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93"/>
  </p:notesMasterIdLst>
  <p:handoutMasterIdLst>
    <p:handoutMasterId r:id="rId94"/>
  </p:handoutMasterIdLst>
  <p:sldIdLst>
    <p:sldId id="448" r:id="rId2"/>
    <p:sldId id="866" r:id="rId3"/>
    <p:sldId id="867" r:id="rId4"/>
    <p:sldId id="868" r:id="rId5"/>
    <p:sldId id="869" r:id="rId6"/>
    <p:sldId id="923" r:id="rId7"/>
    <p:sldId id="796" r:id="rId8"/>
    <p:sldId id="926" r:id="rId9"/>
    <p:sldId id="925" r:id="rId10"/>
    <p:sldId id="931" r:id="rId11"/>
    <p:sldId id="932" r:id="rId12"/>
    <p:sldId id="928" r:id="rId13"/>
    <p:sldId id="992" r:id="rId14"/>
    <p:sldId id="993" r:id="rId15"/>
    <p:sldId id="973" r:id="rId16"/>
    <p:sldId id="994" r:id="rId17"/>
    <p:sldId id="997" r:id="rId18"/>
    <p:sldId id="874" r:id="rId19"/>
    <p:sldId id="875" r:id="rId20"/>
    <p:sldId id="873" r:id="rId21"/>
    <p:sldId id="927" r:id="rId22"/>
    <p:sldId id="972" r:id="rId23"/>
    <p:sldId id="938" r:id="rId24"/>
    <p:sldId id="939" r:id="rId25"/>
    <p:sldId id="946" r:id="rId26"/>
    <p:sldId id="948" r:id="rId27"/>
    <p:sldId id="941" r:id="rId28"/>
    <p:sldId id="942" r:id="rId29"/>
    <p:sldId id="944" r:id="rId30"/>
    <p:sldId id="930" r:id="rId31"/>
    <p:sldId id="902" r:id="rId32"/>
    <p:sldId id="969" r:id="rId33"/>
    <p:sldId id="971" r:id="rId34"/>
    <p:sldId id="903" r:id="rId35"/>
    <p:sldId id="528" r:id="rId36"/>
    <p:sldId id="904" r:id="rId37"/>
    <p:sldId id="838" r:id="rId38"/>
    <p:sldId id="839" r:id="rId39"/>
    <p:sldId id="977" r:id="rId40"/>
    <p:sldId id="1006" r:id="rId41"/>
    <p:sldId id="967" r:id="rId42"/>
    <p:sldId id="908" r:id="rId43"/>
    <p:sldId id="978" r:id="rId44"/>
    <p:sldId id="807" r:id="rId45"/>
    <p:sldId id="1007" r:id="rId46"/>
    <p:sldId id="979" r:id="rId47"/>
    <p:sldId id="747" r:id="rId48"/>
    <p:sldId id="808" r:id="rId49"/>
    <p:sldId id="820" r:id="rId50"/>
    <p:sldId id="821" r:id="rId51"/>
    <p:sldId id="822" r:id="rId52"/>
    <p:sldId id="823" r:id="rId53"/>
    <p:sldId id="824" r:id="rId54"/>
    <p:sldId id="934" r:id="rId55"/>
    <p:sldId id="996" r:id="rId56"/>
    <p:sldId id="958" r:id="rId57"/>
    <p:sldId id="953" r:id="rId58"/>
    <p:sldId id="960" r:id="rId59"/>
    <p:sldId id="962" r:id="rId60"/>
    <p:sldId id="998" r:id="rId61"/>
    <p:sldId id="999" r:id="rId62"/>
    <p:sldId id="995" r:id="rId63"/>
    <p:sldId id="1008" r:id="rId64"/>
    <p:sldId id="1001" r:id="rId65"/>
    <p:sldId id="1003" r:id="rId66"/>
    <p:sldId id="1002" r:id="rId67"/>
    <p:sldId id="1004" r:id="rId68"/>
    <p:sldId id="936" r:id="rId69"/>
    <p:sldId id="876" r:id="rId70"/>
    <p:sldId id="976" r:id="rId71"/>
    <p:sldId id="954" r:id="rId72"/>
    <p:sldId id="1005" r:id="rId73"/>
    <p:sldId id="964" r:id="rId74"/>
    <p:sldId id="965" r:id="rId75"/>
    <p:sldId id="966" r:id="rId76"/>
    <p:sldId id="990" r:id="rId77"/>
    <p:sldId id="980" r:id="rId78"/>
    <p:sldId id="981" r:id="rId79"/>
    <p:sldId id="989" r:id="rId80"/>
    <p:sldId id="982" r:id="rId81"/>
    <p:sldId id="983" r:id="rId82"/>
    <p:sldId id="984" r:id="rId83"/>
    <p:sldId id="985" r:id="rId84"/>
    <p:sldId id="986" r:id="rId85"/>
    <p:sldId id="988" r:id="rId86"/>
    <p:sldId id="987" r:id="rId87"/>
    <p:sldId id="906" r:id="rId88"/>
    <p:sldId id="905" r:id="rId89"/>
    <p:sldId id="909" r:id="rId90"/>
    <p:sldId id="901" r:id="rId91"/>
    <p:sldId id="816" r:id="rId92"/>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144"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00FF"/>
    <a:srgbClr val="CCFFFF"/>
    <a:srgbClr val="FFFFCC"/>
    <a:srgbClr val="EE1222"/>
    <a:srgbClr val="FF0000"/>
    <a:srgbClr val="FFCCFF"/>
    <a:srgbClr val="02F6D9"/>
    <a:srgbClr val="EC9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B38B82-5BE3-4A67-8CF0-88361BB4048E}" v="3" dt="2020-12-14T10:31:04.520"/>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512" y="56"/>
      </p:cViewPr>
      <p:guideLst>
        <p:guide orient="horz" pos="3144"/>
        <p:guide pos="3816"/>
      </p:guideLst>
    </p:cSldViewPr>
  </p:slideViewPr>
  <p:notesTextViewPr>
    <p:cViewPr>
      <p:scale>
        <a:sx n="1" d="1"/>
        <a:sy n="1" d="1"/>
      </p:scale>
      <p:origin x="0" y="0"/>
    </p:cViewPr>
  </p:notesTextViewPr>
  <p:sorterViewPr>
    <p:cViewPr>
      <p:scale>
        <a:sx n="57" d="100"/>
        <a:sy n="57" d="100"/>
      </p:scale>
      <p:origin x="0" y="-74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7810"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a:latin typeface="Arial" pitchFamily="34" charset="0"/>
                <a:cs typeface="Arial" pitchFamily="34" charset="0"/>
              </a:defRPr>
            </a:lvl1pPr>
          </a:lstStyle>
          <a:p>
            <a:pPr>
              <a:defRPr/>
            </a:pPr>
            <a:endParaRPr lang="en-US"/>
          </a:p>
        </p:txBody>
      </p:sp>
      <p:sp>
        <p:nvSpPr>
          <p:cNvPr id="247811" name="Rectangle 3"/>
          <p:cNvSpPr>
            <a:spLocks noGrp="1" noChangeArrowheads="1"/>
          </p:cNvSpPr>
          <p:nvPr>
            <p:ph type="dt" sz="quarter"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a:latin typeface="Arial" pitchFamily="34" charset="0"/>
                <a:cs typeface="Arial" pitchFamily="34" charset="0"/>
              </a:defRPr>
            </a:lvl1pPr>
          </a:lstStyle>
          <a:p>
            <a:pPr>
              <a:defRPr/>
            </a:pPr>
            <a:fld id="{888928CA-6634-4F28-8EFB-F889CCCB4F4C}" type="datetime1">
              <a:rPr lang="en-US"/>
              <a:pPr>
                <a:defRPr/>
              </a:pPr>
              <a:t>1/5/2021</a:t>
            </a:fld>
            <a:endParaRPr lang="en-US"/>
          </a:p>
        </p:txBody>
      </p:sp>
      <p:sp>
        <p:nvSpPr>
          <p:cNvPr id="247812" name="Rectangle 4"/>
          <p:cNvSpPr>
            <a:spLocks noGrp="1" noChangeArrowheads="1"/>
          </p:cNvSpPr>
          <p:nvPr>
            <p:ph type="ftr" sz="quarter" idx="2"/>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a:latin typeface="Arial" pitchFamily="34" charset="0"/>
                <a:cs typeface="Arial" pitchFamily="34" charset="0"/>
              </a:defRPr>
            </a:lvl1pPr>
          </a:lstStyle>
          <a:p>
            <a:pPr>
              <a:defRPr/>
            </a:pPr>
            <a:r>
              <a:rPr lang="he-IL"/>
              <a:t>(c) Amir Herzberg, http://AmirHerzberg.com, Bar Ilan University</a:t>
            </a:r>
            <a:endParaRPr lang="en-US"/>
          </a:p>
        </p:txBody>
      </p:sp>
      <p:sp>
        <p:nvSpPr>
          <p:cNvPr id="247813" name="Rectangle 5"/>
          <p:cNvSpPr>
            <a:spLocks noGrp="1" noChangeArrowheads="1"/>
          </p:cNvSpPr>
          <p:nvPr>
            <p:ph type="sldNum" sz="quarter" idx="3"/>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atin typeface="Arial" pitchFamily="34" charset="0"/>
                <a:cs typeface="Arial" pitchFamily="34" charset="0"/>
              </a:defRPr>
            </a:lvl1pPr>
          </a:lstStyle>
          <a:p>
            <a:pPr>
              <a:defRPr/>
            </a:pPr>
            <a:fld id="{24FFF652-52D6-4256-AB60-3207A6F9EF9C}" type="slidenum">
              <a:rPr lang="he-IL"/>
              <a:pPr>
                <a:defRPr/>
              </a:pPr>
              <a:t>‹#›</a:t>
            </a:fld>
            <a:endParaRPr lang="en-US"/>
          </a:p>
        </p:txBody>
      </p:sp>
    </p:spTree>
    <p:extLst>
      <p:ext uri="{BB962C8B-B14F-4D97-AF65-F5344CB8AC3E}">
        <p14:creationId xmlns:p14="http://schemas.microsoft.com/office/powerpoint/2010/main" val="22647472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6786"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a:latin typeface="Arial" pitchFamily="34" charset="0"/>
                <a:cs typeface="Arial" pitchFamily="34" charset="0"/>
              </a:defRPr>
            </a:lvl1pPr>
          </a:lstStyle>
          <a:p>
            <a:pPr>
              <a:defRPr/>
            </a:pPr>
            <a:endParaRPr lang="en-US"/>
          </a:p>
        </p:txBody>
      </p:sp>
      <p:sp>
        <p:nvSpPr>
          <p:cNvPr id="246787" name="Rectangle 3"/>
          <p:cNvSpPr>
            <a:spLocks noGrp="1" noChangeArrowheads="1"/>
          </p:cNvSpPr>
          <p:nvPr>
            <p:ph type="dt"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a:latin typeface="Arial" pitchFamily="34" charset="0"/>
                <a:cs typeface="Arial" pitchFamily="34" charset="0"/>
              </a:defRPr>
            </a:lvl1pPr>
          </a:lstStyle>
          <a:p>
            <a:pPr>
              <a:defRPr/>
            </a:pPr>
            <a:fld id="{D6325071-32EE-4A93-980C-5A1A144375BC}" type="datetime1">
              <a:rPr lang="en-US"/>
              <a:pPr>
                <a:defRPr/>
              </a:pPr>
              <a:t>1/5/2021</a:t>
            </a:fld>
            <a:endParaRPr lang="en-US"/>
          </a:p>
        </p:txBody>
      </p:sp>
      <p:sp>
        <p:nvSpPr>
          <p:cNvPr id="91140" name="Rectangle 4"/>
          <p:cNvSpPr>
            <a:spLocks noGrp="1" noRot="1" noChangeAspect="1" noChangeArrowheads="1" noTextEdit="1"/>
          </p:cNvSpPr>
          <p:nvPr>
            <p:ph type="sldImg" idx="2"/>
          </p:nvPr>
        </p:nvSpPr>
        <p:spPr bwMode="auto">
          <a:xfrm>
            <a:off x="1257300" y="720725"/>
            <a:ext cx="4800600" cy="359886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6789" name="Rectangle 5"/>
          <p:cNvSpPr>
            <a:spLocks noGrp="1" noChangeArrowheads="1"/>
          </p:cNvSpPr>
          <p:nvPr>
            <p:ph type="body" sz="quarter" idx="3"/>
          </p:nvPr>
        </p:nvSpPr>
        <p:spPr bwMode="auto">
          <a:xfrm>
            <a:off x="731838" y="4559300"/>
            <a:ext cx="5851525" cy="432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6790" name="Rectangle 6"/>
          <p:cNvSpPr>
            <a:spLocks noGrp="1" noChangeArrowheads="1"/>
          </p:cNvSpPr>
          <p:nvPr>
            <p:ph type="ftr" sz="quarter" idx="4"/>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a:latin typeface="Arial" pitchFamily="34" charset="0"/>
                <a:cs typeface="Arial" pitchFamily="34" charset="0"/>
              </a:defRPr>
            </a:lvl1pPr>
          </a:lstStyle>
          <a:p>
            <a:pPr>
              <a:defRPr/>
            </a:pPr>
            <a:r>
              <a:rPr lang="he-IL"/>
              <a:t>(c) Amir Herzberg, http://AmirHerzberg.com, Bar Ilan University</a:t>
            </a:r>
            <a:endParaRPr lang="en-US"/>
          </a:p>
        </p:txBody>
      </p:sp>
      <p:sp>
        <p:nvSpPr>
          <p:cNvPr id="246791" name="Rectangle 7"/>
          <p:cNvSpPr>
            <a:spLocks noGrp="1" noChangeArrowheads="1"/>
          </p:cNvSpPr>
          <p:nvPr>
            <p:ph type="sldNum" sz="quarter" idx="5"/>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atin typeface="Arial" pitchFamily="34" charset="0"/>
                <a:cs typeface="Arial" pitchFamily="34" charset="0"/>
              </a:defRPr>
            </a:lvl1pPr>
          </a:lstStyle>
          <a:p>
            <a:pPr>
              <a:defRPr/>
            </a:pPr>
            <a:fld id="{0E687F4F-F059-432C-A1F8-B98095E8E93B}" type="slidenum">
              <a:rPr lang="he-IL"/>
              <a:pPr>
                <a:defRPr/>
              </a:pPr>
              <a:t>‹#›</a:t>
            </a:fld>
            <a:endParaRPr lang="en-US"/>
          </a:p>
        </p:txBody>
      </p:sp>
    </p:spTree>
    <p:extLst>
      <p:ext uri="{BB962C8B-B14F-4D97-AF65-F5344CB8AC3E}">
        <p14:creationId xmlns:p14="http://schemas.microsoft.com/office/powerpoint/2010/main" val="1974855116"/>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08F62F9E-7D78-4DF6-9B6A-3A1EE4A73739}" type="datetime1">
              <a:rPr lang="en-US" altLang="en-US" sz="1300" smtClean="0"/>
              <a:pPr eaLnBrk="1" hangingPunct="1">
                <a:spcBef>
                  <a:spcPct val="0"/>
                </a:spcBef>
              </a:pPr>
              <a:t>1/5/2021</a:t>
            </a:fld>
            <a:endParaRPr lang="en-US" altLang="en-US" sz="1300"/>
          </a:p>
        </p:txBody>
      </p:sp>
      <p:sp>
        <p:nvSpPr>
          <p:cNvPr id="92163"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92164"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19DE1AF3-DC05-4FBF-A05E-19FA5E6E25F5}" type="slidenum">
              <a:rPr lang="he-IL" altLang="en-US" sz="1300" smtClean="0"/>
              <a:pPr eaLnBrk="1" hangingPunct="1">
                <a:spcBef>
                  <a:spcPct val="0"/>
                </a:spcBef>
              </a:pPr>
              <a:t>1</a:t>
            </a:fld>
            <a:endParaRPr lang="en-US" altLang="en-US" sz="1300"/>
          </a:p>
        </p:txBody>
      </p:sp>
      <p:sp>
        <p:nvSpPr>
          <p:cNvPr id="92165" name="Rectangle 2"/>
          <p:cNvSpPr>
            <a:spLocks noGrp="1" noRot="1" noChangeAspect="1" noChangeArrowheads="1" noTextEdit="1"/>
          </p:cNvSpPr>
          <p:nvPr>
            <p:ph type="sldImg"/>
          </p:nvPr>
        </p:nvSpPr>
        <p:spPr>
          <a:xfrm>
            <a:off x="1258888" y="720725"/>
            <a:ext cx="4799012" cy="3598863"/>
          </a:xfrm>
          <a:ln/>
        </p:spPr>
      </p:sp>
      <p:sp>
        <p:nvSpPr>
          <p:cNvPr id="92166" name="Rectangle 3"/>
          <p:cNvSpPr>
            <a:spLocks noGrp="1" noChangeArrowheads="1"/>
          </p:cNvSpPr>
          <p:nvPr>
            <p:ph type="body" idx="1"/>
          </p:nvPr>
        </p:nvSpPr>
        <p:spPr>
          <a:xfrm>
            <a:off x="974725" y="4559300"/>
            <a:ext cx="5365750" cy="4321175"/>
          </a:xfrm>
          <a:noFill/>
        </p:spPr>
        <p:txBody>
          <a:bodyPr lIns="91428" tIns="45715" rIns="91428" bIns="45715"/>
          <a:lstStyle/>
          <a:p>
            <a:pPr eaLnBrk="1" hangingPunct="1"/>
            <a:endParaRPr lang="he-IL" altLang="en-US">
              <a:latin typeface="Arial" charset="0"/>
              <a:cs typeface="Arial" charset="0"/>
            </a:endParaRPr>
          </a:p>
        </p:txBody>
      </p:sp>
    </p:spTree>
    <p:extLst>
      <p:ext uri="{BB962C8B-B14F-4D97-AF65-F5344CB8AC3E}">
        <p14:creationId xmlns:p14="http://schemas.microsoft.com/office/powerpoint/2010/main" val="756498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338"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D1F90A56-1748-4456-82E4-69C1276B6E8D}" type="datetime1">
              <a:rPr lang="en-US" altLang="en-US" sz="1300" smtClean="0"/>
              <a:pPr eaLnBrk="1" hangingPunct="1">
                <a:spcBef>
                  <a:spcPct val="0"/>
                </a:spcBef>
              </a:pPr>
              <a:t>1/5/2021</a:t>
            </a:fld>
            <a:endParaRPr lang="en-US" altLang="en-US" sz="1300"/>
          </a:p>
        </p:txBody>
      </p:sp>
      <p:sp>
        <p:nvSpPr>
          <p:cNvPr id="142339"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2340"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0E9BE7AF-84C0-4A76-949F-B942108DE0F6}" type="slidenum">
              <a:rPr lang="he-IL" altLang="en-US" sz="1300" smtClean="0"/>
              <a:pPr eaLnBrk="1" hangingPunct="1">
                <a:spcBef>
                  <a:spcPct val="0"/>
                </a:spcBef>
              </a:pPr>
              <a:t>15</a:t>
            </a:fld>
            <a:endParaRPr lang="en-US" altLang="en-US" sz="1300"/>
          </a:p>
        </p:txBody>
      </p:sp>
      <p:sp>
        <p:nvSpPr>
          <p:cNvPr id="142341"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3D41A402-667C-41CA-BCD1-08A9410AFFDE}" type="slidenum">
              <a:rPr lang="he-IL" altLang="en-US" sz="1300">
                <a:solidFill>
                  <a:srgbClr val="000000"/>
                </a:solidFill>
              </a:rPr>
              <a:pPr algn="r" eaLnBrk="1" hangingPunct="1">
                <a:spcBef>
                  <a:spcPct val="0"/>
                </a:spcBef>
                <a:buClr>
                  <a:srgbClr val="000000"/>
                </a:buClr>
              </a:pPr>
              <a:t>15</a:t>
            </a:fld>
            <a:endParaRPr lang="en-GB" altLang="en-US" sz="1300">
              <a:solidFill>
                <a:srgbClr val="000000"/>
              </a:solidFill>
            </a:endParaRPr>
          </a:p>
        </p:txBody>
      </p:sp>
      <p:sp>
        <p:nvSpPr>
          <p:cNvPr id="142342"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2343"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2344"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2345"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2346"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defTabSz="449263" eaLnBrk="1" hangingPunct="1"/>
            <a:endParaRPr lang="he-IL" altLang="en-US">
              <a:latin typeface="Arial" charset="0"/>
              <a:cs typeface="Arial" charset="0"/>
            </a:endParaRPr>
          </a:p>
        </p:txBody>
      </p:sp>
    </p:spTree>
    <p:extLst>
      <p:ext uri="{BB962C8B-B14F-4D97-AF65-F5344CB8AC3E}">
        <p14:creationId xmlns:p14="http://schemas.microsoft.com/office/powerpoint/2010/main" val="2250530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CF6D5BE3-8812-4830-983C-52CBDC640698}" type="datetime1">
              <a:rPr lang="en-US" altLang="en-US" sz="1300" smtClean="0"/>
              <a:pPr eaLnBrk="1" hangingPunct="1">
                <a:spcBef>
                  <a:spcPct val="0"/>
                </a:spcBef>
              </a:pPr>
              <a:t>1/5/2021</a:t>
            </a:fld>
            <a:endParaRPr lang="en-US" altLang="en-US" sz="1300"/>
          </a:p>
        </p:txBody>
      </p:sp>
      <p:sp>
        <p:nvSpPr>
          <p:cNvPr id="9318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9318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C8D06FA4-DEFA-4D4A-BFA5-F47DFFEB5A17}" type="slidenum">
              <a:rPr lang="he-IL" altLang="en-US" sz="1300" smtClean="0"/>
              <a:pPr eaLnBrk="1" hangingPunct="1">
                <a:spcBef>
                  <a:spcPct val="0"/>
                </a:spcBef>
              </a:pPr>
              <a:t>22</a:t>
            </a:fld>
            <a:endParaRPr lang="en-US" altLang="en-US" sz="1300"/>
          </a:p>
        </p:txBody>
      </p:sp>
      <p:sp>
        <p:nvSpPr>
          <p:cNvPr id="93189" name="Rectangle 2"/>
          <p:cNvSpPr>
            <a:spLocks noGrp="1" noRot="1" noChangeAspect="1" noChangeArrowheads="1" noTextEdit="1"/>
          </p:cNvSpPr>
          <p:nvPr>
            <p:ph type="sldImg"/>
          </p:nvPr>
        </p:nvSpPr>
        <p:spPr>
          <a:xfrm>
            <a:off x="1258888" y="720725"/>
            <a:ext cx="4799012" cy="3598863"/>
          </a:xfrm>
          <a:ln/>
        </p:spPr>
      </p:sp>
      <p:sp>
        <p:nvSpPr>
          <p:cNvPr id="93190" name="Rectangle 3"/>
          <p:cNvSpPr>
            <a:spLocks noGrp="1" noChangeArrowheads="1"/>
          </p:cNvSpPr>
          <p:nvPr>
            <p:ph type="body" idx="1"/>
          </p:nvPr>
        </p:nvSpPr>
        <p:spPr>
          <a:xfrm>
            <a:off x="974725" y="4559300"/>
            <a:ext cx="5365750" cy="4321175"/>
          </a:xfrm>
          <a:noFill/>
        </p:spPr>
        <p:txBody>
          <a:bodyPr/>
          <a:lstStyle/>
          <a:p>
            <a:pPr eaLnBrk="1" hangingPunct="1"/>
            <a:endParaRPr lang="he-IL" altLang="en-US">
              <a:latin typeface="Arial" charset="0"/>
              <a:cs typeface="Arial" charset="0"/>
            </a:endParaRPr>
          </a:p>
        </p:txBody>
      </p:sp>
    </p:spTree>
    <p:extLst>
      <p:ext uri="{BB962C8B-B14F-4D97-AF65-F5344CB8AC3E}">
        <p14:creationId xmlns:p14="http://schemas.microsoft.com/office/powerpoint/2010/main" val="1589209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6A29B6D-E392-40BF-B3C4-1B5482866626}" type="datetime1">
              <a:rPr lang="en-US" altLang="en-US" sz="1300" smtClean="0"/>
              <a:pPr eaLnBrk="1" hangingPunct="1">
                <a:spcBef>
                  <a:spcPct val="0"/>
                </a:spcBef>
              </a:pPr>
              <a:t>1/5/2021</a:t>
            </a:fld>
            <a:endParaRPr lang="en-US" altLang="en-US" sz="1300"/>
          </a:p>
        </p:txBody>
      </p:sp>
      <p:sp>
        <p:nvSpPr>
          <p:cNvPr id="14950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950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C29722B-C1CC-4907-8819-C577E440B043}" type="slidenum">
              <a:rPr lang="he-IL" altLang="en-US" sz="1300" smtClean="0"/>
              <a:pPr eaLnBrk="1" hangingPunct="1">
                <a:spcBef>
                  <a:spcPct val="0"/>
                </a:spcBef>
              </a:pPr>
              <a:t>23</a:t>
            </a:fld>
            <a:endParaRPr lang="en-US" altLang="en-US" sz="1300"/>
          </a:p>
        </p:txBody>
      </p:sp>
      <p:sp>
        <p:nvSpPr>
          <p:cNvPr id="14950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AB49CE7D-22A3-47DD-9B91-4A5BD9039054}" type="slidenum">
              <a:rPr lang="he-IL" altLang="en-US" sz="1300">
                <a:solidFill>
                  <a:srgbClr val="000000"/>
                </a:solidFill>
              </a:rPr>
              <a:pPr algn="r" eaLnBrk="1" hangingPunct="1">
                <a:spcBef>
                  <a:spcPct val="0"/>
                </a:spcBef>
                <a:buClr>
                  <a:srgbClr val="000000"/>
                </a:buClr>
              </a:pPr>
              <a:t>23</a:t>
            </a:fld>
            <a:endParaRPr lang="en-GB" altLang="en-US" sz="1300">
              <a:solidFill>
                <a:srgbClr val="000000"/>
              </a:solidFill>
            </a:endParaRPr>
          </a:p>
        </p:txBody>
      </p:sp>
      <p:sp>
        <p:nvSpPr>
          <p:cNvPr id="14951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951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951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951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951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228600" indent="-228600" defTabSz="449263" eaLnBrk="1" hangingPunct="1">
              <a:buAutoNum type="arabicPeriod"/>
            </a:pPr>
            <a:r>
              <a:rPr lang="en-US" altLang="en-US" baseline="0" dirty="0">
                <a:latin typeface="Arial" charset="0"/>
                <a:cs typeface="Arial" charset="0"/>
              </a:rPr>
              <a:t>CR&gt;SPR [and SPR&lt;OWF if |domain|&gt;&gt;|range|</a:t>
            </a:r>
          </a:p>
          <a:p>
            <a:pPr marL="228600" indent="-228600" defTabSz="449263" eaLnBrk="1" hangingPunct="1">
              <a:buAutoNum type="arabicPeriod"/>
            </a:pPr>
            <a:r>
              <a:rPr lang="en-US" altLang="en-US" dirty="0">
                <a:latin typeface="Arial" charset="0"/>
                <a:cs typeface="Arial" charset="0"/>
              </a:rPr>
              <a:t>Which property</a:t>
            </a:r>
            <a:r>
              <a:rPr lang="en-US" altLang="en-US" baseline="0" dirty="0">
                <a:latin typeface="Arial" charset="0"/>
                <a:cs typeface="Arial" charset="0"/>
              </a:rPr>
              <a:t> is required for signatures? For deriving DH/El-</a:t>
            </a:r>
            <a:r>
              <a:rPr lang="en-US" altLang="en-US" baseline="0" dirty="0" err="1">
                <a:latin typeface="Arial" charset="0"/>
                <a:cs typeface="Arial" charset="0"/>
              </a:rPr>
              <a:t>gamal</a:t>
            </a:r>
            <a:r>
              <a:rPr lang="en-US" altLang="en-US" baseline="0" dirty="0">
                <a:latin typeface="Arial" charset="0"/>
                <a:cs typeface="Arial" charset="0"/>
              </a:rPr>
              <a:t> keys?</a:t>
            </a:r>
            <a:endParaRPr lang="he-IL" altLang="en-US" dirty="0">
              <a:latin typeface="Arial" charset="0"/>
              <a:cs typeface="Arial" charset="0"/>
            </a:endParaRPr>
          </a:p>
        </p:txBody>
      </p:sp>
    </p:spTree>
    <p:extLst>
      <p:ext uri="{BB962C8B-B14F-4D97-AF65-F5344CB8AC3E}">
        <p14:creationId xmlns:p14="http://schemas.microsoft.com/office/powerpoint/2010/main" val="1697057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6A1B401D-6AC0-47DE-98DE-4615CD47E7EB}" type="datetime1">
              <a:rPr lang="en-US" altLang="en-US" sz="1300" smtClean="0"/>
              <a:pPr eaLnBrk="1" hangingPunct="1">
                <a:spcBef>
                  <a:spcPct val="0"/>
                </a:spcBef>
              </a:pPr>
              <a:t>1/5/2021</a:t>
            </a:fld>
            <a:endParaRPr lang="en-US" altLang="en-US" sz="1300"/>
          </a:p>
        </p:txBody>
      </p:sp>
      <p:sp>
        <p:nvSpPr>
          <p:cNvPr id="14438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438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7A1951AD-949C-43C3-A025-7D92CD3360A1}" type="slidenum">
              <a:rPr lang="he-IL" altLang="en-US" sz="1300" smtClean="0"/>
              <a:pPr eaLnBrk="1" hangingPunct="1">
                <a:spcBef>
                  <a:spcPct val="0"/>
                </a:spcBef>
              </a:pPr>
              <a:t>24</a:t>
            </a:fld>
            <a:endParaRPr lang="en-US" altLang="en-US" sz="1300"/>
          </a:p>
        </p:txBody>
      </p:sp>
      <p:sp>
        <p:nvSpPr>
          <p:cNvPr id="14438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7275F837-2BD5-4632-8FA9-B8678CA0A7D7}" type="slidenum">
              <a:rPr lang="he-IL" altLang="en-US" sz="1300">
                <a:solidFill>
                  <a:srgbClr val="000000"/>
                </a:solidFill>
              </a:rPr>
              <a:pPr algn="r" eaLnBrk="1" hangingPunct="1">
                <a:spcBef>
                  <a:spcPct val="0"/>
                </a:spcBef>
                <a:buClr>
                  <a:srgbClr val="000000"/>
                </a:buClr>
              </a:pPr>
              <a:t>24</a:t>
            </a:fld>
            <a:endParaRPr lang="en-GB" altLang="en-US" sz="1300">
              <a:solidFill>
                <a:srgbClr val="000000"/>
              </a:solidFill>
            </a:endParaRPr>
          </a:p>
        </p:txBody>
      </p:sp>
      <p:sp>
        <p:nvSpPr>
          <p:cNvPr id="14439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439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439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439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439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eaLnBrk="1" hangingPunct="1"/>
            <a:endParaRPr lang="he-IL" altLang="en-US">
              <a:latin typeface="Arial" charset="0"/>
              <a:cs typeface="Arial" charset="0"/>
            </a:endParaRPr>
          </a:p>
        </p:txBody>
      </p:sp>
    </p:spTree>
    <p:extLst>
      <p:ext uri="{BB962C8B-B14F-4D97-AF65-F5344CB8AC3E}">
        <p14:creationId xmlns:p14="http://schemas.microsoft.com/office/powerpoint/2010/main" val="975530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458"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2E3B7DDA-5B94-4441-8F1F-5B192E5D521C}" type="datetime1">
              <a:rPr lang="en-US" altLang="en-US" sz="1300" smtClean="0"/>
              <a:pPr eaLnBrk="1" hangingPunct="1">
                <a:spcBef>
                  <a:spcPct val="0"/>
                </a:spcBef>
              </a:pPr>
              <a:t>1/5/2021</a:t>
            </a:fld>
            <a:endParaRPr lang="en-US" altLang="en-US" sz="1300"/>
          </a:p>
        </p:txBody>
      </p:sp>
      <p:sp>
        <p:nvSpPr>
          <p:cNvPr id="147459"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7460"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158E3946-41A6-49B6-800D-4B2C39E12FBF}" type="slidenum">
              <a:rPr lang="he-IL" altLang="en-US" sz="1300" smtClean="0"/>
              <a:pPr eaLnBrk="1" hangingPunct="1">
                <a:spcBef>
                  <a:spcPct val="0"/>
                </a:spcBef>
              </a:pPr>
              <a:t>27</a:t>
            </a:fld>
            <a:endParaRPr lang="en-US" altLang="en-US" sz="1300"/>
          </a:p>
        </p:txBody>
      </p:sp>
      <p:sp>
        <p:nvSpPr>
          <p:cNvPr id="147461"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1EE3E5BB-2503-4D28-8F05-E3AB8838D935}" type="slidenum">
              <a:rPr lang="he-IL" altLang="en-US" sz="1300">
                <a:solidFill>
                  <a:srgbClr val="000000"/>
                </a:solidFill>
              </a:rPr>
              <a:pPr algn="r" eaLnBrk="1" hangingPunct="1">
                <a:spcBef>
                  <a:spcPct val="0"/>
                </a:spcBef>
                <a:buClr>
                  <a:srgbClr val="000000"/>
                </a:buClr>
              </a:pPr>
              <a:t>27</a:t>
            </a:fld>
            <a:endParaRPr lang="en-GB" altLang="en-US" sz="1300">
              <a:solidFill>
                <a:srgbClr val="000000"/>
              </a:solidFill>
            </a:endParaRPr>
          </a:p>
        </p:txBody>
      </p:sp>
      <p:sp>
        <p:nvSpPr>
          <p:cNvPr id="147462"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7463"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7464"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7465"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7466"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eaLnBrk="1" hangingPunct="1"/>
            <a:endParaRPr lang="he-IL" altLang="en-US">
              <a:latin typeface="Arial" charset="0"/>
              <a:cs typeface="Arial" charset="0"/>
            </a:endParaRPr>
          </a:p>
        </p:txBody>
      </p:sp>
    </p:spTree>
    <p:extLst>
      <p:ext uri="{BB962C8B-B14F-4D97-AF65-F5344CB8AC3E}">
        <p14:creationId xmlns:p14="http://schemas.microsoft.com/office/powerpoint/2010/main" val="3357915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r>
              <a:rPr lang="en-US"/>
              <a:t>Today’s I will introduce</a:t>
            </a:r>
            <a:r>
              <a:rPr lang="en-US" baseline="0"/>
              <a:t> you to the </a:t>
            </a:r>
            <a:r>
              <a:rPr lang="en-US"/>
              <a:t> topic</a:t>
            </a:r>
            <a:r>
              <a:rPr lang="en-US" baseline="0"/>
              <a:t> of cryptography for </a:t>
            </a:r>
            <a:r>
              <a:rPr lang="en-US" baseline="0" err="1"/>
              <a:t>blockchains</a:t>
            </a:r>
            <a:r>
              <a:rPr lang="en-US" baseline="0"/>
              <a:t>; unfortunately I will not be able to stay for the rest of the days of this workshop but I believe you will find this to provide important background to the more advanced topics that will be covered in the later days. Cryptography, you know, is in Greek, and initially referred to incomprehensible, cryptic communication; I will do my best to make sure that what I present will not be too cryptic and you will be able to understand, however, please help me by asking many questions whenever something is not clear. Specifically, we focus on the cryptographic tools used for </a:t>
            </a:r>
            <a:r>
              <a:rPr lang="en-US" baseline="0" err="1"/>
              <a:t>blockchains</a:t>
            </a:r>
            <a:r>
              <a:rPr lang="en-US" baseline="0"/>
              <a:t>, which are mostly public key signatures and cryptographic hash functions. These are non-trivial and somewhat technical topics, but if we work hard together, I hope that at the end of the day you will understand them quite well, and they will not be a hash of concepts but clear tools, ready for use in the rest of this week and in the future. We will have four parts or blocks to this day. In the first block, we will discuss crypto-hash functions and introduce </a:t>
            </a:r>
            <a:r>
              <a:rPr lang="en-US" baseline="0" err="1"/>
              <a:t>blockchains</a:t>
            </a:r>
            <a:r>
              <a:rPr lang="en-US" baseline="0"/>
              <a:t> from the cryptographic point of view. In the second block, we introduce a bit more crypto and discuss </a:t>
            </a:r>
            <a:r>
              <a:rPr lang="en-US" baseline="0" err="1"/>
              <a:t>pk</a:t>
            </a:r>
            <a:r>
              <a:rPr lang="en-US" baseline="0"/>
              <a:t>-sign and </a:t>
            </a:r>
            <a:r>
              <a:rPr lang="en-US" baseline="0" err="1"/>
              <a:t>crhf</a:t>
            </a:r>
            <a:r>
              <a:rPr lang="en-US" baseline="0"/>
              <a:t>. In the third block, we discuss other important properties of crypto hash, beyond </a:t>
            </a:r>
            <a:r>
              <a:rPr lang="en-US" baseline="0" err="1"/>
              <a:t>crhf</a:t>
            </a:r>
            <a:r>
              <a:rPr lang="en-US" baseline="0"/>
              <a:t>. Finally, our last lecture will attempt to connect all these blocks and wrap up the topic of crypto and hashing for </a:t>
            </a:r>
            <a:r>
              <a:rPr lang="en-US" baseline="0" err="1"/>
              <a:t>blockchains</a:t>
            </a:r>
            <a:r>
              <a:rPr lang="en-US" baseline="0"/>
              <a:t>.  </a:t>
            </a:r>
            <a:endParaRPr lang="en-US"/>
          </a:p>
        </p:txBody>
      </p:sp>
      <p:sp>
        <p:nvSpPr>
          <p:cNvPr id="4" name="Date Placeholder 3"/>
          <p:cNvSpPr>
            <a:spLocks noGrp="1"/>
          </p:cNvSpPr>
          <p:nvPr>
            <p:ph type="dt" idx="10"/>
          </p:nvPr>
        </p:nvSpPr>
        <p:spPr/>
        <p:txBody>
          <a:bodyPr/>
          <a:lstStyle/>
          <a:p>
            <a:pPr>
              <a:defRPr/>
            </a:pPr>
            <a:fld id="{D6325071-32EE-4A93-980C-5A1A144375BC}" type="datetime1">
              <a:rPr lang="en-US" smtClean="0"/>
              <a:pPr>
                <a:defRPr/>
              </a:pPr>
              <a:t>1/5/2021</a:t>
            </a:fld>
            <a:endParaRPr lang="en-US"/>
          </a:p>
        </p:txBody>
      </p:sp>
      <p:sp>
        <p:nvSpPr>
          <p:cNvPr id="5" name="Footer Placeholder 4"/>
          <p:cNvSpPr>
            <a:spLocks noGrp="1"/>
          </p:cNvSpPr>
          <p:nvPr>
            <p:ph type="ftr" sz="quarter" idx="11"/>
          </p:nvPr>
        </p:nvSpPr>
        <p:spPr/>
        <p:txBody>
          <a:bodyPr/>
          <a:lstStyle/>
          <a:p>
            <a:pPr>
              <a:defRPr/>
            </a:pPr>
            <a:r>
              <a:rPr lang="he-IL"/>
              <a:t>(c) Amir Herzberg, http://AmirHerzberg.com, Bar Ilan University</a:t>
            </a:r>
            <a:endParaRPr lang="en-US"/>
          </a:p>
        </p:txBody>
      </p:sp>
      <p:sp>
        <p:nvSpPr>
          <p:cNvPr id="6" name="Slide Number Placeholder 5"/>
          <p:cNvSpPr>
            <a:spLocks noGrp="1"/>
          </p:cNvSpPr>
          <p:nvPr>
            <p:ph type="sldNum" sz="quarter" idx="12"/>
          </p:nvPr>
        </p:nvSpPr>
        <p:spPr/>
        <p:txBody>
          <a:bodyPr/>
          <a:lstStyle/>
          <a:p>
            <a:pPr>
              <a:defRPr/>
            </a:pPr>
            <a:fld id="{0E687F4F-F059-432C-A1F8-B98095E8E93B}" type="slidenum">
              <a:rPr lang="he-IL" smtClean="0"/>
              <a:pPr>
                <a:defRPr/>
              </a:pPr>
              <a:t>30</a:t>
            </a:fld>
            <a:endParaRPr lang="en-US"/>
          </a:p>
        </p:txBody>
      </p:sp>
    </p:spTree>
    <p:extLst>
      <p:ext uri="{BB962C8B-B14F-4D97-AF65-F5344CB8AC3E}">
        <p14:creationId xmlns:p14="http://schemas.microsoft.com/office/powerpoint/2010/main" val="765045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6A29B6D-E392-40BF-B3C4-1B5482866626}" type="datetime1">
              <a:rPr lang="en-US" altLang="en-US" sz="1300" smtClean="0"/>
              <a:pPr eaLnBrk="1" hangingPunct="1">
                <a:spcBef>
                  <a:spcPct val="0"/>
                </a:spcBef>
              </a:pPr>
              <a:t>1/5/2021</a:t>
            </a:fld>
            <a:endParaRPr lang="en-US" altLang="en-US" sz="1300"/>
          </a:p>
        </p:txBody>
      </p:sp>
      <p:sp>
        <p:nvSpPr>
          <p:cNvPr id="14950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950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C29722B-C1CC-4907-8819-C577E440B043}" type="slidenum">
              <a:rPr lang="he-IL" altLang="en-US" sz="1300" smtClean="0"/>
              <a:pPr eaLnBrk="1" hangingPunct="1">
                <a:spcBef>
                  <a:spcPct val="0"/>
                </a:spcBef>
              </a:pPr>
              <a:t>31</a:t>
            </a:fld>
            <a:endParaRPr lang="en-US" altLang="en-US" sz="1300"/>
          </a:p>
        </p:txBody>
      </p:sp>
      <p:sp>
        <p:nvSpPr>
          <p:cNvPr id="14950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AB49CE7D-22A3-47DD-9B91-4A5BD9039054}" type="slidenum">
              <a:rPr lang="he-IL" altLang="en-US" sz="1300">
                <a:solidFill>
                  <a:srgbClr val="000000"/>
                </a:solidFill>
              </a:rPr>
              <a:pPr algn="r" eaLnBrk="1" hangingPunct="1">
                <a:spcBef>
                  <a:spcPct val="0"/>
                </a:spcBef>
                <a:buClr>
                  <a:srgbClr val="000000"/>
                </a:buClr>
              </a:pPr>
              <a:t>31</a:t>
            </a:fld>
            <a:endParaRPr lang="en-GB" altLang="en-US" sz="1300">
              <a:solidFill>
                <a:srgbClr val="000000"/>
              </a:solidFill>
            </a:endParaRPr>
          </a:p>
        </p:txBody>
      </p:sp>
      <p:sp>
        <p:nvSpPr>
          <p:cNvPr id="14951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951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951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951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951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228600" indent="-228600" defTabSz="449263" eaLnBrk="1" hangingPunct="1">
              <a:buAutoNum type="arabicPeriod"/>
            </a:pPr>
            <a:r>
              <a:rPr lang="en-US" altLang="en-US" baseline="0">
                <a:latin typeface="Arial" charset="0"/>
                <a:cs typeface="Arial" charset="0"/>
              </a:rPr>
              <a:t>CR&gt;SPR [and SPR&lt;OWF if |domain|&gt;&gt;|range|</a:t>
            </a:r>
          </a:p>
          <a:p>
            <a:pPr marL="228600" indent="-228600" defTabSz="449263" eaLnBrk="1" hangingPunct="1">
              <a:buAutoNum type="arabicPeriod"/>
            </a:pPr>
            <a:r>
              <a:rPr lang="en-US" altLang="en-US">
                <a:latin typeface="Arial" charset="0"/>
                <a:cs typeface="Arial" charset="0"/>
              </a:rPr>
              <a:t>Which property</a:t>
            </a:r>
            <a:r>
              <a:rPr lang="en-US" altLang="en-US" baseline="0">
                <a:latin typeface="Arial" charset="0"/>
                <a:cs typeface="Arial" charset="0"/>
              </a:rPr>
              <a:t> is required for signatures? For deriving DH/El-</a:t>
            </a:r>
            <a:r>
              <a:rPr lang="en-US" altLang="en-US" baseline="0" err="1">
                <a:latin typeface="Arial" charset="0"/>
                <a:cs typeface="Arial" charset="0"/>
              </a:rPr>
              <a:t>gamal</a:t>
            </a:r>
            <a:r>
              <a:rPr lang="en-US" altLang="en-US" baseline="0">
                <a:latin typeface="Arial" charset="0"/>
                <a:cs typeface="Arial" charset="0"/>
              </a:rPr>
              <a:t> keys?</a:t>
            </a:r>
            <a:endParaRPr lang="he-IL" altLang="en-US">
              <a:latin typeface="Arial" charset="0"/>
              <a:cs typeface="Arial" charset="0"/>
            </a:endParaRPr>
          </a:p>
        </p:txBody>
      </p:sp>
    </p:spTree>
    <p:extLst>
      <p:ext uri="{BB962C8B-B14F-4D97-AF65-F5344CB8AC3E}">
        <p14:creationId xmlns:p14="http://schemas.microsoft.com/office/powerpoint/2010/main" val="3699186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6A29B6D-E392-40BF-B3C4-1B5482866626}" type="datetime1">
              <a:rPr lang="en-US" altLang="en-US" sz="1300" smtClean="0"/>
              <a:pPr eaLnBrk="1" hangingPunct="1">
                <a:spcBef>
                  <a:spcPct val="0"/>
                </a:spcBef>
              </a:pPr>
              <a:t>1/5/2021</a:t>
            </a:fld>
            <a:endParaRPr lang="en-US" altLang="en-US" sz="1300"/>
          </a:p>
        </p:txBody>
      </p:sp>
      <p:sp>
        <p:nvSpPr>
          <p:cNvPr id="14950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950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C29722B-C1CC-4907-8819-C577E440B043}" type="slidenum">
              <a:rPr lang="he-IL" altLang="en-US" sz="1300" smtClean="0"/>
              <a:pPr eaLnBrk="1" hangingPunct="1">
                <a:spcBef>
                  <a:spcPct val="0"/>
                </a:spcBef>
              </a:pPr>
              <a:t>34</a:t>
            </a:fld>
            <a:endParaRPr lang="en-US" altLang="en-US" sz="1300"/>
          </a:p>
        </p:txBody>
      </p:sp>
      <p:sp>
        <p:nvSpPr>
          <p:cNvPr id="14950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AB49CE7D-22A3-47DD-9B91-4A5BD9039054}" type="slidenum">
              <a:rPr lang="he-IL" altLang="en-US" sz="1300">
                <a:solidFill>
                  <a:srgbClr val="000000"/>
                </a:solidFill>
              </a:rPr>
              <a:pPr algn="r" eaLnBrk="1" hangingPunct="1">
                <a:spcBef>
                  <a:spcPct val="0"/>
                </a:spcBef>
                <a:buClr>
                  <a:srgbClr val="000000"/>
                </a:buClr>
              </a:pPr>
              <a:t>34</a:t>
            </a:fld>
            <a:endParaRPr lang="en-GB" altLang="en-US" sz="1300">
              <a:solidFill>
                <a:srgbClr val="000000"/>
              </a:solidFill>
            </a:endParaRPr>
          </a:p>
        </p:txBody>
      </p:sp>
      <p:sp>
        <p:nvSpPr>
          <p:cNvPr id="14951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951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951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951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951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228600" indent="-228600" defTabSz="449263" eaLnBrk="1" hangingPunct="1">
              <a:buAutoNum type="arabicPeriod"/>
            </a:pPr>
            <a:r>
              <a:rPr lang="en-US" altLang="en-US" baseline="0">
                <a:latin typeface="Arial" charset="0"/>
                <a:cs typeface="Arial" charset="0"/>
              </a:rPr>
              <a:t>CR&gt;SPR [and SPR&lt;OWF if |domain|&gt;&gt;|range|</a:t>
            </a:r>
          </a:p>
          <a:p>
            <a:pPr marL="228600" indent="-228600" defTabSz="449263" eaLnBrk="1" hangingPunct="1">
              <a:buAutoNum type="arabicPeriod"/>
            </a:pPr>
            <a:r>
              <a:rPr lang="en-US" altLang="en-US">
                <a:latin typeface="Arial" charset="0"/>
                <a:cs typeface="Arial" charset="0"/>
              </a:rPr>
              <a:t>Which property</a:t>
            </a:r>
            <a:r>
              <a:rPr lang="en-US" altLang="en-US" baseline="0">
                <a:latin typeface="Arial" charset="0"/>
                <a:cs typeface="Arial" charset="0"/>
              </a:rPr>
              <a:t> is required for signatures? For deriving DH/El-</a:t>
            </a:r>
            <a:r>
              <a:rPr lang="en-US" altLang="en-US" baseline="0" err="1">
                <a:latin typeface="Arial" charset="0"/>
                <a:cs typeface="Arial" charset="0"/>
              </a:rPr>
              <a:t>gamal</a:t>
            </a:r>
            <a:r>
              <a:rPr lang="en-US" altLang="en-US" baseline="0">
                <a:latin typeface="Arial" charset="0"/>
                <a:cs typeface="Arial" charset="0"/>
              </a:rPr>
              <a:t> keys?</a:t>
            </a:r>
            <a:endParaRPr lang="he-IL" altLang="en-US">
              <a:latin typeface="Arial" charset="0"/>
              <a:cs typeface="Arial" charset="0"/>
            </a:endParaRPr>
          </a:p>
        </p:txBody>
      </p:sp>
    </p:spTree>
    <p:extLst>
      <p:ext uri="{BB962C8B-B14F-4D97-AF65-F5344CB8AC3E}">
        <p14:creationId xmlns:p14="http://schemas.microsoft.com/office/powerpoint/2010/main" val="1296353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CF6D5BE3-8812-4830-983C-52CBDC640698}" type="datetime1">
              <a:rPr lang="en-US" altLang="en-US" sz="1300" smtClean="0"/>
              <a:pPr eaLnBrk="1" hangingPunct="1">
                <a:spcBef>
                  <a:spcPct val="0"/>
                </a:spcBef>
              </a:pPr>
              <a:t>1/5/2021</a:t>
            </a:fld>
            <a:endParaRPr lang="en-US" altLang="en-US" sz="1300"/>
          </a:p>
        </p:txBody>
      </p:sp>
      <p:sp>
        <p:nvSpPr>
          <p:cNvPr id="9318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9318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C8D06FA4-DEFA-4D4A-BFA5-F47DFFEB5A17}" type="slidenum">
              <a:rPr lang="he-IL" altLang="en-US" sz="1300" smtClean="0"/>
              <a:pPr eaLnBrk="1" hangingPunct="1">
                <a:spcBef>
                  <a:spcPct val="0"/>
                </a:spcBef>
              </a:pPr>
              <a:t>35</a:t>
            </a:fld>
            <a:endParaRPr lang="en-US" altLang="en-US" sz="1300"/>
          </a:p>
        </p:txBody>
      </p:sp>
      <p:sp>
        <p:nvSpPr>
          <p:cNvPr id="93189" name="Rectangle 2"/>
          <p:cNvSpPr>
            <a:spLocks noGrp="1" noRot="1" noChangeAspect="1" noChangeArrowheads="1" noTextEdit="1"/>
          </p:cNvSpPr>
          <p:nvPr>
            <p:ph type="sldImg"/>
          </p:nvPr>
        </p:nvSpPr>
        <p:spPr>
          <a:xfrm>
            <a:off x="1258888" y="720725"/>
            <a:ext cx="4799012" cy="3598863"/>
          </a:xfrm>
          <a:ln/>
        </p:spPr>
      </p:sp>
      <p:sp>
        <p:nvSpPr>
          <p:cNvPr id="93190" name="Rectangle 3"/>
          <p:cNvSpPr>
            <a:spLocks noGrp="1" noChangeArrowheads="1"/>
          </p:cNvSpPr>
          <p:nvPr>
            <p:ph type="body" idx="1"/>
          </p:nvPr>
        </p:nvSpPr>
        <p:spPr>
          <a:xfrm>
            <a:off x="974725" y="4559300"/>
            <a:ext cx="5365750" cy="4321175"/>
          </a:xfrm>
          <a:noFill/>
        </p:spPr>
        <p:txBody>
          <a:bodyPr/>
          <a:lstStyle/>
          <a:p>
            <a:pPr eaLnBrk="1" hangingPunct="1"/>
            <a:endParaRPr lang="he-IL" altLang="en-US">
              <a:latin typeface="Arial" charset="0"/>
              <a:cs typeface="Arial" charset="0"/>
            </a:endParaRPr>
          </a:p>
        </p:txBody>
      </p:sp>
    </p:spTree>
    <p:extLst>
      <p:ext uri="{BB962C8B-B14F-4D97-AF65-F5344CB8AC3E}">
        <p14:creationId xmlns:p14="http://schemas.microsoft.com/office/powerpoint/2010/main" val="1903458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6A29B6D-E392-40BF-B3C4-1B5482866626}" type="datetime1">
              <a:rPr lang="en-US" altLang="en-US" sz="1300" smtClean="0"/>
              <a:pPr eaLnBrk="1" hangingPunct="1">
                <a:spcBef>
                  <a:spcPct val="0"/>
                </a:spcBef>
              </a:pPr>
              <a:t>1/5/2021</a:t>
            </a:fld>
            <a:endParaRPr lang="en-US" altLang="en-US" sz="1300"/>
          </a:p>
        </p:txBody>
      </p:sp>
      <p:sp>
        <p:nvSpPr>
          <p:cNvPr id="14950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950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C29722B-C1CC-4907-8819-C577E440B043}" type="slidenum">
              <a:rPr lang="he-IL" altLang="en-US" sz="1300" smtClean="0"/>
              <a:pPr eaLnBrk="1" hangingPunct="1">
                <a:spcBef>
                  <a:spcPct val="0"/>
                </a:spcBef>
              </a:pPr>
              <a:t>36</a:t>
            </a:fld>
            <a:endParaRPr lang="en-US" altLang="en-US" sz="1300"/>
          </a:p>
        </p:txBody>
      </p:sp>
      <p:sp>
        <p:nvSpPr>
          <p:cNvPr id="14950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AB49CE7D-22A3-47DD-9B91-4A5BD9039054}" type="slidenum">
              <a:rPr lang="he-IL" altLang="en-US" sz="1300">
                <a:solidFill>
                  <a:srgbClr val="000000"/>
                </a:solidFill>
              </a:rPr>
              <a:pPr algn="r" eaLnBrk="1" hangingPunct="1">
                <a:spcBef>
                  <a:spcPct val="0"/>
                </a:spcBef>
                <a:buClr>
                  <a:srgbClr val="000000"/>
                </a:buClr>
              </a:pPr>
              <a:t>36</a:t>
            </a:fld>
            <a:endParaRPr lang="en-GB" altLang="en-US" sz="1300">
              <a:solidFill>
                <a:srgbClr val="000000"/>
              </a:solidFill>
            </a:endParaRPr>
          </a:p>
        </p:txBody>
      </p:sp>
      <p:sp>
        <p:nvSpPr>
          <p:cNvPr id="14951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951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951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951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951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228600" indent="-228600" defTabSz="449263" eaLnBrk="1" hangingPunct="1">
              <a:buAutoNum type="arabicPeriod"/>
            </a:pPr>
            <a:r>
              <a:rPr lang="en-US" altLang="en-US" baseline="0">
                <a:latin typeface="Arial" charset="0"/>
                <a:cs typeface="Arial" charset="0"/>
              </a:rPr>
              <a:t>CR&gt;SPR [and SPR&lt;OWF if |domain|&gt;&gt;|range|</a:t>
            </a:r>
          </a:p>
          <a:p>
            <a:pPr marL="228600" indent="-228600" defTabSz="449263" eaLnBrk="1" hangingPunct="1">
              <a:buAutoNum type="arabicPeriod"/>
            </a:pPr>
            <a:r>
              <a:rPr lang="en-US" altLang="en-US">
                <a:latin typeface="Arial" charset="0"/>
                <a:cs typeface="Arial" charset="0"/>
              </a:rPr>
              <a:t>Which property</a:t>
            </a:r>
            <a:r>
              <a:rPr lang="en-US" altLang="en-US" baseline="0">
                <a:latin typeface="Arial" charset="0"/>
                <a:cs typeface="Arial" charset="0"/>
              </a:rPr>
              <a:t> is required for signatures? For deriving DH/El-</a:t>
            </a:r>
            <a:r>
              <a:rPr lang="en-US" altLang="en-US" baseline="0" err="1">
                <a:latin typeface="Arial" charset="0"/>
                <a:cs typeface="Arial" charset="0"/>
              </a:rPr>
              <a:t>gamal</a:t>
            </a:r>
            <a:r>
              <a:rPr lang="en-US" altLang="en-US" baseline="0">
                <a:latin typeface="Arial" charset="0"/>
                <a:cs typeface="Arial" charset="0"/>
              </a:rPr>
              <a:t> keys?</a:t>
            </a:r>
            <a:endParaRPr lang="he-IL" altLang="en-US">
              <a:latin typeface="Arial" charset="0"/>
              <a:cs typeface="Arial" charset="0"/>
            </a:endParaRPr>
          </a:p>
        </p:txBody>
      </p:sp>
    </p:spTree>
    <p:extLst>
      <p:ext uri="{BB962C8B-B14F-4D97-AF65-F5344CB8AC3E}">
        <p14:creationId xmlns:p14="http://schemas.microsoft.com/office/powerpoint/2010/main" val="467998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r>
              <a:rPr lang="en-US"/>
              <a:t>Today’s I will introduce</a:t>
            </a:r>
            <a:r>
              <a:rPr lang="en-US" baseline="0"/>
              <a:t> you to the </a:t>
            </a:r>
            <a:r>
              <a:rPr lang="en-US"/>
              <a:t> topic</a:t>
            </a:r>
            <a:r>
              <a:rPr lang="en-US" baseline="0"/>
              <a:t> of cryptography for </a:t>
            </a:r>
            <a:r>
              <a:rPr lang="en-US" baseline="0" err="1"/>
              <a:t>blockchains</a:t>
            </a:r>
            <a:r>
              <a:rPr lang="en-US" baseline="0"/>
              <a:t>; unfortunately I will not be able to stay for the rest of the days of this workshop but I believe you will find this to provide important background to the more advanced topics that will be covered in the later days. Cryptography, you know, is in Greek, and initially referred to incomprehensible, cryptic communication; I will do my best to make sure that what I present will not be too cryptic and you will be able to understand, however, please help me by asking many questions whenever something is not clear. Specifically, we focus on the cryptographic tools used for </a:t>
            </a:r>
            <a:r>
              <a:rPr lang="en-US" baseline="0" err="1"/>
              <a:t>blockchains</a:t>
            </a:r>
            <a:r>
              <a:rPr lang="en-US" baseline="0"/>
              <a:t>, which are mostly public key signatures and cryptographic hash functions. These are non-trivial and somewhat technical topics, but if we work hard together, I hope that at the end of the day you will understand them quite well, and they will not be a hash of concepts but clear tools, ready for use in the rest of this week and in the future. We will have four parts or blocks to this day. In the first block, we will discuss crypto-hash functions and introduce </a:t>
            </a:r>
            <a:r>
              <a:rPr lang="en-US" baseline="0" err="1"/>
              <a:t>blockchains</a:t>
            </a:r>
            <a:r>
              <a:rPr lang="en-US" baseline="0"/>
              <a:t> from the cryptographic point of view. In the second block, we introduce a bit more crypto and discuss </a:t>
            </a:r>
            <a:r>
              <a:rPr lang="en-US" baseline="0" err="1"/>
              <a:t>pk</a:t>
            </a:r>
            <a:r>
              <a:rPr lang="en-US" baseline="0"/>
              <a:t>-sign and </a:t>
            </a:r>
            <a:r>
              <a:rPr lang="en-US" baseline="0" err="1"/>
              <a:t>crhf</a:t>
            </a:r>
            <a:r>
              <a:rPr lang="en-US" baseline="0"/>
              <a:t>. In the third block, we discuss other important properties of crypto hash, beyond </a:t>
            </a:r>
            <a:r>
              <a:rPr lang="en-US" baseline="0" err="1"/>
              <a:t>crhf</a:t>
            </a:r>
            <a:r>
              <a:rPr lang="en-US" baseline="0"/>
              <a:t>. Finally, our last lecture will attempt to connect all these blocks and wrap up the topic of crypto and hashing for </a:t>
            </a:r>
            <a:r>
              <a:rPr lang="en-US" baseline="0" err="1"/>
              <a:t>blockchains</a:t>
            </a:r>
            <a:r>
              <a:rPr lang="en-US" baseline="0"/>
              <a:t>.  </a:t>
            </a:r>
            <a:endParaRPr lang="en-US"/>
          </a:p>
        </p:txBody>
      </p:sp>
      <p:sp>
        <p:nvSpPr>
          <p:cNvPr id="4" name="Date Placeholder 3"/>
          <p:cNvSpPr>
            <a:spLocks noGrp="1"/>
          </p:cNvSpPr>
          <p:nvPr>
            <p:ph type="dt" idx="10"/>
          </p:nvPr>
        </p:nvSpPr>
        <p:spPr/>
        <p:txBody>
          <a:bodyPr/>
          <a:lstStyle/>
          <a:p>
            <a:pPr>
              <a:defRPr/>
            </a:pPr>
            <a:fld id="{D6325071-32EE-4A93-980C-5A1A144375BC}" type="datetime1">
              <a:rPr lang="en-US" smtClean="0"/>
              <a:pPr>
                <a:defRPr/>
              </a:pPr>
              <a:t>1/5/2021</a:t>
            </a:fld>
            <a:endParaRPr lang="en-US"/>
          </a:p>
        </p:txBody>
      </p:sp>
      <p:sp>
        <p:nvSpPr>
          <p:cNvPr id="5" name="Footer Placeholder 4"/>
          <p:cNvSpPr>
            <a:spLocks noGrp="1"/>
          </p:cNvSpPr>
          <p:nvPr>
            <p:ph type="ftr" sz="quarter" idx="11"/>
          </p:nvPr>
        </p:nvSpPr>
        <p:spPr/>
        <p:txBody>
          <a:bodyPr/>
          <a:lstStyle/>
          <a:p>
            <a:pPr>
              <a:defRPr/>
            </a:pPr>
            <a:r>
              <a:rPr lang="he-IL"/>
              <a:t>(c) Amir Herzberg, http://AmirHerzberg.com, Bar Ilan University</a:t>
            </a:r>
            <a:endParaRPr lang="en-US"/>
          </a:p>
        </p:txBody>
      </p:sp>
      <p:sp>
        <p:nvSpPr>
          <p:cNvPr id="6" name="Slide Number Placeholder 5"/>
          <p:cNvSpPr>
            <a:spLocks noGrp="1"/>
          </p:cNvSpPr>
          <p:nvPr>
            <p:ph type="sldNum" sz="quarter" idx="12"/>
          </p:nvPr>
        </p:nvSpPr>
        <p:spPr/>
        <p:txBody>
          <a:bodyPr/>
          <a:lstStyle/>
          <a:p>
            <a:pPr>
              <a:defRPr/>
            </a:pPr>
            <a:fld id="{0E687F4F-F059-432C-A1F8-B98095E8E93B}" type="slidenum">
              <a:rPr lang="he-IL" smtClean="0"/>
              <a:pPr>
                <a:defRPr/>
              </a:pPr>
              <a:t>2</a:t>
            </a:fld>
            <a:endParaRPr lang="en-US"/>
          </a:p>
        </p:txBody>
      </p:sp>
    </p:spTree>
    <p:extLst>
      <p:ext uri="{BB962C8B-B14F-4D97-AF65-F5344CB8AC3E}">
        <p14:creationId xmlns:p14="http://schemas.microsoft.com/office/powerpoint/2010/main" val="3281381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6A29B6D-E392-40BF-B3C4-1B5482866626}" type="datetime1">
              <a:rPr lang="en-US" altLang="en-US" sz="1300" smtClean="0"/>
              <a:pPr eaLnBrk="1" hangingPunct="1">
                <a:spcBef>
                  <a:spcPct val="0"/>
                </a:spcBef>
              </a:pPr>
              <a:t>1/5/2021</a:t>
            </a:fld>
            <a:endParaRPr lang="en-US" altLang="en-US" sz="1300"/>
          </a:p>
        </p:txBody>
      </p:sp>
      <p:sp>
        <p:nvSpPr>
          <p:cNvPr id="14950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950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C29722B-C1CC-4907-8819-C577E440B043}" type="slidenum">
              <a:rPr lang="he-IL" altLang="en-US" sz="1300" smtClean="0"/>
              <a:pPr eaLnBrk="1" hangingPunct="1">
                <a:spcBef>
                  <a:spcPct val="0"/>
                </a:spcBef>
              </a:pPr>
              <a:t>37</a:t>
            </a:fld>
            <a:endParaRPr lang="en-US" altLang="en-US" sz="1300"/>
          </a:p>
        </p:txBody>
      </p:sp>
      <p:sp>
        <p:nvSpPr>
          <p:cNvPr id="14950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AB49CE7D-22A3-47DD-9B91-4A5BD9039054}" type="slidenum">
              <a:rPr lang="he-IL" altLang="en-US" sz="1300">
                <a:solidFill>
                  <a:srgbClr val="000000"/>
                </a:solidFill>
              </a:rPr>
              <a:pPr algn="r" eaLnBrk="1" hangingPunct="1">
                <a:spcBef>
                  <a:spcPct val="0"/>
                </a:spcBef>
                <a:buClr>
                  <a:srgbClr val="000000"/>
                </a:buClr>
              </a:pPr>
              <a:t>37</a:t>
            </a:fld>
            <a:endParaRPr lang="en-GB" altLang="en-US" sz="1300">
              <a:solidFill>
                <a:srgbClr val="000000"/>
              </a:solidFill>
            </a:endParaRPr>
          </a:p>
        </p:txBody>
      </p:sp>
      <p:sp>
        <p:nvSpPr>
          <p:cNvPr id="14951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951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951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951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951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228600" indent="-228600" defTabSz="449263" eaLnBrk="1" hangingPunct="1">
              <a:buAutoNum type="arabicPeriod"/>
            </a:pPr>
            <a:r>
              <a:rPr lang="en-US" altLang="en-US" baseline="0">
                <a:latin typeface="Arial" charset="0"/>
                <a:cs typeface="Arial" charset="0"/>
              </a:rPr>
              <a:t>CR&gt;SPR [and SPR&lt;OWF if |domain|&gt;&gt;|range|</a:t>
            </a:r>
          </a:p>
          <a:p>
            <a:pPr marL="228600" indent="-228600" defTabSz="449263" eaLnBrk="1" hangingPunct="1">
              <a:buAutoNum type="arabicPeriod"/>
            </a:pPr>
            <a:r>
              <a:rPr lang="en-US" altLang="en-US">
                <a:latin typeface="Arial" charset="0"/>
                <a:cs typeface="Arial" charset="0"/>
              </a:rPr>
              <a:t>Which property</a:t>
            </a:r>
            <a:r>
              <a:rPr lang="en-US" altLang="en-US" baseline="0">
                <a:latin typeface="Arial" charset="0"/>
                <a:cs typeface="Arial" charset="0"/>
              </a:rPr>
              <a:t> is required for signatures? For deriving DH/El-</a:t>
            </a:r>
            <a:r>
              <a:rPr lang="en-US" altLang="en-US" baseline="0" err="1">
                <a:latin typeface="Arial" charset="0"/>
                <a:cs typeface="Arial" charset="0"/>
              </a:rPr>
              <a:t>gamal</a:t>
            </a:r>
            <a:r>
              <a:rPr lang="en-US" altLang="en-US" baseline="0">
                <a:latin typeface="Arial" charset="0"/>
                <a:cs typeface="Arial" charset="0"/>
              </a:rPr>
              <a:t> keys?</a:t>
            </a:r>
            <a:endParaRPr lang="he-IL" altLang="en-US">
              <a:latin typeface="Arial" charset="0"/>
              <a:cs typeface="Arial" charset="0"/>
            </a:endParaRPr>
          </a:p>
        </p:txBody>
      </p:sp>
    </p:spTree>
    <p:extLst>
      <p:ext uri="{BB962C8B-B14F-4D97-AF65-F5344CB8AC3E}">
        <p14:creationId xmlns:p14="http://schemas.microsoft.com/office/powerpoint/2010/main" val="4003716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6A29B6D-E392-40BF-B3C4-1B5482866626}" type="datetime1">
              <a:rPr lang="en-US" altLang="en-US" sz="1300" smtClean="0"/>
              <a:pPr eaLnBrk="1" hangingPunct="1">
                <a:spcBef>
                  <a:spcPct val="0"/>
                </a:spcBef>
              </a:pPr>
              <a:t>1/5/2021</a:t>
            </a:fld>
            <a:endParaRPr lang="en-US" altLang="en-US" sz="1300"/>
          </a:p>
        </p:txBody>
      </p:sp>
      <p:sp>
        <p:nvSpPr>
          <p:cNvPr id="14950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950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C29722B-C1CC-4907-8819-C577E440B043}" type="slidenum">
              <a:rPr lang="he-IL" altLang="en-US" sz="1300" smtClean="0"/>
              <a:pPr eaLnBrk="1" hangingPunct="1">
                <a:spcBef>
                  <a:spcPct val="0"/>
                </a:spcBef>
              </a:pPr>
              <a:t>38</a:t>
            </a:fld>
            <a:endParaRPr lang="en-US" altLang="en-US" sz="1300"/>
          </a:p>
        </p:txBody>
      </p:sp>
      <p:sp>
        <p:nvSpPr>
          <p:cNvPr id="14950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AB49CE7D-22A3-47DD-9B91-4A5BD9039054}" type="slidenum">
              <a:rPr lang="he-IL" altLang="en-US" sz="1300">
                <a:solidFill>
                  <a:srgbClr val="000000"/>
                </a:solidFill>
              </a:rPr>
              <a:pPr algn="r" eaLnBrk="1" hangingPunct="1">
                <a:spcBef>
                  <a:spcPct val="0"/>
                </a:spcBef>
                <a:buClr>
                  <a:srgbClr val="000000"/>
                </a:buClr>
              </a:pPr>
              <a:t>38</a:t>
            </a:fld>
            <a:endParaRPr lang="en-GB" altLang="en-US" sz="1300">
              <a:solidFill>
                <a:srgbClr val="000000"/>
              </a:solidFill>
            </a:endParaRPr>
          </a:p>
        </p:txBody>
      </p:sp>
      <p:sp>
        <p:nvSpPr>
          <p:cNvPr id="14951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951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951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951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951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228600" indent="-228600" defTabSz="449263" eaLnBrk="1" hangingPunct="1">
              <a:buAutoNum type="arabicPeriod"/>
            </a:pPr>
            <a:r>
              <a:rPr lang="en-US" altLang="en-US" baseline="0">
                <a:latin typeface="Arial" charset="0"/>
                <a:cs typeface="Arial" charset="0"/>
              </a:rPr>
              <a:t>CR&gt;SPR [and SPR&lt;OWF if |domain|&gt;&gt;|range|</a:t>
            </a:r>
          </a:p>
          <a:p>
            <a:pPr marL="228600" indent="-228600" defTabSz="449263" eaLnBrk="1" hangingPunct="1">
              <a:buAutoNum type="arabicPeriod"/>
            </a:pPr>
            <a:r>
              <a:rPr lang="en-US" altLang="en-US">
                <a:latin typeface="Arial" charset="0"/>
                <a:cs typeface="Arial" charset="0"/>
              </a:rPr>
              <a:t>Which property</a:t>
            </a:r>
            <a:r>
              <a:rPr lang="en-US" altLang="en-US" baseline="0">
                <a:latin typeface="Arial" charset="0"/>
                <a:cs typeface="Arial" charset="0"/>
              </a:rPr>
              <a:t> is required for signatures? For deriving DH/El-</a:t>
            </a:r>
            <a:r>
              <a:rPr lang="en-US" altLang="en-US" baseline="0" err="1">
                <a:latin typeface="Arial" charset="0"/>
                <a:cs typeface="Arial" charset="0"/>
              </a:rPr>
              <a:t>gamal</a:t>
            </a:r>
            <a:r>
              <a:rPr lang="en-US" altLang="en-US" baseline="0">
                <a:latin typeface="Arial" charset="0"/>
                <a:cs typeface="Arial" charset="0"/>
              </a:rPr>
              <a:t> keys?</a:t>
            </a:r>
          </a:p>
          <a:p>
            <a:pPr marL="0" indent="0" defTabSz="449263" eaLnBrk="1" hangingPunct="1">
              <a:buNone/>
            </a:pPr>
            <a:endParaRPr lang="en-US" altLang="en-US" baseline="0">
              <a:latin typeface="Arial" charset="0"/>
              <a:cs typeface="Arial" charset="0"/>
            </a:endParaRPr>
          </a:p>
          <a:p>
            <a:pPr marL="0" marR="0" lvl="0" indent="0" algn="l" defTabSz="449263" rtl="0" eaLnBrk="1" fontAlgn="base" latinLnBrk="0" hangingPunct="1">
              <a:lnSpc>
                <a:spcPct val="100000"/>
              </a:lnSpc>
              <a:spcBef>
                <a:spcPct val="30000"/>
              </a:spcBef>
              <a:spcAft>
                <a:spcPct val="0"/>
              </a:spcAft>
              <a:buClrTx/>
              <a:buSzTx/>
              <a:buFontTx/>
              <a:buNone/>
              <a:tabLst/>
              <a:defRPr/>
            </a:pPr>
            <a:r>
              <a:rPr lang="en-US" b="1"/>
              <a:t>Exercise: change to use short (n-bit) public key!</a:t>
            </a:r>
          </a:p>
          <a:p>
            <a:pPr marL="0" indent="0" defTabSz="449263" eaLnBrk="1" hangingPunct="1">
              <a:buNone/>
            </a:pPr>
            <a:endParaRPr lang="he-IL" altLang="en-US">
              <a:latin typeface="Arial" charset="0"/>
              <a:cs typeface="Arial" charset="0"/>
            </a:endParaRPr>
          </a:p>
        </p:txBody>
      </p:sp>
    </p:spTree>
    <p:extLst>
      <p:ext uri="{BB962C8B-B14F-4D97-AF65-F5344CB8AC3E}">
        <p14:creationId xmlns:p14="http://schemas.microsoft.com/office/powerpoint/2010/main" val="4285035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6A29B6D-E392-40BF-B3C4-1B5482866626}" type="datetime1">
              <a:rPr lang="en-US" altLang="en-US" sz="1300" smtClean="0"/>
              <a:pPr eaLnBrk="1" hangingPunct="1">
                <a:spcBef>
                  <a:spcPct val="0"/>
                </a:spcBef>
              </a:pPr>
              <a:t>1/5/2021</a:t>
            </a:fld>
            <a:endParaRPr lang="en-US" altLang="en-US" sz="1300"/>
          </a:p>
        </p:txBody>
      </p:sp>
      <p:sp>
        <p:nvSpPr>
          <p:cNvPr id="14950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950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C29722B-C1CC-4907-8819-C577E440B043}" type="slidenum">
              <a:rPr lang="he-IL" altLang="en-US" sz="1300" smtClean="0"/>
              <a:pPr eaLnBrk="1" hangingPunct="1">
                <a:spcBef>
                  <a:spcPct val="0"/>
                </a:spcBef>
              </a:pPr>
              <a:t>39</a:t>
            </a:fld>
            <a:endParaRPr lang="en-US" altLang="en-US" sz="1300"/>
          </a:p>
        </p:txBody>
      </p:sp>
      <p:sp>
        <p:nvSpPr>
          <p:cNvPr id="14950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AB49CE7D-22A3-47DD-9B91-4A5BD9039054}" type="slidenum">
              <a:rPr lang="he-IL" altLang="en-US" sz="1300">
                <a:solidFill>
                  <a:srgbClr val="000000"/>
                </a:solidFill>
              </a:rPr>
              <a:pPr algn="r" eaLnBrk="1" hangingPunct="1">
                <a:spcBef>
                  <a:spcPct val="0"/>
                </a:spcBef>
                <a:buClr>
                  <a:srgbClr val="000000"/>
                </a:buClr>
              </a:pPr>
              <a:t>39</a:t>
            </a:fld>
            <a:endParaRPr lang="en-GB" altLang="en-US" sz="1300">
              <a:solidFill>
                <a:srgbClr val="000000"/>
              </a:solidFill>
            </a:endParaRPr>
          </a:p>
        </p:txBody>
      </p:sp>
      <p:sp>
        <p:nvSpPr>
          <p:cNvPr id="14951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951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951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951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951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228600" indent="-228600" defTabSz="449263" eaLnBrk="1" hangingPunct="1">
              <a:buAutoNum type="arabicPeriod"/>
            </a:pPr>
            <a:r>
              <a:rPr lang="en-US" altLang="en-US" baseline="0">
                <a:latin typeface="Arial" charset="0"/>
                <a:cs typeface="Arial" charset="0"/>
              </a:rPr>
              <a:t>CR&gt;SPR [and SPR&lt;OWF if |domain|&gt;&gt;|range|</a:t>
            </a:r>
          </a:p>
          <a:p>
            <a:pPr marL="228600" indent="-228600" defTabSz="449263" eaLnBrk="1" hangingPunct="1">
              <a:buAutoNum type="arabicPeriod"/>
            </a:pPr>
            <a:r>
              <a:rPr lang="en-US" altLang="en-US">
                <a:latin typeface="Arial" charset="0"/>
                <a:cs typeface="Arial" charset="0"/>
              </a:rPr>
              <a:t>Which property</a:t>
            </a:r>
            <a:r>
              <a:rPr lang="en-US" altLang="en-US" baseline="0">
                <a:latin typeface="Arial" charset="0"/>
                <a:cs typeface="Arial" charset="0"/>
              </a:rPr>
              <a:t> is required for signatures? For deriving DH/El-</a:t>
            </a:r>
            <a:r>
              <a:rPr lang="en-US" altLang="en-US" baseline="0" err="1">
                <a:latin typeface="Arial" charset="0"/>
                <a:cs typeface="Arial" charset="0"/>
              </a:rPr>
              <a:t>gamal</a:t>
            </a:r>
            <a:r>
              <a:rPr lang="en-US" altLang="en-US" baseline="0">
                <a:latin typeface="Arial" charset="0"/>
                <a:cs typeface="Arial" charset="0"/>
              </a:rPr>
              <a:t> keys?</a:t>
            </a:r>
          </a:p>
          <a:p>
            <a:pPr marL="0" indent="0" defTabSz="449263" eaLnBrk="1" hangingPunct="1">
              <a:buNone/>
            </a:pPr>
            <a:endParaRPr lang="en-US" altLang="en-US" baseline="0">
              <a:latin typeface="Arial" charset="0"/>
              <a:cs typeface="Arial" charset="0"/>
            </a:endParaRPr>
          </a:p>
          <a:p>
            <a:pPr marL="0" marR="0" lvl="0" indent="0" algn="l" defTabSz="449263" rtl="0" eaLnBrk="1" fontAlgn="base" latinLnBrk="0" hangingPunct="1">
              <a:lnSpc>
                <a:spcPct val="100000"/>
              </a:lnSpc>
              <a:spcBef>
                <a:spcPct val="30000"/>
              </a:spcBef>
              <a:spcAft>
                <a:spcPct val="0"/>
              </a:spcAft>
              <a:buClrTx/>
              <a:buSzTx/>
              <a:buFontTx/>
              <a:buNone/>
              <a:tabLst/>
              <a:defRPr/>
            </a:pPr>
            <a:r>
              <a:rPr lang="en-US" b="1"/>
              <a:t>Exercise: change to use short (n-bit) public key!</a:t>
            </a:r>
          </a:p>
          <a:p>
            <a:pPr marL="0" indent="0" defTabSz="449263" eaLnBrk="1" hangingPunct="1">
              <a:buNone/>
            </a:pPr>
            <a:endParaRPr lang="he-IL" altLang="en-US">
              <a:latin typeface="Arial" charset="0"/>
              <a:cs typeface="Arial" charset="0"/>
            </a:endParaRPr>
          </a:p>
        </p:txBody>
      </p:sp>
    </p:spTree>
    <p:extLst>
      <p:ext uri="{BB962C8B-B14F-4D97-AF65-F5344CB8AC3E}">
        <p14:creationId xmlns:p14="http://schemas.microsoft.com/office/powerpoint/2010/main" val="3405424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r>
              <a:rPr lang="en-US"/>
              <a:t>Today’s I will introduce</a:t>
            </a:r>
            <a:r>
              <a:rPr lang="en-US" baseline="0"/>
              <a:t> you to the </a:t>
            </a:r>
            <a:r>
              <a:rPr lang="en-US"/>
              <a:t> topic</a:t>
            </a:r>
            <a:r>
              <a:rPr lang="en-US" baseline="0"/>
              <a:t> of cryptography for </a:t>
            </a:r>
            <a:r>
              <a:rPr lang="en-US" baseline="0" err="1"/>
              <a:t>blockchains</a:t>
            </a:r>
            <a:r>
              <a:rPr lang="en-US" baseline="0"/>
              <a:t>; unfortunately I will not be able to stay for the rest of the days of this workshop but I believe you will find this to provide important background to the more advanced topics that will be covered in the later days. Cryptography, you know, is in Greek, and initially referred to incomprehensible, cryptic communication; I will do my best to make sure that what I present will not be too cryptic and you will be able to understand, however, please help me by asking many questions whenever something is not clear. Specifically, we focus on the cryptographic tools used for </a:t>
            </a:r>
            <a:r>
              <a:rPr lang="en-US" baseline="0" err="1"/>
              <a:t>blockchains</a:t>
            </a:r>
            <a:r>
              <a:rPr lang="en-US" baseline="0"/>
              <a:t>, which are mostly public key signatures and cryptographic hash functions. These are non-trivial and somewhat technical topics, but if we work hard together, I hope that at the end of the day you will understand them quite well, and they will not be a hash of concepts but clear tools, ready for use in the rest of this week and in the future. We will have four parts or blocks to this day. In the first block, we will discuss crypto-hash functions and introduce </a:t>
            </a:r>
            <a:r>
              <a:rPr lang="en-US" baseline="0" err="1"/>
              <a:t>blockchains</a:t>
            </a:r>
            <a:r>
              <a:rPr lang="en-US" baseline="0"/>
              <a:t> from the cryptographic point of view. In the second block, we introduce a bit more crypto and discuss </a:t>
            </a:r>
            <a:r>
              <a:rPr lang="en-US" baseline="0" err="1"/>
              <a:t>pk</a:t>
            </a:r>
            <a:r>
              <a:rPr lang="en-US" baseline="0"/>
              <a:t>-sign and </a:t>
            </a:r>
            <a:r>
              <a:rPr lang="en-US" baseline="0" err="1"/>
              <a:t>crhf</a:t>
            </a:r>
            <a:r>
              <a:rPr lang="en-US" baseline="0"/>
              <a:t>. In the third block, we discuss other important properties of crypto hash, beyond </a:t>
            </a:r>
            <a:r>
              <a:rPr lang="en-US" baseline="0" err="1"/>
              <a:t>crhf</a:t>
            </a:r>
            <a:r>
              <a:rPr lang="en-US" baseline="0"/>
              <a:t>. Finally, our last lecture will attempt to connect all these blocks and wrap up the topic of crypto and hashing for </a:t>
            </a:r>
            <a:r>
              <a:rPr lang="en-US" baseline="0" err="1"/>
              <a:t>blockchains</a:t>
            </a:r>
            <a:r>
              <a:rPr lang="en-US" baseline="0"/>
              <a:t>.  </a:t>
            </a:r>
            <a:endParaRPr lang="en-US"/>
          </a:p>
        </p:txBody>
      </p:sp>
      <p:sp>
        <p:nvSpPr>
          <p:cNvPr id="4" name="Date Placeholder 3"/>
          <p:cNvSpPr>
            <a:spLocks noGrp="1"/>
          </p:cNvSpPr>
          <p:nvPr>
            <p:ph type="dt" idx="10"/>
          </p:nvPr>
        </p:nvSpPr>
        <p:spPr/>
        <p:txBody>
          <a:bodyPr/>
          <a:lstStyle/>
          <a:p>
            <a:pPr>
              <a:defRPr/>
            </a:pPr>
            <a:fld id="{D6325071-32EE-4A93-980C-5A1A144375BC}" type="datetime1">
              <a:rPr lang="en-US" smtClean="0"/>
              <a:pPr>
                <a:defRPr/>
              </a:pPr>
              <a:t>1/5/2021</a:t>
            </a:fld>
            <a:endParaRPr lang="en-US"/>
          </a:p>
        </p:txBody>
      </p:sp>
      <p:sp>
        <p:nvSpPr>
          <p:cNvPr id="5" name="Footer Placeholder 4"/>
          <p:cNvSpPr>
            <a:spLocks noGrp="1"/>
          </p:cNvSpPr>
          <p:nvPr>
            <p:ph type="ftr" sz="quarter" idx="11"/>
          </p:nvPr>
        </p:nvSpPr>
        <p:spPr/>
        <p:txBody>
          <a:bodyPr/>
          <a:lstStyle/>
          <a:p>
            <a:pPr>
              <a:defRPr/>
            </a:pPr>
            <a:r>
              <a:rPr lang="he-IL"/>
              <a:t>(c) Amir Herzberg, http://AmirHerzberg.com, Bar Ilan University</a:t>
            </a:r>
            <a:endParaRPr lang="en-US"/>
          </a:p>
        </p:txBody>
      </p:sp>
      <p:sp>
        <p:nvSpPr>
          <p:cNvPr id="6" name="Slide Number Placeholder 5"/>
          <p:cNvSpPr>
            <a:spLocks noGrp="1"/>
          </p:cNvSpPr>
          <p:nvPr>
            <p:ph type="sldNum" sz="quarter" idx="12"/>
          </p:nvPr>
        </p:nvSpPr>
        <p:spPr/>
        <p:txBody>
          <a:bodyPr/>
          <a:lstStyle/>
          <a:p>
            <a:pPr>
              <a:defRPr/>
            </a:pPr>
            <a:fld id="{0E687F4F-F059-432C-A1F8-B98095E8E93B}" type="slidenum">
              <a:rPr lang="he-IL" smtClean="0"/>
              <a:pPr>
                <a:defRPr/>
              </a:pPr>
              <a:t>41</a:t>
            </a:fld>
            <a:endParaRPr lang="en-US"/>
          </a:p>
        </p:txBody>
      </p:sp>
    </p:spTree>
    <p:extLst>
      <p:ext uri="{BB962C8B-B14F-4D97-AF65-F5344CB8AC3E}">
        <p14:creationId xmlns:p14="http://schemas.microsoft.com/office/powerpoint/2010/main" val="64028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6A29B6D-E392-40BF-B3C4-1B5482866626}" type="datetime1">
              <a:rPr lang="en-US" altLang="en-US" sz="1300" smtClean="0"/>
              <a:pPr eaLnBrk="1" hangingPunct="1">
                <a:spcBef>
                  <a:spcPct val="0"/>
                </a:spcBef>
              </a:pPr>
              <a:t>1/5/2021</a:t>
            </a:fld>
            <a:endParaRPr lang="en-US" altLang="en-US" sz="1300"/>
          </a:p>
        </p:txBody>
      </p:sp>
      <p:sp>
        <p:nvSpPr>
          <p:cNvPr id="14950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950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C29722B-C1CC-4907-8819-C577E440B043}" type="slidenum">
              <a:rPr lang="he-IL" altLang="en-US" sz="1300" smtClean="0"/>
              <a:pPr eaLnBrk="1" hangingPunct="1">
                <a:spcBef>
                  <a:spcPct val="0"/>
                </a:spcBef>
              </a:pPr>
              <a:t>42</a:t>
            </a:fld>
            <a:endParaRPr lang="en-US" altLang="en-US" sz="1300"/>
          </a:p>
        </p:txBody>
      </p:sp>
      <p:sp>
        <p:nvSpPr>
          <p:cNvPr id="14950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AB49CE7D-22A3-47DD-9B91-4A5BD9039054}" type="slidenum">
              <a:rPr lang="he-IL" altLang="en-US" sz="1300">
                <a:solidFill>
                  <a:srgbClr val="000000"/>
                </a:solidFill>
              </a:rPr>
              <a:pPr algn="r" eaLnBrk="1" hangingPunct="1">
                <a:spcBef>
                  <a:spcPct val="0"/>
                </a:spcBef>
                <a:buClr>
                  <a:srgbClr val="000000"/>
                </a:buClr>
              </a:pPr>
              <a:t>42</a:t>
            </a:fld>
            <a:endParaRPr lang="en-GB" altLang="en-US" sz="1300">
              <a:solidFill>
                <a:srgbClr val="000000"/>
              </a:solidFill>
            </a:endParaRPr>
          </a:p>
        </p:txBody>
      </p:sp>
      <p:sp>
        <p:nvSpPr>
          <p:cNvPr id="14951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951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951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951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951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228600" indent="-228600" defTabSz="449263" eaLnBrk="1" hangingPunct="1">
              <a:buAutoNum type="arabicPeriod"/>
            </a:pPr>
            <a:r>
              <a:rPr lang="en-US" altLang="en-US" baseline="0">
                <a:latin typeface="Arial" charset="0"/>
                <a:cs typeface="Arial" charset="0"/>
              </a:rPr>
              <a:t>CR&gt;SPR [and SPR&lt;OWF if |domain|&gt;&gt;|range|</a:t>
            </a:r>
          </a:p>
          <a:p>
            <a:pPr marL="228600" indent="-228600" defTabSz="449263" eaLnBrk="1" hangingPunct="1">
              <a:buAutoNum type="arabicPeriod"/>
            </a:pPr>
            <a:r>
              <a:rPr lang="en-US" altLang="en-US">
                <a:latin typeface="Arial" charset="0"/>
                <a:cs typeface="Arial" charset="0"/>
              </a:rPr>
              <a:t>Which property</a:t>
            </a:r>
            <a:r>
              <a:rPr lang="en-US" altLang="en-US" baseline="0">
                <a:latin typeface="Arial" charset="0"/>
                <a:cs typeface="Arial" charset="0"/>
              </a:rPr>
              <a:t> is required for signatures? For deriving DH/El-</a:t>
            </a:r>
            <a:r>
              <a:rPr lang="en-US" altLang="en-US" baseline="0" err="1">
                <a:latin typeface="Arial" charset="0"/>
                <a:cs typeface="Arial" charset="0"/>
              </a:rPr>
              <a:t>gamal</a:t>
            </a:r>
            <a:r>
              <a:rPr lang="en-US" altLang="en-US" baseline="0">
                <a:latin typeface="Arial" charset="0"/>
                <a:cs typeface="Arial" charset="0"/>
              </a:rPr>
              <a:t> keys?</a:t>
            </a:r>
            <a:endParaRPr lang="he-IL" altLang="en-US">
              <a:latin typeface="Arial" charset="0"/>
              <a:cs typeface="Arial" charset="0"/>
            </a:endParaRPr>
          </a:p>
        </p:txBody>
      </p:sp>
    </p:spTree>
    <p:extLst>
      <p:ext uri="{BB962C8B-B14F-4D97-AF65-F5344CB8AC3E}">
        <p14:creationId xmlns:p14="http://schemas.microsoft.com/office/powerpoint/2010/main" val="1494333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6A29B6D-E392-40BF-B3C4-1B5482866626}" type="datetime1">
              <a:rPr lang="en-US" altLang="en-US" sz="1300" smtClean="0"/>
              <a:pPr eaLnBrk="1" hangingPunct="1">
                <a:spcBef>
                  <a:spcPct val="0"/>
                </a:spcBef>
              </a:pPr>
              <a:t>1/5/2021</a:t>
            </a:fld>
            <a:endParaRPr lang="en-US" altLang="en-US" sz="1300"/>
          </a:p>
        </p:txBody>
      </p:sp>
      <p:sp>
        <p:nvSpPr>
          <p:cNvPr id="14950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950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C29722B-C1CC-4907-8819-C577E440B043}" type="slidenum">
              <a:rPr lang="he-IL" altLang="en-US" sz="1300" smtClean="0"/>
              <a:pPr eaLnBrk="1" hangingPunct="1">
                <a:spcBef>
                  <a:spcPct val="0"/>
                </a:spcBef>
              </a:pPr>
              <a:t>43</a:t>
            </a:fld>
            <a:endParaRPr lang="en-US" altLang="en-US" sz="1300"/>
          </a:p>
        </p:txBody>
      </p:sp>
      <p:sp>
        <p:nvSpPr>
          <p:cNvPr id="14950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AB49CE7D-22A3-47DD-9B91-4A5BD9039054}" type="slidenum">
              <a:rPr lang="he-IL" altLang="en-US" sz="1300">
                <a:solidFill>
                  <a:srgbClr val="000000"/>
                </a:solidFill>
              </a:rPr>
              <a:pPr algn="r" eaLnBrk="1" hangingPunct="1">
                <a:spcBef>
                  <a:spcPct val="0"/>
                </a:spcBef>
                <a:buClr>
                  <a:srgbClr val="000000"/>
                </a:buClr>
              </a:pPr>
              <a:t>43</a:t>
            </a:fld>
            <a:endParaRPr lang="en-GB" altLang="en-US" sz="1300">
              <a:solidFill>
                <a:srgbClr val="000000"/>
              </a:solidFill>
            </a:endParaRPr>
          </a:p>
        </p:txBody>
      </p:sp>
      <p:sp>
        <p:nvSpPr>
          <p:cNvPr id="14951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951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951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951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951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228600" indent="-228600" defTabSz="449263" eaLnBrk="1" hangingPunct="1">
              <a:buAutoNum type="arabicPeriod"/>
            </a:pPr>
            <a:r>
              <a:rPr lang="en-US" altLang="en-US" baseline="0">
                <a:latin typeface="Arial" charset="0"/>
                <a:cs typeface="Arial" charset="0"/>
              </a:rPr>
              <a:t>CR&gt;SPR [and SPR&lt;OWF if |domain|&gt;&gt;|range|</a:t>
            </a:r>
          </a:p>
          <a:p>
            <a:pPr marL="228600" indent="-228600" defTabSz="449263" eaLnBrk="1" hangingPunct="1">
              <a:buAutoNum type="arabicPeriod"/>
            </a:pPr>
            <a:r>
              <a:rPr lang="en-US" altLang="en-US">
                <a:latin typeface="Arial" charset="0"/>
                <a:cs typeface="Arial" charset="0"/>
              </a:rPr>
              <a:t>Which property</a:t>
            </a:r>
            <a:r>
              <a:rPr lang="en-US" altLang="en-US" baseline="0">
                <a:latin typeface="Arial" charset="0"/>
                <a:cs typeface="Arial" charset="0"/>
              </a:rPr>
              <a:t> is required for signatures? For deriving DH/El-</a:t>
            </a:r>
            <a:r>
              <a:rPr lang="en-US" altLang="en-US" baseline="0" err="1">
                <a:latin typeface="Arial" charset="0"/>
                <a:cs typeface="Arial" charset="0"/>
              </a:rPr>
              <a:t>gamal</a:t>
            </a:r>
            <a:r>
              <a:rPr lang="en-US" altLang="en-US" baseline="0">
                <a:latin typeface="Arial" charset="0"/>
                <a:cs typeface="Arial" charset="0"/>
              </a:rPr>
              <a:t> keys?</a:t>
            </a:r>
            <a:endParaRPr lang="he-IL" altLang="en-US">
              <a:latin typeface="Arial" charset="0"/>
              <a:cs typeface="Arial" charset="0"/>
            </a:endParaRPr>
          </a:p>
        </p:txBody>
      </p:sp>
    </p:spTree>
    <p:extLst>
      <p:ext uri="{BB962C8B-B14F-4D97-AF65-F5344CB8AC3E}">
        <p14:creationId xmlns:p14="http://schemas.microsoft.com/office/powerpoint/2010/main" val="4090813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6A29B6D-E392-40BF-B3C4-1B5482866626}" type="datetime1">
              <a:rPr lang="en-US" altLang="en-US" sz="1300" smtClean="0"/>
              <a:pPr eaLnBrk="1" hangingPunct="1">
                <a:spcBef>
                  <a:spcPct val="0"/>
                </a:spcBef>
              </a:pPr>
              <a:t>1/5/2021</a:t>
            </a:fld>
            <a:endParaRPr lang="en-US" altLang="en-US" sz="1300"/>
          </a:p>
        </p:txBody>
      </p:sp>
      <p:sp>
        <p:nvSpPr>
          <p:cNvPr id="14950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950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C29722B-C1CC-4907-8819-C577E440B043}" type="slidenum">
              <a:rPr lang="he-IL" altLang="en-US" sz="1300" smtClean="0"/>
              <a:pPr eaLnBrk="1" hangingPunct="1">
                <a:spcBef>
                  <a:spcPct val="0"/>
                </a:spcBef>
              </a:pPr>
              <a:t>44</a:t>
            </a:fld>
            <a:endParaRPr lang="en-US" altLang="en-US" sz="1300"/>
          </a:p>
        </p:txBody>
      </p:sp>
      <p:sp>
        <p:nvSpPr>
          <p:cNvPr id="14950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AB49CE7D-22A3-47DD-9B91-4A5BD9039054}" type="slidenum">
              <a:rPr lang="he-IL" altLang="en-US" sz="1300">
                <a:solidFill>
                  <a:srgbClr val="000000"/>
                </a:solidFill>
              </a:rPr>
              <a:pPr algn="r" eaLnBrk="1" hangingPunct="1">
                <a:spcBef>
                  <a:spcPct val="0"/>
                </a:spcBef>
                <a:buClr>
                  <a:srgbClr val="000000"/>
                </a:buClr>
              </a:pPr>
              <a:t>44</a:t>
            </a:fld>
            <a:endParaRPr lang="en-GB" altLang="en-US" sz="1300">
              <a:solidFill>
                <a:srgbClr val="000000"/>
              </a:solidFill>
            </a:endParaRPr>
          </a:p>
        </p:txBody>
      </p:sp>
      <p:sp>
        <p:nvSpPr>
          <p:cNvPr id="14951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951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951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951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951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228600" indent="-228600" defTabSz="449263" eaLnBrk="1" hangingPunct="1">
              <a:buAutoNum type="arabicPeriod"/>
            </a:pPr>
            <a:r>
              <a:rPr lang="en-US" altLang="en-US" baseline="0">
                <a:latin typeface="Arial" charset="0"/>
                <a:cs typeface="Arial" charset="0"/>
              </a:rPr>
              <a:t>CR&gt;SPR [and SPR&lt;OWF if |domain|&gt;&gt;|range|</a:t>
            </a:r>
          </a:p>
          <a:p>
            <a:pPr marL="228600" indent="-228600" defTabSz="449263" eaLnBrk="1" hangingPunct="1">
              <a:buAutoNum type="arabicPeriod"/>
            </a:pPr>
            <a:r>
              <a:rPr lang="en-US" altLang="en-US">
                <a:latin typeface="Arial" charset="0"/>
                <a:cs typeface="Arial" charset="0"/>
              </a:rPr>
              <a:t>Which property</a:t>
            </a:r>
            <a:r>
              <a:rPr lang="en-US" altLang="en-US" baseline="0">
                <a:latin typeface="Arial" charset="0"/>
                <a:cs typeface="Arial" charset="0"/>
              </a:rPr>
              <a:t> is required for signatures? For deriving DH/El-</a:t>
            </a:r>
            <a:r>
              <a:rPr lang="en-US" altLang="en-US" baseline="0" err="1">
                <a:latin typeface="Arial" charset="0"/>
                <a:cs typeface="Arial" charset="0"/>
              </a:rPr>
              <a:t>gamal</a:t>
            </a:r>
            <a:r>
              <a:rPr lang="en-US" altLang="en-US" baseline="0">
                <a:latin typeface="Arial" charset="0"/>
                <a:cs typeface="Arial" charset="0"/>
              </a:rPr>
              <a:t> keys?</a:t>
            </a:r>
            <a:endParaRPr lang="he-IL" altLang="en-US">
              <a:latin typeface="Arial" charset="0"/>
              <a:cs typeface="Arial" charset="0"/>
            </a:endParaRPr>
          </a:p>
        </p:txBody>
      </p:sp>
    </p:spTree>
    <p:extLst>
      <p:ext uri="{BB962C8B-B14F-4D97-AF65-F5344CB8AC3E}">
        <p14:creationId xmlns:p14="http://schemas.microsoft.com/office/powerpoint/2010/main" val="427124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6A29B6D-E392-40BF-B3C4-1B5482866626}" type="datetime1">
              <a:rPr lang="en-US" altLang="en-US" sz="1300" smtClean="0"/>
              <a:pPr eaLnBrk="1" hangingPunct="1">
                <a:spcBef>
                  <a:spcPct val="0"/>
                </a:spcBef>
              </a:pPr>
              <a:t>1/5/2021</a:t>
            </a:fld>
            <a:endParaRPr lang="en-US" altLang="en-US" sz="1300"/>
          </a:p>
        </p:txBody>
      </p:sp>
      <p:sp>
        <p:nvSpPr>
          <p:cNvPr id="14950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950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C29722B-C1CC-4907-8819-C577E440B043}" type="slidenum">
              <a:rPr lang="he-IL" altLang="en-US" sz="1300" smtClean="0"/>
              <a:pPr eaLnBrk="1" hangingPunct="1">
                <a:spcBef>
                  <a:spcPct val="0"/>
                </a:spcBef>
              </a:pPr>
              <a:t>46</a:t>
            </a:fld>
            <a:endParaRPr lang="en-US" altLang="en-US" sz="1300"/>
          </a:p>
        </p:txBody>
      </p:sp>
      <p:sp>
        <p:nvSpPr>
          <p:cNvPr id="14950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AB49CE7D-22A3-47DD-9B91-4A5BD9039054}" type="slidenum">
              <a:rPr lang="he-IL" altLang="en-US" sz="1300">
                <a:solidFill>
                  <a:srgbClr val="000000"/>
                </a:solidFill>
              </a:rPr>
              <a:pPr algn="r" eaLnBrk="1" hangingPunct="1">
                <a:spcBef>
                  <a:spcPct val="0"/>
                </a:spcBef>
                <a:buClr>
                  <a:srgbClr val="000000"/>
                </a:buClr>
              </a:pPr>
              <a:t>46</a:t>
            </a:fld>
            <a:endParaRPr lang="en-GB" altLang="en-US" sz="1300">
              <a:solidFill>
                <a:srgbClr val="000000"/>
              </a:solidFill>
            </a:endParaRPr>
          </a:p>
        </p:txBody>
      </p:sp>
      <p:sp>
        <p:nvSpPr>
          <p:cNvPr id="14951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951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951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951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951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228600" indent="-228600" defTabSz="449263" eaLnBrk="1" hangingPunct="1">
              <a:buAutoNum type="arabicPeriod"/>
            </a:pPr>
            <a:r>
              <a:rPr lang="en-US" altLang="en-US" baseline="0">
                <a:latin typeface="Arial" charset="0"/>
                <a:cs typeface="Arial" charset="0"/>
              </a:rPr>
              <a:t>CR&gt;SPR [and SPR&lt;OWF if |domain|&gt;&gt;|range|</a:t>
            </a:r>
          </a:p>
          <a:p>
            <a:pPr marL="228600" indent="-228600" defTabSz="449263" eaLnBrk="1" hangingPunct="1">
              <a:buAutoNum type="arabicPeriod"/>
            </a:pPr>
            <a:r>
              <a:rPr lang="en-US" altLang="en-US">
                <a:latin typeface="Arial" charset="0"/>
                <a:cs typeface="Arial" charset="0"/>
              </a:rPr>
              <a:t>Which property</a:t>
            </a:r>
            <a:r>
              <a:rPr lang="en-US" altLang="en-US" baseline="0">
                <a:latin typeface="Arial" charset="0"/>
                <a:cs typeface="Arial" charset="0"/>
              </a:rPr>
              <a:t> is required for signatures? For deriving DH/El-</a:t>
            </a:r>
            <a:r>
              <a:rPr lang="en-US" altLang="en-US" baseline="0" err="1">
                <a:latin typeface="Arial" charset="0"/>
                <a:cs typeface="Arial" charset="0"/>
              </a:rPr>
              <a:t>gamal</a:t>
            </a:r>
            <a:r>
              <a:rPr lang="en-US" altLang="en-US" baseline="0">
                <a:latin typeface="Arial" charset="0"/>
                <a:cs typeface="Arial" charset="0"/>
              </a:rPr>
              <a:t> keys?</a:t>
            </a:r>
            <a:endParaRPr lang="he-IL" altLang="en-US">
              <a:latin typeface="Arial" charset="0"/>
              <a:cs typeface="Arial" charset="0"/>
            </a:endParaRPr>
          </a:p>
        </p:txBody>
      </p:sp>
    </p:spTree>
    <p:extLst>
      <p:ext uri="{BB962C8B-B14F-4D97-AF65-F5344CB8AC3E}">
        <p14:creationId xmlns:p14="http://schemas.microsoft.com/office/powerpoint/2010/main" val="2288618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ADE58C3F-4742-48F1-9EC9-6194FD831B69}" type="datetime1">
              <a:rPr lang="en-US" altLang="en-US" sz="1300" smtClean="0"/>
              <a:pPr eaLnBrk="1" hangingPunct="1">
                <a:spcBef>
                  <a:spcPct val="0"/>
                </a:spcBef>
              </a:pPr>
              <a:t>1/5/2021</a:t>
            </a:fld>
            <a:endParaRPr lang="en-US" altLang="en-US" sz="1300"/>
          </a:p>
        </p:txBody>
      </p:sp>
      <p:sp>
        <p:nvSpPr>
          <p:cNvPr id="105475"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05476"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7058BD55-AB6B-463F-A841-14D9F7849E77}" type="slidenum">
              <a:rPr lang="he-IL" altLang="en-US" sz="1300" smtClean="0"/>
              <a:pPr eaLnBrk="1" hangingPunct="1">
                <a:spcBef>
                  <a:spcPct val="0"/>
                </a:spcBef>
              </a:pPr>
              <a:t>47</a:t>
            </a:fld>
            <a:endParaRPr lang="en-US" altLang="en-US" sz="1300"/>
          </a:p>
        </p:txBody>
      </p:sp>
      <p:sp>
        <p:nvSpPr>
          <p:cNvPr id="105477" name="Rectangle 2"/>
          <p:cNvSpPr>
            <a:spLocks noGrp="1" noRot="1" noChangeAspect="1" noChangeArrowheads="1" noTextEdit="1"/>
          </p:cNvSpPr>
          <p:nvPr>
            <p:ph type="sldImg"/>
          </p:nvPr>
        </p:nvSpPr>
        <p:spPr>
          <a:xfrm>
            <a:off x="1258888" y="720725"/>
            <a:ext cx="4799012" cy="3598863"/>
          </a:xfrm>
          <a:ln/>
        </p:spPr>
      </p:sp>
      <p:sp>
        <p:nvSpPr>
          <p:cNvPr id="105478" name="Rectangle 3"/>
          <p:cNvSpPr>
            <a:spLocks noGrp="1" noChangeArrowheads="1"/>
          </p:cNvSpPr>
          <p:nvPr>
            <p:ph type="body" idx="1"/>
          </p:nvPr>
        </p:nvSpPr>
        <p:spPr>
          <a:xfrm>
            <a:off x="974725" y="4559300"/>
            <a:ext cx="5365750" cy="4321175"/>
          </a:xfrm>
          <a:noFill/>
        </p:spPr>
        <p:txBody>
          <a:bodyPr/>
          <a:lstStyle/>
          <a:p>
            <a:pPr eaLnBrk="1" hangingPunct="1"/>
            <a:endParaRPr lang="he-IL" altLang="en-US">
              <a:latin typeface="Arial" charset="0"/>
              <a:cs typeface="Arial" charset="0"/>
            </a:endParaRPr>
          </a:p>
        </p:txBody>
      </p:sp>
    </p:spTree>
    <p:extLst>
      <p:ext uri="{BB962C8B-B14F-4D97-AF65-F5344CB8AC3E}">
        <p14:creationId xmlns:p14="http://schemas.microsoft.com/office/powerpoint/2010/main" val="642219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6A29B6D-E392-40BF-B3C4-1B5482866626}" type="datetime1">
              <a:rPr lang="en-US" altLang="en-US" sz="1300" smtClean="0"/>
              <a:pPr eaLnBrk="1" hangingPunct="1">
                <a:spcBef>
                  <a:spcPct val="0"/>
                </a:spcBef>
              </a:pPr>
              <a:t>1/5/2021</a:t>
            </a:fld>
            <a:endParaRPr lang="en-US" altLang="en-US" sz="1300"/>
          </a:p>
        </p:txBody>
      </p:sp>
      <p:sp>
        <p:nvSpPr>
          <p:cNvPr id="14950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950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C29722B-C1CC-4907-8819-C577E440B043}" type="slidenum">
              <a:rPr lang="he-IL" altLang="en-US" sz="1300" smtClean="0"/>
              <a:pPr eaLnBrk="1" hangingPunct="1">
                <a:spcBef>
                  <a:spcPct val="0"/>
                </a:spcBef>
              </a:pPr>
              <a:t>48</a:t>
            </a:fld>
            <a:endParaRPr lang="en-US" altLang="en-US" sz="1300"/>
          </a:p>
        </p:txBody>
      </p:sp>
      <p:sp>
        <p:nvSpPr>
          <p:cNvPr id="14950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AB49CE7D-22A3-47DD-9B91-4A5BD9039054}" type="slidenum">
              <a:rPr lang="he-IL" altLang="en-US" sz="1300">
                <a:solidFill>
                  <a:srgbClr val="000000"/>
                </a:solidFill>
              </a:rPr>
              <a:pPr algn="r" eaLnBrk="1" hangingPunct="1">
                <a:spcBef>
                  <a:spcPct val="0"/>
                </a:spcBef>
                <a:buClr>
                  <a:srgbClr val="000000"/>
                </a:buClr>
              </a:pPr>
              <a:t>48</a:t>
            </a:fld>
            <a:endParaRPr lang="en-GB" altLang="en-US" sz="1300">
              <a:solidFill>
                <a:srgbClr val="000000"/>
              </a:solidFill>
            </a:endParaRPr>
          </a:p>
        </p:txBody>
      </p:sp>
      <p:sp>
        <p:nvSpPr>
          <p:cNvPr id="14951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951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951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951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951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228600" indent="-228600" defTabSz="449263" eaLnBrk="1" hangingPunct="1">
              <a:buAutoNum type="arabicPeriod"/>
            </a:pPr>
            <a:r>
              <a:rPr lang="en-US" altLang="en-US" baseline="0">
                <a:latin typeface="Arial" charset="0"/>
                <a:cs typeface="Arial" charset="0"/>
              </a:rPr>
              <a:t>CR&gt;SPR [and SPR&lt;OWF if |domain|&gt;&gt;|range|</a:t>
            </a:r>
          </a:p>
          <a:p>
            <a:pPr marL="228600" indent="-228600" defTabSz="449263" eaLnBrk="1" hangingPunct="1">
              <a:buAutoNum type="arabicPeriod"/>
            </a:pPr>
            <a:r>
              <a:rPr lang="en-US" altLang="en-US">
                <a:latin typeface="Arial" charset="0"/>
                <a:cs typeface="Arial" charset="0"/>
              </a:rPr>
              <a:t>Which property</a:t>
            </a:r>
            <a:r>
              <a:rPr lang="en-US" altLang="en-US" baseline="0">
                <a:latin typeface="Arial" charset="0"/>
                <a:cs typeface="Arial" charset="0"/>
              </a:rPr>
              <a:t> is required for signatures? For deriving DH/El-</a:t>
            </a:r>
            <a:r>
              <a:rPr lang="en-US" altLang="en-US" baseline="0" err="1">
                <a:latin typeface="Arial" charset="0"/>
                <a:cs typeface="Arial" charset="0"/>
              </a:rPr>
              <a:t>gamal</a:t>
            </a:r>
            <a:r>
              <a:rPr lang="en-US" altLang="en-US" baseline="0">
                <a:latin typeface="Arial" charset="0"/>
                <a:cs typeface="Arial" charset="0"/>
              </a:rPr>
              <a:t> keys?</a:t>
            </a:r>
            <a:endParaRPr lang="he-IL" altLang="en-US">
              <a:latin typeface="Arial" charset="0"/>
              <a:cs typeface="Arial" charset="0"/>
            </a:endParaRPr>
          </a:p>
        </p:txBody>
      </p:sp>
    </p:spTree>
    <p:extLst>
      <p:ext uri="{BB962C8B-B14F-4D97-AF65-F5344CB8AC3E}">
        <p14:creationId xmlns:p14="http://schemas.microsoft.com/office/powerpoint/2010/main" val="2012967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r>
              <a:rPr lang="en-US" dirty="0"/>
              <a:t>To</a:t>
            </a:r>
            <a:r>
              <a:rPr lang="en-US" baseline="0" dirty="0"/>
              <a:t> make it hard to compute h, use a secret key (which means that we actually use a PRF, not a hash function), </a:t>
            </a:r>
            <a:endParaRPr lang="en-US" dirty="0"/>
          </a:p>
        </p:txBody>
      </p:sp>
      <p:sp>
        <p:nvSpPr>
          <p:cNvPr id="4" name="Date Placeholder 3"/>
          <p:cNvSpPr>
            <a:spLocks noGrp="1"/>
          </p:cNvSpPr>
          <p:nvPr>
            <p:ph type="dt" idx="10"/>
          </p:nvPr>
        </p:nvSpPr>
        <p:spPr/>
        <p:txBody>
          <a:bodyPr/>
          <a:lstStyle/>
          <a:p>
            <a:pPr>
              <a:defRPr/>
            </a:pPr>
            <a:fld id="{D6325071-32EE-4A93-980C-5A1A144375BC}" type="datetime1">
              <a:rPr lang="en-US" smtClean="0"/>
              <a:pPr>
                <a:defRPr/>
              </a:pPr>
              <a:t>1/5/2021</a:t>
            </a:fld>
            <a:endParaRPr lang="en-US"/>
          </a:p>
        </p:txBody>
      </p:sp>
      <p:sp>
        <p:nvSpPr>
          <p:cNvPr id="5" name="Footer Placeholder 4"/>
          <p:cNvSpPr>
            <a:spLocks noGrp="1"/>
          </p:cNvSpPr>
          <p:nvPr>
            <p:ph type="ftr" sz="quarter" idx="11"/>
          </p:nvPr>
        </p:nvSpPr>
        <p:spPr/>
        <p:txBody>
          <a:bodyPr/>
          <a:lstStyle/>
          <a:p>
            <a:pPr>
              <a:defRPr/>
            </a:pPr>
            <a:r>
              <a:rPr lang="he-IL"/>
              <a:t>(c) Amir Herzberg, http://AmirHerzberg.com, Bar Ilan University</a:t>
            </a:r>
            <a:endParaRPr lang="en-US"/>
          </a:p>
        </p:txBody>
      </p:sp>
      <p:sp>
        <p:nvSpPr>
          <p:cNvPr id="6" name="Slide Number Placeholder 5"/>
          <p:cNvSpPr>
            <a:spLocks noGrp="1"/>
          </p:cNvSpPr>
          <p:nvPr>
            <p:ph type="sldNum" sz="quarter" idx="12"/>
          </p:nvPr>
        </p:nvSpPr>
        <p:spPr/>
        <p:txBody>
          <a:bodyPr/>
          <a:lstStyle/>
          <a:p>
            <a:pPr>
              <a:defRPr/>
            </a:pPr>
            <a:fld id="{0E687F4F-F059-432C-A1F8-B98095E8E93B}" type="slidenum">
              <a:rPr lang="he-IL" smtClean="0"/>
              <a:pPr>
                <a:defRPr/>
              </a:pPr>
              <a:t>7</a:t>
            </a:fld>
            <a:endParaRPr lang="en-US"/>
          </a:p>
        </p:txBody>
      </p:sp>
    </p:spTree>
    <p:extLst>
      <p:ext uri="{BB962C8B-B14F-4D97-AF65-F5344CB8AC3E}">
        <p14:creationId xmlns:p14="http://schemas.microsoft.com/office/powerpoint/2010/main" val="39702301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DD5AD1E2-B0FC-4E3B-B891-B4DF2A332F29}" type="datetime1">
              <a:rPr lang="en-US" altLang="en-US" sz="1300" smtClean="0"/>
              <a:pPr eaLnBrk="1" hangingPunct="1">
                <a:spcBef>
                  <a:spcPct val="0"/>
                </a:spcBef>
              </a:pPr>
              <a:t>1/5/2021</a:t>
            </a:fld>
            <a:endParaRPr lang="en-US" altLang="en-US" sz="1300"/>
          </a:p>
        </p:txBody>
      </p:sp>
      <p:sp>
        <p:nvSpPr>
          <p:cNvPr id="128003"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28004"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778988CC-F66F-45DF-89AB-B09AB29F4C85}" type="slidenum">
              <a:rPr lang="he-IL" altLang="en-US" sz="1300" smtClean="0"/>
              <a:pPr eaLnBrk="1" hangingPunct="1">
                <a:spcBef>
                  <a:spcPct val="0"/>
                </a:spcBef>
              </a:pPr>
              <a:t>49</a:t>
            </a:fld>
            <a:endParaRPr lang="en-US" altLang="en-US" sz="1300"/>
          </a:p>
        </p:txBody>
      </p:sp>
      <p:sp>
        <p:nvSpPr>
          <p:cNvPr id="128005"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F02ED842-A00B-4EA0-97BA-328421539CB3}" type="slidenum">
              <a:rPr lang="he-IL" altLang="en-US" sz="1300">
                <a:solidFill>
                  <a:srgbClr val="000000"/>
                </a:solidFill>
              </a:rPr>
              <a:pPr algn="r" eaLnBrk="1" hangingPunct="1">
                <a:spcBef>
                  <a:spcPct val="0"/>
                </a:spcBef>
                <a:buClr>
                  <a:srgbClr val="000000"/>
                </a:buClr>
              </a:pPr>
              <a:t>49</a:t>
            </a:fld>
            <a:endParaRPr lang="en-GB" altLang="en-US" sz="1300">
              <a:solidFill>
                <a:srgbClr val="000000"/>
              </a:solidFill>
            </a:endParaRPr>
          </a:p>
        </p:txBody>
      </p:sp>
      <p:sp>
        <p:nvSpPr>
          <p:cNvPr id="128006"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28007"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28008"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28009"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28010"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defTabSz="449263" eaLnBrk="1" hangingPunct="1"/>
            <a:endParaRPr lang="he-IL" altLang="en-US">
              <a:latin typeface="Arial" charset="0"/>
              <a:cs typeface="Arial" charset="0"/>
            </a:endParaRPr>
          </a:p>
        </p:txBody>
      </p:sp>
    </p:spTree>
    <p:extLst>
      <p:ext uri="{BB962C8B-B14F-4D97-AF65-F5344CB8AC3E}">
        <p14:creationId xmlns:p14="http://schemas.microsoft.com/office/powerpoint/2010/main" val="1169253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42"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175DFCDD-57D9-4D80-9D1C-148B7CE5AE5B}" type="datetime1">
              <a:rPr lang="en-US" altLang="en-US" sz="1300" smtClean="0"/>
              <a:pPr eaLnBrk="1" hangingPunct="1">
                <a:spcBef>
                  <a:spcPct val="0"/>
                </a:spcBef>
              </a:pPr>
              <a:t>1/5/2021</a:t>
            </a:fld>
            <a:endParaRPr lang="en-US" altLang="en-US" sz="1300"/>
          </a:p>
        </p:txBody>
      </p:sp>
      <p:sp>
        <p:nvSpPr>
          <p:cNvPr id="163843"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63844"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C1C508DE-D597-4F17-970C-E7212B58D587}" type="slidenum">
              <a:rPr lang="he-IL" altLang="en-US" sz="1300" smtClean="0"/>
              <a:pPr eaLnBrk="1" hangingPunct="1">
                <a:spcBef>
                  <a:spcPct val="0"/>
                </a:spcBef>
              </a:pPr>
              <a:t>50</a:t>
            </a:fld>
            <a:endParaRPr lang="en-US" altLang="en-US" sz="1300"/>
          </a:p>
        </p:txBody>
      </p:sp>
      <p:sp>
        <p:nvSpPr>
          <p:cNvPr id="163845"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DFF20395-451C-4374-B6ED-9C89A9375785}" type="slidenum">
              <a:rPr lang="he-IL" altLang="en-US" sz="1300">
                <a:solidFill>
                  <a:srgbClr val="000000"/>
                </a:solidFill>
              </a:rPr>
              <a:pPr algn="r" eaLnBrk="1" hangingPunct="1">
                <a:spcBef>
                  <a:spcPct val="0"/>
                </a:spcBef>
                <a:buClr>
                  <a:srgbClr val="000000"/>
                </a:buClr>
              </a:pPr>
              <a:t>50</a:t>
            </a:fld>
            <a:endParaRPr lang="en-GB" altLang="en-US" sz="1300">
              <a:solidFill>
                <a:srgbClr val="000000"/>
              </a:solidFill>
            </a:endParaRPr>
          </a:p>
        </p:txBody>
      </p:sp>
      <p:sp>
        <p:nvSpPr>
          <p:cNvPr id="163846"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63847"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63848"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63849"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63850"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defTabSz="449263" eaLnBrk="1" hangingPunct="1"/>
            <a:endParaRPr lang="he-IL" altLang="en-US">
              <a:latin typeface="Arial" charset="0"/>
              <a:cs typeface="Arial" charset="0"/>
            </a:endParaRPr>
          </a:p>
        </p:txBody>
      </p:sp>
    </p:spTree>
    <p:extLst>
      <p:ext uri="{BB962C8B-B14F-4D97-AF65-F5344CB8AC3E}">
        <p14:creationId xmlns:p14="http://schemas.microsoft.com/office/powerpoint/2010/main" val="3250800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86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5812CA12-B66F-42AB-80CB-BEF8EC8C0814}" type="datetime1">
              <a:rPr lang="en-US" altLang="en-US" sz="1300" smtClean="0"/>
              <a:pPr eaLnBrk="1" hangingPunct="1">
                <a:spcBef>
                  <a:spcPct val="0"/>
                </a:spcBef>
              </a:pPr>
              <a:t>1/5/2021</a:t>
            </a:fld>
            <a:endParaRPr lang="en-US" altLang="en-US" sz="1300"/>
          </a:p>
        </p:txBody>
      </p:sp>
      <p:sp>
        <p:nvSpPr>
          <p:cNvPr id="16486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6486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5B107F5C-D148-47FA-A509-A54116C5D5BC}" type="slidenum">
              <a:rPr lang="he-IL" altLang="en-US" sz="1300" smtClean="0"/>
              <a:pPr eaLnBrk="1" hangingPunct="1">
                <a:spcBef>
                  <a:spcPct val="0"/>
                </a:spcBef>
              </a:pPr>
              <a:t>51</a:t>
            </a:fld>
            <a:endParaRPr lang="en-US" altLang="en-US" sz="1300"/>
          </a:p>
        </p:txBody>
      </p:sp>
      <p:sp>
        <p:nvSpPr>
          <p:cNvPr id="16486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4BC9C25C-2768-4010-A794-600BB0D8A4B3}" type="slidenum">
              <a:rPr lang="he-IL" altLang="en-US" sz="1300">
                <a:solidFill>
                  <a:srgbClr val="000000"/>
                </a:solidFill>
              </a:rPr>
              <a:pPr algn="r" eaLnBrk="1" hangingPunct="1">
                <a:spcBef>
                  <a:spcPct val="0"/>
                </a:spcBef>
                <a:buClr>
                  <a:srgbClr val="000000"/>
                </a:buClr>
              </a:pPr>
              <a:t>51</a:t>
            </a:fld>
            <a:endParaRPr lang="en-GB" altLang="en-US" sz="1300">
              <a:solidFill>
                <a:srgbClr val="000000"/>
              </a:solidFill>
            </a:endParaRPr>
          </a:p>
        </p:txBody>
      </p:sp>
      <p:sp>
        <p:nvSpPr>
          <p:cNvPr id="16487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6487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6487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6487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6487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1" indent="0" algn="l" defTabSz="449263" rtl="0" eaLnBrk="1" fontAlgn="base" latinLnBrk="0" hangingPunct="1">
              <a:lnSpc>
                <a:spcPct val="100000"/>
              </a:lnSpc>
              <a:spcBef>
                <a:spcPct val="30000"/>
              </a:spcBef>
              <a:spcAft>
                <a:spcPct val="0"/>
              </a:spcAft>
              <a:buClrTx/>
              <a:buSzTx/>
              <a:buFontTx/>
              <a:buNone/>
              <a:tabLst/>
              <a:defRPr/>
            </a:pPr>
            <a:r>
              <a:rPr lang="en-GB" altLang="en-US"/>
              <a:t>Heuristic simplification of NMAC, which has a reduction to two assumptions on the hash</a:t>
            </a:r>
          </a:p>
          <a:p>
            <a:pPr defTabSz="449263" eaLnBrk="1" hangingPunct="1"/>
            <a:endParaRPr lang="he-IL" altLang="en-US">
              <a:latin typeface="Arial" charset="0"/>
              <a:cs typeface="Arial" charset="0"/>
            </a:endParaRPr>
          </a:p>
        </p:txBody>
      </p:sp>
    </p:spTree>
    <p:extLst>
      <p:ext uri="{BB962C8B-B14F-4D97-AF65-F5344CB8AC3E}">
        <p14:creationId xmlns:p14="http://schemas.microsoft.com/office/powerpoint/2010/main" val="42934833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86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5812CA12-B66F-42AB-80CB-BEF8EC8C0814}" type="datetime1">
              <a:rPr lang="en-US" altLang="en-US" sz="1300" smtClean="0"/>
              <a:pPr eaLnBrk="1" hangingPunct="1">
                <a:spcBef>
                  <a:spcPct val="0"/>
                </a:spcBef>
              </a:pPr>
              <a:t>1/5/2021</a:t>
            </a:fld>
            <a:endParaRPr lang="en-US" altLang="en-US" sz="1300"/>
          </a:p>
        </p:txBody>
      </p:sp>
      <p:sp>
        <p:nvSpPr>
          <p:cNvPr id="16486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6486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5B107F5C-D148-47FA-A509-A54116C5D5BC}" type="slidenum">
              <a:rPr lang="he-IL" altLang="en-US" sz="1300" smtClean="0"/>
              <a:pPr eaLnBrk="1" hangingPunct="1">
                <a:spcBef>
                  <a:spcPct val="0"/>
                </a:spcBef>
              </a:pPr>
              <a:t>52</a:t>
            </a:fld>
            <a:endParaRPr lang="en-US" altLang="en-US" sz="1300"/>
          </a:p>
        </p:txBody>
      </p:sp>
      <p:sp>
        <p:nvSpPr>
          <p:cNvPr id="16486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4BC9C25C-2768-4010-A794-600BB0D8A4B3}" type="slidenum">
              <a:rPr lang="he-IL" altLang="en-US" sz="1300">
                <a:solidFill>
                  <a:srgbClr val="000000"/>
                </a:solidFill>
              </a:rPr>
              <a:pPr algn="r" eaLnBrk="1" hangingPunct="1">
                <a:spcBef>
                  <a:spcPct val="0"/>
                </a:spcBef>
                <a:buClr>
                  <a:srgbClr val="000000"/>
                </a:buClr>
              </a:pPr>
              <a:t>52</a:t>
            </a:fld>
            <a:endParaRPr lang="en-GB" altLang="en-US" sz="1300">
              <a:solidFill>
                <a:srgbClr val="000000"/>
              </a:solidFill>
            </a:endParaRPr>
          </a:p>
        </p:txBody>
      </p:sp>
      <p:sp>
        <p:nvSpPr>
          <p:cNvPr id="16487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6487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6487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6487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6487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1" indent="0" algn="l" defTabSz="449263" rtl="0" eaLnBrk="1" fontAlgn="base" latinLnBrk="0" hangingPunct="1">
              <a:lnSpc>
                <a:spcPct val="100000"/>
              </a:lnSpc>
              <a:spcBef>
                <a:spcPct val="30000"/>
              </a:spcBef>
              <a:spcAft>
                <a:spcPct val="0"/>
              </a:spcAft>
              <a:buClrTx/>
              <a:buSzTx/>
              <a:buFontTx/>
              <a:buNone/>
              <a:tabLst/>
              <a:defRPr/>
            </a:pPr>
            <a:r>
              <a:rPr lang="en-GB" altLang="en-US"/>
              <a:t>Heuristic simplification of NMAC, which has a reduction to two assumptions on the hash</a:t>
            </a:r>
          </a:p>
          <a:p>
            <a:pPr defTabSz="449263" eaLnBrk="1" hangingPunct="1"/>
            <a:endParaRPr lang="he-IL" altLang="en-US">
              <a:latin typeface="Arial" charset="0"/>
              <a:cs typeface="Arial" charset="0"/>
            </a:endParaRPr>
          </a:p>
        </p:txBody>
      </p:sp>
    </p:spTree>
    <p:extLst>
      <p:ext uri="{BB962C8B-B14F-4D97-AF65-F5344CB8AC3E}">
        <p14:creationId xmlns:p14="http://schemas.microsoft.com/office/powerpoint/2010/main" val="1217702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86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5812CA12-B66F-42AB-80CB-BEF8EC8C0814}" type="datetime1">
              <a:rPr lang="en-US" altLang="en-US" sz="1300" smtClean="0"/>
              <a:pPr eaLnBrk="1" hangingPunct="1">
                <a:spcBef>
                  <a:spcPct val="0"/>
                </a:spcBef>
              </a:pPr>
              <a:t>1/5/2021</a:t>
            </a:fld>
            <a:endParaRPr lang="en-US" altLang="en-US" sz="1300"/>
          </a:p>
        </p:txBody>
      </p:sp>
      <p:sp>
        <p:nvSpPr>
          <p:cNvPr id="16486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6486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5B107F5C-D148-47FA-A509-A54116C5D5BC}" type="slidenum">
              <a:rPr lang="he-IL" altLang="en-US" sz="1300" smtClean="0"/>
              <a:pPr eaLnBrk="1" hangingPunct="1">
                <a:spcBef>
                  <a:spcPct val="0"/>
                </a:spcBef>
              </a:pPr>
              <a:t>53</a:t>
            </a:fld>
            <a:endParaRPr lang="en-US" altLang="en-US" sz="1300"/>
          </a:p>
        </p:txBody>
      </p:sp>
      <p:sp>
        <p:nvSpPr>
          <p:cNvPr id="16486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4BC9C25C-2768-4010-A794-600BB0D8A4B3}" type="slidenum">
              <a:rPr lang="he-IL" altLang="en-US" sz="1300">
                <a:solidFill>
                  <a:srgbClr val="000000"/>
                </a:solidFill>
              </a:rPr>
              <a:pPr algn="r" eaLnBrk="1" hangingPunct="1">
                <a:spcBef>
                  <a:spcPct val="0"/>
                </a:spcBef>
                <a:buClr>
                  <a:srgbClr val="000000"/>
                </a:buClr>
              </a:pPr>
              <a:t>53</a:t>
            </a:fld>
            <a:endParaRPr lang="en-GB" altLang="en-US" sz="1300">
              <a:solidFill>
                <a:srgbClr val="000000"/>
              </a:solidFill>
            </a:endParaRPr>
          </a:p>
        </p:txBody>
      </p:sp>
      <p:sp>
        <p:nvSpPr>
          <p:cNvPr id="16487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6487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6487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6487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6487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1" indent="0" algn="l" defTabSz="449263" rtl="0" eaLnBrk="1" fontAlgn="base" latinLnBrk="0" hangingPunct="1">
              <a:lnSpc>
                <a:spcPct val="100000"/>
              </a:lnSpc>
              <a:spcBef>
                <a:spcPct val="30000"/>
              </a:spcBef>
              <a:spcAft>
                <a:spcPct val="0"/>
              </a:spcAft>
              <a:buClrTx/>
              <a:buSzTx/>
              <a:buFontTx/>
              <a:buNone/>
              <a:tabLst/>
              <a:defRPr/>
            </a:pPr>
            <a:r>
              <a:rPr lang="en-GB" altLang="en-US"/>
              <a:t>Heuristic simplification of NMAC, which has a reduction to two assumptions on the hash</a:t>
            </a:r>
          </a:p>
          <a:p>
            <a:pPr defTabSz="449263" eaLnBrk="1" hangingPunct="1"/>
            <a:endParaRPr lang="he-IL" altLang="en-US">
              <a:latin typeface="Arial" charset="0"/>
              <a:cs typeface="Arial" charset="0"/>
            </a:endParaRPr>
          </a:p>
        </p:txBody>
      </p:sp>
    </p:spTree>
    <p:extLst>
      <p:ext uri="{BB962C8B-B14F-4D97-AF65-F5344CB8AC3E}">
        <p14:creationId xmlns:p14="http://schemas.microsoft.com/office/powerpoint/2010/main" val="36558842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674"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AF7B7C7E-BB07-40AF-823E-FE8349A978A2}" type="datetime1">
              <a:rPr lang="en-US" altLang="en-US" sz="1300" smtClean="0"/>
              <a:pPr eaLnBrk="1" hangingPunct="1">
                <a:spcBef>
                  <a:spcPct val="0"/>
                </a:spcBef>
              </a:pPr>
              <a:t>1/5/2021</a:t>
            </a:fld>
            <a:endParaRPr lang="en-US" altLang="en-US" sz="1300"/>
          </a:p>
        </p:txBody>
      </p:sp>
      <p:sp>
        <p:nvSpPr>
          <p:cNvPr id="156675"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56676"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C746B80A-6B25-4F7A-8AD1-EA4E6408D6AA}" type="slidenum">
              <a:rPr lang="he-IL" altLang="en-US" sz="1300" smtClean="0"/>
              <a:pPr eaLnBrk="1" hangingPunct="1">
                <a:spcBef>
                  <a:spcPct val="0"/>
                </a:spcBef>
              </a:pPr>
              <a:t>56</a:t>
            </a:fld>
            <a:endParaRPr lang="en-US" altLang="en-US" sz="1300"/>
          </a:p>
        </p:txBody>
      </p:sp>
      <p:sp>
        <p:nvSpPr>
          <p:cNvPr id="156677"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000467A7-2B0F-4852-A0A1-B4ED886638C0}" type="slidenum">
              <a:rPr lang="he-IL" altLang="en-US" sz="1300">
                <a:solidFill>
                  <a:srgbClr val="000000"/>
                </a:solidFill>
              </a:rPr>
              <a:pPr algn="r" eaLnBrk="1" hangingPunct="1">
                <a:spcBef>
                  <a:spcPct val="0"/>
                </a:spcBef>
                <a:buClr>
                  <a:srgbClr val="000000"/>
                </a:buClr>
              </a:pPr>
              <a:t>56</a:t>
            </a:fld>
            <a:endParaRPr lang="en-GB" altLang="en-US" sz="1300">
              <a:solidFill>
                <a:srgbClr val="000000"/>
              </a:solidFill>
            </a:endParaRPr>
          </a:p>
        </p:txBody>
      </p:sp>
      <p:sp>
        <p:nvSpPr>
          <p:cNvPr id="156678"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56679"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56680"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56681"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56682"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defTabSz="449263" eaLnBrk="1" hangingPunct="1"/>
            <a:endParaRPr lang="he-IL" altLang="en-US">
              <a:latin typeface="Arial" charset="0"/>
              <a:cs typeface="Arial" charset="0"/>
            </a:endParaRPr>
          </a:p>
        </p:txBody>
      </p:sp>
    </p:spTree>
    <p:extLst>
      <p:ext uri="{BB962C8B-B14F-4D97-AF65-F5344CB8AC3E}">
        <p14:creationId xmlns:p14="http://schemas.microsoft.com/office/powerpoint/2010/main" val="329338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650"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947698C6-A8F1-49F0-AE04-A81458D9B45B}" type="datetime1">
              <a:rPr lang="en-US" altLang="en-US" sz="1300" smtClean="0"/>
              <a:pPr eaLnBrk="1" hangingPunct="1">
                <a:spcBef>
                  <a:spcPct val="0"/>
                </a:spcBef>
              </a:pPr>
              <a:t>1/5/2021</a:t>
            </a:fld>
            <a:endParaRPr lang="en-US" altLang="en-US" sz="1300"/>
          </a:p>
        </p:txBody>
      </p:sp>
      <p:sp>
        <p:nvSpPr>
          <p:cNvPr id="155651"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55652"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5F2EA9D-998A-4E74-89D1-D2076D839741}" type="slidenum">
              <a:rPr lang="he-IL" altLang="en-US" sz="1300" smtClean="0"/>
              <a:pPr eaLnBrk="1" hangingPunct="1">
                <a:spcBef>
                  <a:spcPct val="0"/>
                </a:spcBef>
              </a:pPr>
              <a:t>57</a:t>
            </a:fld>
            <a:endParaRPr lang="en-US" altLang="en-US" sz="1300"/>
          </a:p>
        </p:txBody>
      </p:sp>
      <p:sp>
        <p:nvSpPr>
          <p:cNvPr id="155653"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64CE7F36-7616-417B-AB33-2A9A89854948}" type="slidenum">
              <a:rPr lang="he-IL" altLang="en-US" sz="1300">
                <a:solidFill>
                  <a:srgbClr val="000000"/>
                </a:solidFill>
              </a:rPr>
              <a:pPr algn="r" eaLnBrk="1" hangingPunct="1">
                <a:spcBef>
                  <a:spcPct val="0"/>
                </a:spcBef>
                <a:buClr>
                  <a:srgbClr val="000000"/>
                </a:buClr>
              </a:pPr>
              <a:t>57</a:t>
            </a:fld>
            <a:endParaRPr lang="en-GB" altLang="en-US" sz="1300">
              <a:solidFill>
                <a:srgbClr val="000000"/>
              </a:solidFill>
            </a:endParaRPr>
          </a:p>
        </p:txBody>
      </p:sp>
      <p:sp>
        <p:nvSpPr>
          <p:cNvPr id="155654"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55655"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55656"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55657"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55658"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defTabSz="449263" eaLnBrk="1" hangingPunct="1"/>
            <a:endParaRPr lang="he-IL" altLang="en-US">
              <a:latin typeface="Arial" charset="0"/>
              <a:cs typeface="Arial" charset="0"/>
            </a:endParaRPr>
          </a:p>
        </p:txBody>
      </p:sp>
    </p:spTree>
    <p:extLst>
      <p:ext uri="{BB962C8B-B14F-4D97-AF65-F5344CB8AC3E}">
        <p14:creationId xmlns:p14="http://schemas.microsoft.com/office/powerpoint/2010/main" val="1760274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5DA3CE42-9751-4667-B3B9-EF6B37ACC6CA}" type="datetime1">
              <a:rPr lang="en-US" altLang="en-US" sz="1300" smtClean="0"/>
              <a:pPr eaLnBrk="1" hangingPunct="1">
                <a:spcBef>
                  <a:spcPct val="0"/>
                </a:spcBef>
              </a:pPr>
              <a:t>1/5/2021</a:t>
            </a:fld>
            <a:endParaRPr lang="en-US" altLang="en-US" sz="1300"/>
          </a:p>
        </p:txBody>
      </p:sp>
      <p:sp>
        <p:nvSpPr>
          <p:cNvPr id="15974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5974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2EEFF929-6AFC-4B07-ADCA-57FF8625615A}" type="slidenum">
              <a:rPr lang="he-IL" altLang="en-US" sz="1300" smtClean="0"/>
              <a:pPr eaLnBrk="1" hangingPunct="1">
                <a:spcBef>
                  <a:spcPct val="0"/>
                </a:spcBef>
              </a:pPr>
              <a:t>58</a:t>
            </a:fld>
            <a:endParaRPr lang="en-US" altLang="en-US" sz="1300"/>
          </a:p>
        </p:txBody>
      </p:sp>
      <p:sp>
        <p:nvSpPr>
          <p:cNvPr id="15974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1BA75A56-1842-4105-A7CC-8595103F0768}" type="slidenum">
              <a:rPr lang="he-IL" altLang="en-US" sz="1300">
                <a:solidFill>
                  <a:srgbClr val="000000"/>
                </a:solidFill>
              </a:rPr>
              <a:pPr algn="r" eaLnBrk="1" hangingPunct="1">
                <a:spcBef>
                  <a:spcPct val="0"/>
                </a:spcBef>
                <a:buClr>
                  <a:srgbClr val="000000"/>
                </a:buClr>
              </a:pPr>
              <a:t>58</a:t>
            </a:fld>
            <a:endParaRPr lang="en-GB" altLang="en-US" sz="1300">
              <a:solidFill>
                <a:srgbClr val="000000"/>
              </a:solidFill>
            </a:endParaRPr>
          </a:p>
        </p:txBody>
      </p:sp>
      <p:sp>
        <p:nvSpPr>
          <p:cNvPr id="15975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5975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5975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5975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5975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defTabSz="449263" eaLnBrk="1" hangingPunct="1"/>
            <a:endParaRPr lang="he-IL" altLang="en-US">
              <a:latin typeface="Arial" charset="0"/>
              <a:cs typeface="Arial" charset="0"/>
            </a:endParaRPr>
          </a:p>
        </p:txBody>
      </p:sp>
    </p:spTree>
    <p:extLst>
      <p:ext uri="{BB962C8B-B14F-4D97-AF65-F5344CB8AC3E}">
        <p14:creationId xmlns:p14="http://schemas.microsoft.com/office/powerpoint/2010/main" val="1081100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5DA3CE42-9751-4667-B3B9-EF6B37ACC6CA}" type="datetime1">
              <a:rPr lang="en-US" altLang="en-US" sz="1300" smtClean="0"/>
              <a:pPr eaLnBrk="1" hangingPunct="1">
                <a:spcBef>
                  <a:spcPct val="0"/>
                </a:spcBef>
              </a:pPr>
              <a:t>1/5/2021</a:t>
            </a:fld>
            <a:endParaRPr lang="en-US" altLang="en-US" sz="1300"/>
          </a:p>
        </p:txBody>
      </p:sp>
      <p:sp>
        <p:nvSpPr>
          <p:cNvPr id="15974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5974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2EEFF929-6AFC-4B07-ADCA-57FF8625615A}" type="slidenum">
              <a:rPr lang="he-IL" altLang="en-US" sz="1300" smtClean="0"/>
              <a:pPr eaLnBrk="1" hangingPunct="1">
                <a:spcBef>
                  <a:spcPct val="0"/>
                </a:spcBef>
              </a:pPr>
              <a:t>59</a:t>
            </a:fld>
            <a:endParaRPr lang="en-US" altLang="en-US" sz="1300"/>
          </a:p>
        </p:txBody>
      </p:sp>
      <p:sp>
        <p:nvSpPr>
          <p:cNvPr id="15974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1BA75A56-1842-4105-A7CC-8595103F0768}" type="slidenum">
              <a:rPr lang="he-IL" altLang="en-US" sz="1300">
                <a:solidFill>
                  <a:srgbClr val="000000"/>
                </a:solidFill>
              </a:rPr>
              <a:pPr algn="r" eaLnBrk="1" hangingPunct="1">
                <a:spcBef>
                  <a:spcPct val="0"/>
                </a:spcBef>
                <a:buClr>
                  <a:srgbClr val="000000"/>
                </a:buClr>
              </a:pPr>
              <a:t>59</a:t>
            </a:fld>
            <a:endParaRPr lang="en-GB" altLang="en-US" sz="1300">
              <a:solidFill>
                <a:srgbClr val="000000"/>
              </a:solidFill>
            </a:endParaRPr>
          </a:p>
        </p:txBody>
      </p:sp>
      <p:sp>
        <p:nvSpPr>
          <p:cNvPr id="15975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5975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5975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5975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5975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defTabSz="449263" eaLnBrk="1" hangingPunct="1"/>
            <a:endParaRPr lang="he-IL" altLang="en-US">
              <a:latin typeface="Arial" charset="0"/>
              <a:cs typeface="Arial" charset="0"/>
            </a:endParaRPr>
          </a:p>
        </p:txBody>
      </p:sp>
    </p:spTree>
    <p:extLst>
      <p:ext uri="{BB962C8B-B14F-4D97-AF65-F5344CB8AC3E}">
        <p14:creationId xmlns:p14="http://schemas.microsoft.com/office/powerpoint/2010/main" val="3704894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674"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AF7B7C7E-BB07-40AF-823E-FE8349A978A2}" type="datetime1">
              <a:rPr lang="en-US" altLang="en-US" sz="1300" smtClean="0"/>
              <a:pPr eaLnBrk="1" hangingPunct="1">
                <a:spcBef>
                  <a:spcPct val="0"/>
                </a:spcBef>
              </a:pPr>
              <a:t>1/5/2021</a:t>
            </a:fld>
            <a:endParaRPr lang="en-US" altLang="en-US" sz="1300"/>
          </a:p>
        </p:txBody>
      </p:sp>
      <p:sp>
        <p:nvSpPr>
          <p:cNvPr id="156675"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56676"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C746B80A-6B25-4F7A-8AD1-EA4E6408D6AA}" type="slidenum">
              <a:rPr lang="he-IL" altLang="en-US" sz="1300" smtClean="0"/>
              <a:pPr eaLnBrk="1" hangingPunct="1">
                <a:spcBef>
                  <a:spcPct val="0"/>
                </a:spcBef>
              </a:pPr>
              <a:t>61</a:t>
            </a:fld>
            <a:endParaRPr lang="en-US" altLang="en-US" sz="1300"/>
          </a:p>
        </p:txBody>
      </p:sp>
      <p:sp>
        <p:nvSpPr>
          <p:cNvPr id="156677"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000467A7-2B0F-4852-A0A1-B4ED886638C0}" type="slidenum">
              <a:rPr lang="he-IL" altLang="en-US" sz="1300">
                <a:solidFill>
                  <a:srgbClr val="000000"/>
                </a:solidFill>
              </a:rPr>
              <a:pPr algn="r" eaLnBrk="1" hangingPunct="1">
                <a:spcBef>
                  <a:spcPct val="0"/>
                </a:spcBef>
                <a:buClr>
                  <a:srgbClr val="000000"/>
                </a:buClr>
              </a:pPr>
              <a:t>61</a:t>
            </a:fld>
            <a:endParaRPr lang="en-GB" altLang="en-US" sz="1300">
              <a:solidFill>
                <a:srgbClr val="000000"/>
              </a:solidFill>
            </a:endParaRPr>
          </a:p>
        </p:txBody>
      </p:sp>
      <p:sp>
        <p:nvSpPr>
          <p:cNvPr id="156678"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56679"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56680"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56681"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56682"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defTabSz="449263" eaLnBrk="1" hangingPunct="1"/>
            <a:endParaRPr lang="he-IL" altLang="en-US">
              <a:latin typeface="Arial" charset="0"/>
              <a:cs typeface="Arial" charset="0"/>
            </a:endParaRPr>
          </a:p>
        </p:txBody>
      </p:sp>
    </p:spTree>
    <p:extLst>
      <p:ext uri="{BB962C8B-B14F-4D97-AF65-F5344CB8AC3E}">
        <p14:creationId xmlns:p14="http://schemas.microsoft.com/office/powerpoint/2010/main" val="2334848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r>
              <a:rPr lang="en-US" dirty="0"/>
              <a:t>Today’s I will introduce</a:t>
            </a:r>
            <a:r>
              <a:rPr lang="en-US" baseline="0" dirty="0"/>
              <a:t> you to the </a:t>
            </a:r>
            <a:r>
              <a:rPr lang="en-US" dirty="0"/>
              <a:t> topic</a:t>
            </a:r>
            <a:r>
              <a:rPr lang="en-US" baseline="0" dirty="0"/>
              <a:t> of cryptography for blockchains; unfortunately I will not be able to stay for the rest of the days of this workshop but I believe you will find this to provide important background to the more advanced topics that will be covered in the later days. Cryptography, you know, is in Greek, and initially referred to incomprehensible, cryptic communication; I will do my best to make sure that what I present will not be too cryptic and you will be able to understand, however, please help me by asking many questions whenever something is not clear. Specifically, we focus on the cryptographic tools used for blockchains, which are mostly public key signatures and cryptographic hash functions. These are non-trivial and somewhat technical topics, but if we work hard together, I hope that at the end of the day you will understand them quite well, and they will not be a hash of concepts but clear tools, ready for use in the rest of this week and in the future. We will have four parts or blocks to this day. In the first block, we will discuss crypto-hash functions and introduce blockchains from the cryptographic point of view. In the second block, we introduce a bit more crypto and discuss pk-sign and </a:t>
            </a:r>
            <a:r>
              <a:rPr lang="en-US" baseline="0" dirty="0" err="1"/>
              <a:t>crhf</a:t>
            </a:r>
            <a:r>
              <a:rPr lang="en-US" baseline="0" dirty="0"/>
              <a:t>. In the third block, we discuss other important properties of crypto hash, beyond </a:t>
            </a:r>
            <a:r>
              <a:rPr lang="en-US" baseline="0" dirty="0" err="1"/>
              <a:t>crhf</a:t>
            </a:r>
            <a:r>
              <a:rPr lang="en-US" baseline="0" dirty="0"/>
              <a:t>. Finally, our last lecture will attempt to connect all these blocks and wrap up the topic of crypto and hashing for blockchains.  </a:t>
            </a:r>
            <a:endParaRPr lang="en-US" dirty="0"/>
          </a:p>
        </p:txBody>
      </p:sp>
      <p:sp>
        <p:nvSpPr>
          <p:cNvPr id="4" name="Date Placeholder 3"/>
          <p:cNvSpPr>
            <a:spLocks noGrp="1"/>
          </p:cNvSpPr>
          <p:nvPr>
            <p:ph type="dt" idx="10"/>
          </p:nvPr>
        </p:nvSpPr>
        <p:spPr/>
        <p:txBody>
          <a:bodyPr/>
          <a:lstStyle/>
          <a:p>
            <a:pPr>
              <a:defRPr/>
            </a:pPr>
            <a:fld id="{D6325071-32EE-4A93-980C-5A1A144375BC}" type="datetime1">
              <a:rPr lang="en-US" smtClean="0"/>
              <a:pPr>
                <a:defRPr/>
              </a:pPr>
              <a:t>1/5/2021</a:t>
            </a:fld>
            <a:endParaRPr lang="en-US"/>
          </a:p>
        </p:txBody>
      </p:sp>
      <p:sp>
        <p:nvSpPr>
          <p:cNvPr id="5" name="Footer Placeholder 4"/>
          <p:cNvSpPr>
            <a:spLocks noGrp="1"/>
          </p:cNvSpPr>
          <p:nvPr>
            <p:ph type="ftr" sz="quarter" idx="11"/>
          </p:nvPr>
        </p:nvSpPr>
        <p:spPr/>
        <p:txBody>
          <a:bodyPr/>
          <a:lstStyle/>
          <a:p>
            <a:pPr>
              <a:defRPr/>
            </a:pPr>
            <a:r>
              <a:rPr lang="he-IL"/>
              <a:t>(c) Amir Herzberg, http://AmirHerzberg.com, Bar Ilan University</a:t>
            </a:r>
            <a:endParaRPr lang="en-US"/>
          </a:p>
        </p:txBody>
      </p:sp>
      <p:sp>
        <p:nvSpPr>
          <p:cNvPr id="6" name="Slide Number Placeholder 5"/>
          <p:cNvSpPr>
            <a:spLocks noGrp="1"/>
          </p:cNvSpPr>
          <p:nvPr>
            <p:ph type="sldNum" sz="quarter" idx="12"/>
          </p:nvPr>
        </p:nvSpPr>
        <p:spPr/>
        <p:txBody>
          <a:bodyPr/>
          <a:lstStyle/>
          <a:p>
            <a:pPr>
              <a:defRPr/>
            </a:pPr>
            <a:fld id="{0E687F4F-F059-432C-A1F8-B98095E8E93B}" type="slidenum">
              <a:rPr lang="he-IL" smtClean="0"/>
              <a:pPr>
                <a:defRPr/>
              </a:pPr>
              <a:t>8</a:t>
            </a:fld>
            <a:endParaRPr lang="en-US"/>
          </a:p>
        </p:txBody>
      </p:sp>
    </p:spTree>
    <p:extLst>
      <p:ext uri="{BB962C8B-B14F-4D97-AF65-F5344CB8AC3E}">
        <p14:creationId xmlns:p14="http://schemas.microsoft.com/office/powerpoint/2010/main" val="21323176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818"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111F7813-D684-4300-B5B8-A5BD54A73510}" type="datetime1">
              <a:rPr lang="en-US" altLang="en-US" sz="1300" smtClean="0"/>
              <a:pPr eaLnBrk="1" hangingPunct="1">
                <a:spcBef>
                  <a:spcPct val="0"/>
                </a:spcBef>
              </a:pPr>
              <a:t>1/5/2021</a:t>
            </a:fld>
            <a:endParaRPr lang="en-US" altLang="en-US" sz="1300"/>
          </a:p>
        </p:txBody>
      </p:sp>
      <p:sp>
        <p:nvSpPr>
          <p:cNvPr id="162819"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62820"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C2A21B7-D798-44A5-87E2-1CA8A4644B9D}" type="slidenum">
              <a:rPr lang="he-IL" altLang="en-US" sz="1300" smtClean="0"/>
              <a:pPr eaLnBrk="1" hangingPunct="1">
                <a:spcBef>
                  <a:spcPct val="0"/>
                </a:spcBef>
              </a:pPr>
              <a:t>71</a:t>
            </a:fld>
            <a:endParaRPr lang="en-US" altLang="en-US" sz="1300"/>
          </a:p>
        </p:txBody>
      </p:sp>
      <p:sp>
        <p:nvSpPr>
          <p:cNvPr id="162821"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C2DBF905-B206-412C-9AF3-F0BE5562EA1A}" type="slidenum">
              <a:rPr lang="he-IL" altLang="en-US" sz="1300">
                <a:solidFill>
                  <a:srgbClr val="000000"/>
                </a:solidFill>
              </a:rPr>
              <a:pPr algn="r" eaLnBrk="1" hangingPunct="1">
                <a:spcBef>
                  <a:spcPct val="0"/>
                </a:spcBef>
                <a:buClr>
                  <a:srgbClr val="000000"/>
                </a:buClr>
              </a:pPr>
              <a:t>71</a:t>
            </a:fld>
            <a:endParaRPr lang="en-GB" altLang="en-US" sz="1300">
              <a:solidFill>
                <a:srgbClr val="000000"/>
              </a:solidFill>
            </a:endParaRPr>
          </a:p>
        </p:txBody>
      </p:sp>
      <p:sp>
        <p:nvSpPr>
          <p:cNvPr id="162822"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62823"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62824"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62825"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62826"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defTabSz="449263" eaLnBrk="1" hangingPunct="1"/>
            <a:endParaRPr lang="he-IL" altLang="en-US">
              <a:latin typeface="Arial" charset="0"/>
              <a:cs typeface="Arial" charset="0"/>
            </a:endParaRPr>
          </a:p>
        </p:txBody>
      </p:sp>
    </p:spTree>
    <p:extLst>
      <p:ext uri="{BB962C8B-B14F-4D97-AF65-F5344CB8AC3E}">
        <p14:creationId xmlns:p14="http://schemas.microsoft.com/office/powerpoint/2010/main" val="26404794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818"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111F7813-D684-4300-B5B8-A5BD54A73510}" type="datetime1">
              <a:rPr lang="en-US" altLang="en-US" sz="1300" smtClean="0"/>
              <a:pPr eaLnBrk="1" hangingPunct="1">
                <a:spcBef>
                  <a:spcPct val="0"/>
                </a:spcBef>
              </a:pPr>
              <a:t>1/5/2021</a:t>
            </a:fld>
            <a:endParaRPr lang="en-US" altLang="en-US" sz="1300"/>
          </a:p>
        </p:txBody>
      </p:sp>
      <p:sp>
        <p:nvSpPr>
          <p:cNvPr id="162819"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62820"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C2A21B7-D798-44A5-87E2-1CA8A4644B9D}" type="slidenum">
              <a:rPr lang="he-IL" altLang="en-US" sz="1300" smtClean="0"/>
              <a:pPr eaLnBrk="1" hangingPunct="1">
                <a:spcBef>
                  <a:spcPct val="0"/>
                </a:spcBef>
              </a:pPr>
              <a:t>72</a:t>
            </a:fld>
            <a:endParaRPr lang="en-US" altLang="en-US" sz="1300"/>
          </a:p>
        </p:txBody>
      </p:sp>
      <p:sp>
        <p:nvSpPr>
          <p:cNvPr id="162821"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C2DBF905-B206-412C-9AF3-F0BE5562EA1A}" type="slidenum">
              <a:rPr lang="he-IL" altLang="en-US" sz="1300">
                <a:solidFill>
                  <a:srgbClr val="000000"/>
                </a:solidFill>
              </a:rPr>
              <a:pPr algn="r" eaLnBrk="1" hangingPunct="1">
                <a:spcBef>
                  <a:spcPct val="0"/>
                </a:spcBef>
                <a:buClr>
                  <a:srgbClr val="000000"/>
                </a:buClr>
              </a:pPr>
              <a:t>72</a:t>
            </a:fld>
            <a:endParaRPr lang="en-GB" altLang="en-US" sz="1300">
              <a:solidFill>
                <a:srgbClr val="000000"/>
              </a:solidFill>
            </a:endParaRPr>
          </a:p>
        </p:txBody>
      </p:sp>
      <p:sp>
        <p:nvSpPr>
          <p:cNvPr id="162822"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62823"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62824"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62825"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62826"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defTabSz="449263" eaLnBrk="1" hangingPunct="1"/>
            <a:endParaRPr lang="he-IL" altLang="en-US">
              <a:latin typeface="Arial" charset="0"/>
              <a:cs typeface="Arial" charset="0"/>
            </a:endParaRPr>
          </a:p>
        </p:txBody>
      </p:sp>
    </p:spTree>
    <p:extLst>
      <p:ext uri="{BB962C8B-B14F-4D97-AF65-F5344CB8AC3E}">
        <p14:creationId xmlns:p14="http://schemas.microsoft.com/office/powerpoint/2010/main" val="1062780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818"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111F7813-D684-4300-B5B8-A5BD54A73510}" type="datetime1">
              <a:rPr lang="en-US" altLang="en-US" sz="1300" smtClean="0"/>
              <a:pPr eaLnBrk="1" hangingPunct="1">
                <a:spcBef>
                  <a:spcPct val="0"/>
                </a:spcBef>
              </a:pPr>
              <a:t>1/5/2021</a:t>
            </a:fld>
            <a:endParaRPr lang="en-US" altLang="en-US" sz="1300"/>
          </a:p>
        </p:txBody>
      </p:sp>
      <p:sp>
        <p:nvSpPr>
          <p:cNvPr id="162819"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62820"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C2A21B7-D798-44A5-87E2-1CA8A4644B9D}" type="slidenum">
              <a:rPr lang="he-IL" altLang="en-US" sz="1300" smtClean="0"/>
              <a:pPr eaLnBrk="1" hangingPunct="1">
                <a:spcBef>
                  <a:spcPct val="0"/>
                </a:spcBef>
              </a:pPr>
              <a:t>73</a:t>
            </a:fld>
            <a:endParaRPr lang="en-US" altLang="en-US" sz="1300"/>
          </a:p>
        </p:txBody>
      </p:sp>
      <p:sp>
        <p:nvSpPr>
          <p:cNvPr id="162821"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C2DBF905-B206-412C-9AF3-F0BE5562EA1A}" type="slidenum">
              <a:rPr lang="he-IL" altLang="en-US" sz="1300">
                <a:solidFill>
                  <a:srgbClr val="000000"/>
                </a:solidFill>
              </a:rPr>
              <a:pPr algn="r" eaLnBrk="1" hangingPunct="1">
                <a:spcBef>
                  <a:spcPct val="0"/>
                </a:spcBef>
                <a:buClr>
                  <a:srgbClr val="000000"/>
                </a:buClr>
              </a:pPr>
              <a:t>73</a:t>
            </a:fld>
            <a:endParaRPr lang="en-GB" altLang="en-US" sz="1300">
              <a:solidFill>
                <a:srgbClr val="000000"/>
              </a:solidFill>
            </a:endParaRPr>
          </a:p>
        </p:txBody>
      </p:sp>
      <p:sp>
        <p:nvSpPr>
          <p:cNvPr id="162822"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62823"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62824"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62825"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62826"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defTabSz="449263" eaLnBrk="1" hangingPunct="1"/>
            <a:endParaRPr lang="he-IL" altLang="en-US">
              <a:latin typeface="Arial" charset="0"/>
              <a:cs typeface="Arial" charset="0"/>
            </a:endParaRPr>
          </a:p>
        </p:txBody>
      </p:sp>
    </p:spTree>
    <p:extLst>
      <p:ext uri="{BB962C8B-B14F-4D97-AF65-F5344CB8AC3E}">
        <p14:creationId xmlns:p14="http://schemas.microsoft.com/office/powerpoint/2010/main" val="26148364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818"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111F7813-D684-4300-B5B8-A5BD54A73510}" type="datetime1">
              <a:rPr lang="en-US" altLang="en-US" sz="1300" smtClean="0"/>
              <a:pPr eaLnBrk="1" hangingPunct="1">
                <a:spcBef>
                  <a:spcPct val="0"/>
                </a:spcBef>
              </a:pPr>
              <a:t>1/5/2021</a:t>
            </a:fld>
            <a:endParaRPr lang="en-US" altLang="en-US" sz="1300"/>
          </a:p>
        </p:txBody>
      </p:sp>
      <p:sp>
        <p:nvSpPr>
          <p:cNvPr id="162819"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62820"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C2A21B7-D798-44A5-87E2-1CA8A4644B9D}" type="slidenum">
              <a:rPr lang="he-IL" altLang="en-US" sz="1300" smtClean="0"/>
              <a:pPr eaLnBrk="1" hangingPunct="1">
                <a:spcBef>
                  <a:spcPct val="0"/>
                </a:spcBef>
              </a:pPr>
              <a:t>74</a:t>
            </a:fld>
            <a:endParaRPr lang="en-US" altLang="en-US" sz="1300"/>
          </a:p>
        </p:txBody>
      </p:sp>
      <p:sp>
        <p:nvSpPr>
          <p:cNvPr id="162821"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C2DBF905-B206-412C-9AF3-F0BE5562EA1A}" type="slidenum">
              <a:rPr lang="he-IL" altLang="en-US" sz="1300">
                <a:solidFill>
                  <a:srgbClr val="000000"/>
                </a:solidFill>
              </a:rPr>
              <a:pPr algn="r" eaLnBrk="1" hangingPunct="1">
                <a:spcBef>
                  <a:spcPct val="0"/>
                </a:spcBef>
                <a:buClr>
                  <a:srgbClr val="000000"/>
                </a:buClr>
              </a:pPr>
              <a:t>74</a:t>
            </a:fld>
            <a:endParaRPr lang="en-GB" altLang="en-US" sz="1300">
              <a:solidFill>
                <a:srgbClr val="000000"/>
              </a:solidFill>
            </a:endParaRPr>
          </a:p>
        </p:txBody>
      </p:sp>
      <p:sp>
        <p:nvSpPr>
          <p:cNvPr id="162822"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62823"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62824"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62825"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62826"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defTabSz="449263" eaLnBrk="1" hangingPunct="1"/>
            <a:endParaRPr lang="he-IL" altLang="en-US">
              <a:latin typeface="Arial" charset="0"/>
              <a:cs typeface="Arial" charset="0"/>
            </a:endParaRPr>
          </a:p>
        </p:txBody>
      </p:sp>
    </p:spTree>
    <p:extLst>
      <p:ext uri="{BB962C8B-B14F-4D97-AF65-F5344CB8AC3E}">
        <p14:creationId xmlns:p14="http://schemas.microsoft.com/office/powerpoint/2010/main" val="33389232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6A29B6D-E392-40BF-B3C4-1B5482866626}" type="datetime1">
              <a:rPr lang="en-US" altLang="en-US" sz="1300" smtClean="0"/>
              <a:pPr eaLnBrk="1" hangingPunct="1">
                <a:spcBef>
                  <a:spcPct val="0"/>
                </a:spcBef>
              </a:pPr>
              <a:t>1/5/2021</a:t>
            </a:fld>
            <a:endParaRPr lang="en-US" altLang="en-US" sz="1300"/>
          </a:p>
        </p:txBody>
      </p:sp>
      <p:sp>
        <p:nvSpPr>
          <p:cNvPr id="14950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950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C29722B-C1CC-4907-8819-C577E440B043}" type="slidenum">
              <a:rPr lang="he-IL" altLang="en-US" sz="1300" smtClean="0"/>
              <a:pPr eaLnBrk="1" hangingPunct="1">
                <a:spcBef>
                  <a:spcPct val="0"/>
                </a:spcBef>
              </a:pPr>
              <a:t>87</a:t>
            </a:fld>
            <a:endParaRPr lang="en-US" altLang="en-US" sz="1300"/>
          </a:p>
        </p:txBody>
      </p:sp>
      <p:sp>
        <p:nvSpPr>
          <p:cNvPr id="14950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AB49CE7D-22A3-47DD-9B91-4A5BD9039054}" type="slidenum">
              <a:rPr lang="he-IL" altLang="en-US" sz="1300">
                <a:solidFill>
                  <a:srgbClr val="000000"/>
                </a:solidFill>
              </a:rPr>
              <a:pPr algn="r" eaLnBrk="1" hangingPunct="1">
                <a:spcBef>
                  <a:spcPct val="0"/>
                </a:spcBef>
                <a:buClr>
                  <a:srgbClr val="000000"/>
                </a:buClr>
              </a:pPr>
              <a:t>87</a:t>
            </a:fld>
            <a:endParaRPr lang="en-GB" altLang="en-US" sz="1300">
              <a:solidFill>
                <a:srgbClr val="000000"/>
              </a:solidFill>
            </a:endParaRPr>
          </a:p>
        </p:txBody>
      </p:sp>
      <p:sp>
        <p:nvSpPr>
          <p:cNvPr id="14951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951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951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951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951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228600" indent="-228600" defTabSz="449263" eaLnBrk="1" hangingPunct="1">
              <a:buAutoNum type="arabicPeriod"/>
            </a:pPr>
            <a:r>
              <a:rPr lang="en-US" altLang="en-US" baseline="0" dirty="0">
                <a:latin typeface="Arial" charset="0"/>
                <a:cs typeface="Arial" charset="0"/>
              </a:rPr>
              <a:t>CR&gt;SPR [and SPR&lt;OWF if |domain|&gt;&gt;|range|</a:t>
            </a:r>
          </a:p>
          <a:p>
            <a:pPr marL="228600" indent="-228600" defTabSz="449263" eaLnBrk="1" hangingPunct="1">
              <a:buAutoNum type="arabicPeriod"/>
            </a:pPr>
            <a:r>
              <a:rPr lang="en-US" altLang="en-US" dirty="0">
                <a:latin typeface="Arial" charset="0"/>
                <a:cs typeface="Arial" charset="0"/>
              </a:rPr>
              <a:t>Which property</a:t>
            </a:r>
            <a:r>
              <a:rPr lang="en-US" altLang="en-US" baseline="0" dirty="0">
                <a:latin typeface="Arial" charset="0"/>
                <a:cs typeface="Arial" charset="0"/>
              </a:rPr>
              <a:t> is required for signatures? For deriving DH/El-</a:t>
            </a:r>
            <a:r>
              <a:rPr lang="en-US" altLang="en-US" baseline="0" dirty="0" err="1">
                <a:latin typeface="Arial" charset="0"/>
                <a:cs typeface="Arial" charset="0"/>
              </a:rPr>
              <a:t>gamal</a:t>
            </a:r>
            <a:r>
              <a:rPr lang="en-US" altLang="en-US" baseline="0" dirty="0">
                <a:latin typeface="Arial" charset="0"/>
                <a:cs typeface="Arial" charset="0"/>
              </a:rPr>
              <a:t> keys?</a:t>
            </a:r>
            <a:endParaRPr lang="he-IL" altLang="en-US" dirty="0">
              <a:latin typeface="Arial" charset="0"/>
              <a:cs typeface="Arial" charset="0"/>
            </a:endParaRPr>
          </a:p>
        </p:txBody>
      </p:sp>
    </p:spTree>
    <p:extLst>
      <p:ext uri="{BB962C8B-B14F-4D97-AF65-F5344CB8AC3E}">
        <p14:creationId xmlns:p14="http://schemas.microsoft.com/office/powerpoint/2010/main" val="3690736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6A29B6D-E392-40BF-B3C4-1B5482866626}" type="datetime1">
              <a:rPr lang="en-US" altLang="en-US" sz="1300" smtClean="0"/>
              <a:pPr eaLnBrk="1" hangingPunct="1">
                <a:spcBef>
                  <a:spcPct val="0"/>
                </a:spcBef>
              </a:pPr>
              <a:t>1/5/2021</a:t>
            </a:fld>
            <a:endParaRPr lang="en-US" altLang="en-US" sz="1300"/>
          </a:p>
        </p:txBody>
      </p:sp>
      <p:sp>
        <p:nvSpPr>
          <p:cNvPr id="14950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950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C29722B-C1CC-4907-8819-C577E440B043}" type="slidenum">
              <a:rPr lang="he-IL" altLang="en-US" sz="1300" smtClean="0"/>
              <a:pPr eaLnBrk="1" hangingPunct="1">
                <a:spcBef>
                  <a:spcPct val="0"/>
                </a:spcBef>
              </a:pPr>
              <a:t>88</a:t>
            </a:fld>
            <a:endParaRPr lang="en-US" altLang="en-US" sz="1300"/>
          </a:p>
        </p:txBody>
      </p:sp>
      <p:sp>
        <p:nvSpPr>
          <p:cNvPr id="14950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AB49CE7D-22A3-47DD-9B91-4A5BD9039054}" type="slidenum">
              <a:rPr lang="he-IL" altLang="en-US" sz="1300">
                <a:solidFill>
                  <a:srgbClr val="000000"/>
                </a:solidFill>
              </a:rPr>
              <a:pPr algn="r" eaLnBrk="1" hangingPunct="1">
                <a:spcBef>
                  <a:spcPct val="0"/>
                </a:spcBef>
                <a:buClr>
                  <a:srgbClr val="000000"/>
                </a:buClr>
              </a:pPr>
              <a:t>88</a:t>
            </a:fld>
            <a:endParaRPr lang="en-GB" altLang="en-US" sz="1300">
              <a:solidFill>
                <a:srgbClr val="000000"/>
              </a:solidFill>
            </a:endParaRPr>
          </a:p>
        </p:txBody>
      </p:sp>
      <p:sp>
        <p:nvSpPr>
          <p:cNvPr id="14951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951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951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951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951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228600" indent="-228600" defTabSz="449263" eaLnBrk="1" hangingPunct="1">
              <a:buAutoNum type="arabicPeriod"/>
            </a:pPr>
            <a:r>
              <a:rPr lang="en-US" altLang="en-US" baseline="0" dirty="0">
                <a:latin typeface="Arial" charset="0"/>
                <a:cs typeface="Arial" charset="0"/>
              </a:rPr>
              <a:t>CR&gt;SPR [and SPR&lt;OWF if |domain|&gt;&gt;|range|</a:t>
            </a:r>
          </a:p>
          <a:p>
            <a:pPr marL="228600" indent="-228600" defTabSz="449263" eaLnBrk="1" hangingPunct="1">
              <a:buAutoNum type="arabicPeriod"/>
            </a:pPr>
            <a:r>
              <a:rPr lang="en-US" altLang="en-US" dirty="0">
                <a:latin typeface="Arial" charset="0"/>
                <a:cs typeface="Arial" charset="0"/>
              </a:rPr>
              <a:t>Which property</a:t>
            </a:r>
            <a:r>
              <a:rPr lang="en-US" altLang="en-US" baseline="0" dirty="0">
                <a:latin typeface="Arial" charset="0"/>
                <a:cs typeface="Arial" charset="0"/>
              </a:rPr>
              <a:t> is required for signatures? For deriving DH/El-</a:t>
            </a:r>
            <a:r>
              <a:rPr lang="en-US" altLang="en-US" baseline="0" dirty="0" err="1">
                <a:latin typeface="Arial" charset="0"/>
                <a:cs typeface="Arial" charset="0"/>
              </a:rPr>
              <a:t>gamal</a:t>
            </a:r>
            <a:r>
              <a:rPr lang="en-US" altLang="en-US" baseline="0" dirty="0">
                <a:latin typeface="Arial" charset="0"/>
                <a:cs typeface="Arial" charset="0"/>
              </a:rPr>
              <a:t> keys?</a:t>
            </a:r>
            <a:endParaRPr lang="he-IL" altLang="en-US" dirty="0">
              <a:latin typeface="Arial" charset="0"/>
              <a:cs typeface="Arial" charset="0"/>
            </a:endParaRPr>
          </a:p>
        </p:txBody>
      </p:sp>
    </p:spTree>
    <p:extLst>
      <p:ext uri="{BB962C8B-B14F-4D97-AF65-F5344CB8AC3E}">
        <p14:creationId xmlns:p14="http://schemas.microsoft.com/office/powerpoint/2010/main" val="19527121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6A29B6D-E392-40BF-B3C4-1B5482866626}" type="datetime1">
              <a:rPr lang="en-US" altLang="en-US" sz="1300" smtClean="0"/>
              <a:pPr eaLnBrk="1" hangingPunct="1">
                <a:spcBef>
                  <a:spcPct val="0"/>
                </a:spcBef>
              </a:pPr>
              <a:t>1/5/2021</a:t>
            </a:fld>
            <a:endParaRPr lang="en-US" altLang="en-US" sz="1300"/>
          </a:p>
        </p:txBody>
      </p:sp>
      <p:sp>
        <p:nvSpPr>
          <p:cNvPr id="14950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950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C29722B-C1CC-4907-8819-C577E440B043}" type="slidenum">
              <a:rPr lang="he-IL" altLang="en-US" sz="1300" smtClean="0"/>
              <a:pPr eaLnBrk="1" hangingPunct="1">
                <a:spcBef>
                  <a:spcPct val="0"/>
                </a:spcBef>
              </a:pPr>
              <a:t>89</a:t>
            </a:fld>
            <a:endParaRPr lang="en-US" altLang="en-US" sz="1300"/>
          </a:p>
        </p:txBody>
      </p:sp>
      <p:sp>
        <p:nvSpPr>
          <p:cNvPr id="14950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AB49CE7D-22A3-47DD-9B91-4A5BD9039054}" type="slidenum">
              <a:rPr lang="he-IL" altLang="en-US" sz="1300">
                <a:solidFill>
                  <a:srgbClr val="000000"/>
                </a:solidFill>
              </a:rPr>
              <a:pPr algn="r" eaLnBrk="1" hangingPunct="1">
                <a:spcBef>
                  <a:spcPct val="0"/>
                </a:spcBef>
                <a:buClr>
                  <a:srgbClr val="000000"/>
                </a:buClr>
              </a:pPr>
              <a:t>89</a:t>
            </a:fld>
            <a:endParaRPr lang="en-GB" altLang="en-US" sz="1300">
              <a:solidFill>
                <a:srgbClr val="000000"/>
              </a:solidFill>
            </a:endParaRPr>
          </a:p>
        </p:txBody>
      </p:sp>
      <p:sp>
        <p:nvSpPr>
          <p:cNvPr id="14951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951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951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951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951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228600" indent="-228600" defTabSz="449263" eaLnBrk="1" hangingPunct="1">
              <a:buAutoNum type="arabicPeriod"/>
            </a:pPr>
            <a:r>
              <a:rPr lang="en-US" altLang="en-US" baseline="0" dirty="0">
                <a:latin typeface="Arial" charset="0"/>
                <a:cs typeface="Arial" charset="0"/>
              </a:rPr>
              <a:t>CR&gt;SPR [and SPR&lt;OWF if |domain|&gt;&gt;|range|</a:t>
            </a:r>
          </a:p>
          <a:p>
            <a:pPr marL="228600" indent="-228600" defTabSz="449263" eaLnBrk="1" hangingPunct="1">
              <a:buAutoNum type="arabicPeriod"/>
            </a:pPr>
            <a:r>
              <a:rPr lang="en-US" altLang="en-US" dirty="0">
                <a:latin typeface="Arial" charset="0"/>
                <a:cs typeface="Arial" charset="0"/>
              </a:rPr>
              <a:t>Which property</a:t>
            </a:r>
            <a:r>
              <a:rPr lang="en-US" altLang="en-US" baseline="0" dirty="0">
                <a:latin typeface="Arial" charset="0"/>
                <a:cs typeface="Arial" charset="0"/>
              </a:rPr>
              <a:t> is required for signatures? For deriving DH/El-</a:t>
            </a:r>
            <a:r>
              <a:rPr lang="en-US" altLang="en-US" baseline="0" dirty="0" err="1">
                <a:latin typeface="Arial" charset="0"/>
                <a:cs typeface="Arial" charset="0"/>
              </a:rPr>
              <a:t>gamal</a:t>
            </a:r>
            <a:r>
              <a:rPr lang="en-US" altLang="en-US" baseline="0" dirty="0">
                <a:latin typeface="Arial" charset="0"/>
                <a:cs typeface="Arial" charset="0"/>
              </a:rPr>
              <a:t> keys?</a:t>
            </a:r>
            <a:endParaRPr lang="he-IL" altLang="en-US" dirty="0">
              <a:latin typeface="Arial" charset="0"/>
              <a:cs typeface="Arial" charset="0"/>
            </a:endParaRPr>
          </a:p>
        </p:txBody>
      </p:sp>
    </p:spTree>
    <p:extLst>
      <p:ext uri="{BB962C8B-B14F-4D97-AF65-F5344CB8AC3E}">
        <p14:creationId xmlns:p14="http://schemas.microsoft.com/office/powerpoint/2010/main" val="33859780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6A29B6D-E392-40BF-B3C4-1B5482866626}" type="datetime1">
              <a:rPr lang="en-US" altLang="en-US" sz="1300" smtClean="0"/>
              <a:pPr eaLnBrk="1" hangingPunct="1">
                <a:spcBef>
                  <a:spcPct val="0"/>
                </a:spcBef>
              </a:pPr>
              <a:t>1/5/2021</a:t>
            </a:fld>
            <a:endParaRPr lang="en-US" altLang="en-US" sz="1300"/>
          </a:p>
        </p:txBody>
      </p:sp>
      <p:sp>
        <p:nvSpPr>
          <p:cNvPr id="14950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950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C29722B-C1CC-4907-8819-C577E440B043}" type="slidenum">
              <a:rPr lang="he-IL" altLang="en-US" sz="1300" smtClean="0"/>
              <a:pPr eaLnBrk="1" hangingPunct="1">
                <a:spcBef>
                  <a:spcPct val="0"/>
                </a:spcBef>
              </a:pPr>
              <a:t>90</a:t>
            </a:fld>
            <a:endParaRPr lang="en-US" altLang="en-US" sz="1300"/>
          </a:p>
        </p:txBody>
      </p:sp>
      <p:sp>
        <p:nvSpPr>
          <p:cNvPr id="14950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AB49CE7D-22A3-47DD-9B91-4A5BD9039054}" type="slidenum">
              <a:rPr lang="he-IL" altLang="en-US" sz="1300">
                <a:solidFill>
                  <a:srgbClr val="000000"/>
                </a:solidFill>
              </a:rPr>
              <a:pPr algn="r" eaLnBrk="1" hangingPunct="1">
                <a:spcBef>
                  <a:spcPct val="0"/>
                </a:spcBef>
                <a:buClr>
                  <a:srgbClr val="000000"/>
                </a:buClr>
              </a:pPr>
              <a:t>90</a:t>
            </a:fld>
            <a:endParaRPr lang="en-GB" altLang="en-US" sz="1300">
              <a:solidFill>
                <a:srgbClr val="000000"/>
              </a:solidFill>
            </a:endParaRPr>
          </a:p>
        </p:txBody>
      </p:sp>
      <p:sp>
        <p:nvSpPr>
          <p:cNvPr id="14951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951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951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951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951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228600" indent="-228600" defTabSz="449263" eaLnBrk="1" hangingPunct="1">
              <a:buAutoNum type="arabicPeriod"/>
            </a:pPr>
            <a:r>
              <a:rPr lang="en-US" altLang="en-US" baseline="0" dirty="0">
                <a:latin typeface="Arial" charset="0"/>
                <a:cs typeface="Arial" charset="0"/>
              </a:rPr>
              <a:t>CR&gt;SPR [and SPR&lt;OWF if |domain|&gt;&gt;|range|</a:t>
            </a:r>
          </a:p>
          <a:p>
            <a:pPr marL="228600" indent="-228600" defTabSz="449263" eaLnBrk="1" hangingPunct="1">
              <a:buAutoNum type="arabicPeriod"/>
            </a:pPr>
            <a:r>
              <a:rPr lang="en-US" altLang="en-US" dirty="0">
                <a:latin typeface="Arial" charset="0"/>
                <a:cs typeface="Arial" charset="0"/>
              </a:rPr>
              <a:t>Which property</a:t>
            </a:r>
            <a:r>
              <a:rPr lang="en-US" altLang="en-US" baseline="0" dirty="0">
                <a:latin typeface="Arial" charset="0"/>
                <a:cs typeface="Arial" charset="0"/>
              </a:rPr>
              <a:t> is required for signatures? For deriving DH/El-</a:t>
            </a:r>
            <a:r>
              <a:rPr lang="en-US" altLang="en-US" baseline="0" dirty="0" err="1">
                <a:latin typeface="Arial" charset="0"/>
                <a:cs typeface="Arial" charset="0"/>
              </a:rPr>
              <a:t>gamal</a:t>
            </a:r>
            <a:r>
              <a:rPr lang="en-US" altLang="en-US" baseline="0" dirty="0">
                <a:latin typeface="Arial" charset="0"/>
                <a:cs typeface="Arial" charset="0"/>
              </a:rPr>
              <a:t> keys?</a:t>
            </a:r>
            <a:endParaRPr lang="he-IL" altLang="en-US" dirty="0">
              <a:latin typeface="Arial" charset="0"/>
              <a:cs typeface="Arial" charset="0"/>
            </a:endParaRPr>
          </a:p>
        </p:txBody>
      </p:sp>
    </p:spTree>
    <p:extLst>
      <p:ext uri="{BB962C8B-B14F-4D97-AF65-F5344CB8AC3E}">
        <p14:creationId xmlns:p14="http://schemas.microsoft.com/office/powerpoint/2010/main" val="2670585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6A29B6D-E392-40BF-B3C4-1B5482866626}" type="datetime1">
              <a:rPr lang="en-US" altLang="en-US" sz="1300" smtClean="0"/>
              <a:pPr eaLnBrk="1" hangingPunct="1">
                <a:spcBef>
                  <a:spcPct val="0"/>
                </a:spcBef>
              </a:pPr>
              <a:t>1/5/2021</a:t>
            </a:fld>
            <a:endParaRPr lang="en-US" altLang="en-US" sz="1300"/>
          </a:p>
        </p:txBody>
      </p:sp>
      <p:sp>
        <p:nvSpPr>
          <p:cNvPr id="14950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950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C29722B-C1CC-4907-8819-C577E440B043}" type="slidenum">
              <a:rPr lang="he-IL" altLang="en-US" sz="1300" smtClean="0"/>
              <a:pPr eaLnBrk="1" hangingPunct="1">
                <a:spcBef>
                  <a:spcPct val="0"/>
                </a:spcBef>
              </a:pPr>
              <a:t>91</a:t>
            </a:fld>
            <a:endParaRPr lang="en-US" altLang="en-US" sz="1300"/>
          </a:p>
        </p:txBody>
      </p:sp>
      <p:sp>
        <p:nvSpPr>
          <p:cNvPr id="14950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AB49CE7D-22A3-47DD-9B91-4A5BD9039054}" type="slidenum">
              <a:rPr lang="he-IL" altLang="en-US" sz="1300">
                <a:solidFill>
                  <a:srgbClr val="000000"/>
                </a:solidFill>
              </a:rPr>
              <a:pPr algn="r" eaLnBrk="1" hangingPunct="1">
                <a:spcBef>
                  <a:spcPct val="0"/>
                </a:spcBef>
                <a:buClr>
                  <a:srgbClr val="000000"/>
                </a:buClr>
              </a:pPr>
              <a:t>91</a:t>
            </a:fld>
            <a:endParaRPr lang="en-GB" altLang="en-US" sz="1300">
              <a:solidFill>
                <a:srgbClr val="000000"/>
              </a:solidFill>
            </a:endParaRPr>
          </a:p>
        </p:txBody>
      </p:sp>
      <p:sp>
        <p:nvSpPr>
          <p:cNvPr id="14951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951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951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951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951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228600" indent="-228600" defTabSz="449263" eaLnBrk="1" hangingPunct="1">
              <a:buAutoNum type="arabicPeriod"/>
            </a:pPr>
            <a:r>
              <a:rPr lang="en-US" altLang="en-US" baseline="0" dirty="0">
                <a:latin typeface="Arial" charset="0"/>
                <a:cs typeface="Arial" charset="0"/>
              </a:rPr>
              <a:t>CR&gt;SPR [and SPR&lt;OWF if |domain|&gt;&gt;|range|</a:t>
            </a:r>
          </a:p>
          <a:p>
            <a:pPr marL="228600" indent="-228600" defTabSz="449263" eaLnBrk="1" hangingPunct="1">
              <a:buAutoNum type="arabicPeriod"/>
            </a:pPr>
            <a:r>
              <a:rPr lang="en-US" altLang="en-US" dirty="0">
                <a:latin typeface="Arial" charset="0"/>
                <a:cs typeface="Arial" charset="0"/>
              </a:rPr>
              <a:t>Which property</a:t>
            </a:r>
            <a:r>
              <a:rPr lang="en-US" altLang="en-US" baseline="0" dirty="0">
                <a:latin typeface="Arial" charset="0"/>
                <a:cs typeface="Arial" charset="0"/>
              </a:rPr>
              <a:t> is required for signatures? For deriving DH/El-</a:t>
            </a:r>
            <a:r>
              <a:rPr lang="en-US" altLang="en-US" baseline="0" dirty="0" err="1">
                <a:latin typeface="Arial" charset="0"/>
                <a:cs typeface="Arial" charset="0"/>
              </a:rPr>
              <a:t>gamal</a:t>
            </a:r>
            <a:r>
              <a:rPr lang="en-US" altLang="en-US" baseline="0" dirty="0">
                <a:latin typeface="Arial" charset="0"/>
                <a:cs typeface="Arial" charset="0"/>
              </a:rPr>
              <a:t> keys?</a:t>
            </a:r>
            <a:endParaRPr lang="he-IL" altLang="en-US" dirty="0">
              <a:latin typeface="Arial" charset="0"/>
              <a:cs typeface="Arial" charset="0"/>
            </a:endParaRPr>
          </a:p>
        </p:txBody>
      </p:sp>
    </p:spTree>
    <p:extLst>
      <p:ext uri="{BB962C8B-B14F-4D97-AF65-F5344CB8AC3E}">
        <p14:creationId xmlns:p14="http://schemas.microsoft.com/office/powerpoint/2010/main" val="2340298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r>
              <a:rPr lang="en-US"/>
              <a:t>To</a:t>
            </a:r>
            <a:r>
              <a:rPr lang="en-US" baseline="0"/>
              <a:t> make it hard to compute h, use a secret key (which means that we actually use a PRF, not a hash function), </a:t>
            </a:r>
            <a:endParaRPr lang="en-US"/>
          </a:p>
        </p:txBody>
      </p:sp>
      <p:sp>
        <p:nvSpPr>
          <p:cNvPr id="4" name="Date Placeholder 3"/>
          <p:cNvSpPr>
            <a:spLocks noGrp="1"/>
          </p:cNvSpPr>
          <p:nvPr>
            <p:ph type="dt" idx="10"/>
          </p:nvPr>
        </p:nvSpPr>
        <p:spPr/>
        <p:txBody>
          <a:bodyPr/>
          <a:lstStyle/>
          <a:p>
            <a:pPr>
              <a:defRPr/>
            </a:pPr>
            <a:fld id="{D6325071-32EE-4A93-980C-5A1A144375BC}" type="datetime1">
              <a:rPr lang="en-US" smtClean="0"/>
              <a:pPr>
                <a:defRPr/>
              </a:pPr>
              <a:t>1/5/2021</a:t>
            </a:fld>
            <a:endParaRPr lang="en-US"/>
          </a:p>
        </p:txBody>
      </p:sp>
      <p:sp>
        <p:nvSpPr>
          <p:cNvPr id="5" name="Footer Placeholder 4"/>
          <p:cNvSpPr>
            <a:spLocks noGrp="1"/>
          </p:cNvSpPr>
          <p:nvPr>
            <p:ph type="ftr" sz="quarter" idx="11"/>
          </p:nvPr>
        </p:nvSpPr>
        <p:spPr/>
        <p:txBody>
          <a:bodyPr/>
          <a:lstStyle/>
          <a:p>
            <a:pPr>
              <a:defRPr/>
            </a:pPr>
            <a:r>
              <a:rPr lang="he-IL"/>
              <a:t>(c) Amir Herzberg, http://AmirHerzberg.com, Bar Ilan University</a:t>
            </a:r>
            <a:endParaRPr lang="en-US"/>
          </a:p>
        </p:txBody>
      </p:sp>
      <p:sp>
        <p:nvSpPr>
          <p:cNvPr id="6" name="Slide Number Placeholder 5"/>
          <p:cNvSpPr>
            <a:spLocks noGrp="1"/>
          </p:cNvSpPr>
          <p:nvPr>
            <p:ph type="sldNum" sz="quarter" idx="12"/>
          </p:nvPr>
        </p:nvSpPr>
        <p:spPr/>
        <p:txBody>
          <a:bodyPr/>
          <a:lstStyle/>
          <a:p>
            <a:pPr>
              <a:defRPr/>
            </a:pPr>
            <a:fld id="{0E687F4F-F059-432C-A1F8-B98095E8E93B}" type="slidenum">
              <a:rPr lang="he-IL" smtClean="0"/>
              <a:pPr>
                <a:defRPr/>
              </a:pPr>
              <a:t>9</a:t>
            </a:fld>
            <a:endParaRPr lang="en-US"/>
          </a:p>
        </p:txBody>
      </p:sp>
    </p:spTree>
    <p:extLst>
      <p:ext uri="{BB962C8B-B14F-4D97-AF65-F5344CB8AC3E}">
        <p14:creationId xmlns:p14="http://schemas.microsoft.com/office/powerpoint/2010/main" val="3276751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6A29B6D-E392-40BF-B3C4-1B5482866626}" type="datetime1">
              <a:rPr lang="en-US" altLang="en-US" sz="1300" smtClean="0"/>
              <a:pPr eaLnBrk="1" hangingPunct="1">
                <a:spcBef>
                  <a:spcPct val="0"/>
                </a:spcBef>
              </a:pPr>
              <a:t>1/5/2021</a:t>
            </a:fld>
            <a:endParaRPr lang="en-US" altLang="en-US" sz="1300"/>
          </a:p>
        </p:txBody>
      </p:sp>
      <p:sp>
        <p:nvSpPr>
          <p:cNvPr id="14950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950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C29722B-C1CC-4907-8819-C577E440B043}" type="slidenum">
              <a:rPr lang="he-IL" altLang="en-US" sz="1300" smtClean="0"/>
              <a:pPr eaLnBrk="1" hangingPunct="1">
                <a:spcBef>
                  <a:spcPct val="0"/>
                </a:spcBef>
              </a:pPr>
              <a:t>10</a:t>
            </a:fld>
            <a:endParaRPr lang="en-US" altLang="en-US" sz="1300"/>
          </a:p>
        </p:txBody>
      </p:sp>
      <p:sp>
        <p:nvSpPr>
          <p:cNvPr id="14950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AB49CE7D-22A3-47DD-9B91-4A5BD9039054}" type="slidenum">
              <a:rPr lang="he-IL" altLang="en-US" sz="1300">
                <a:solidFill>
                  <a:srgbClr val="000000"/>
                </a:solidFill>
              </a:rPr>
              <a:pPr algn="r" eaLnBrk="1" hangingPunct="1">
                <a:spcBef>
                  <a:spcPct val="0"/>
                </a:spcBef>
                <a:buClr>
                  <a:srgbClr val="000000"/>
                </a:buClr>
              </a:pPr>
              <a:t>10</a:t>
            </a:fld>
            <a:endParaRPr lang="en-GB" altLang="en-US" sz="1300">
              <a:solidFill>
                <a:srgbClr val="000000"/>
              </a:solidFill>
            </a:endParaRPr>
          </a:p>
        </p:txBody>
      </p:sp>
      <p:sp>
        <p:nvSpPr>
          <p:cNvPr id="14951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951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951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951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951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228600" indent="-228600" defTabSz="449263" eaLnBrk="1" hangingPunct="1">
              <a:buAutoNum type="arabicPeriod"/>
            </a:pPr>
            <a:r>
              <a:rPr lang="en-US" altLang="en-US" baseline="0" dirty="0">
                <a:latin typeface="Arial" charset="0"/>
                <a:cs typeface="Arial" charset="0"/>
              </a:rPr>
              <a:t>CR&gt;SPR [and SPR&lt;OWF if |domain|&gt;&gt;|range|</a:t>
            </a:r>
          </a:p>
          <a:p>
            <a:pPr marL="228600" indent="-228600" defTabSz="449263" eaLnBrk="1" hangingPunct="1">
              <a:buAutoNum type="arabicPeriod"/>
            </a:pPr>
            <a:r>
              <a:rPr lang="en-US" altLang="en-US" dirty="0">
                <a:latin typeface="Arial" charset="0"/>
                <a:cs typeface="Arial" charset="0"/>
              </a:rPr>
              <a:t>Which property</a:t>
            </a:r>
            <a:r>
              <a:rPr lang="en-US" altLang="en-US" baseline="0" dirty="0">
                <a:latin typeface="Arial" charset="0"/>
                <a:cs typeface="Arial" charset="0"/>
              </a:rPr>
              <a:t> is required for signatures? For deriving DH/El-</a:t>
            </a:r>
            <a:r>
              <a:rPr lang="en-US" altLang="en-US" baseline="0" dirty="0" err="1">
                <a:latin typeface="Arial" charset="0"/>
                <a:cs typeface="Arial" charset="0"/>
              </a:rPr>
              <a:t>gamal</a:t>
            </a:r>
            <a:r>
              <a:rPr lang="en-US" altLang="en-US" baseline="0" dirty="0">
                <a:latin typeface="Arial" charset="0"/>
                <a:cs typeface="Arial" charset="0"/>
              </a:rPr>
              <a:t> keys?</a:t>
            </a:r>
            <a:endParaRPr lang="he-IL" altLang="en-US" dirty="0">
              <a:latin typeface="Arial" charset="0"/>
              <a:cs typeface="Arial" charset="0"/>
            </a:endParaRPr>
          </a:p>
        </p:txBody>
      </p:sp>
    </p:spTree>
    <p:extLst>
      <p:ext uri="{BB962C8B-B14F-4D97-AF65-F5344CB8AC3E}">
        <p14:creationId xmlns:p14="http://schemas.microsoft.com/office/powerpoint/2010/main" val="3968764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338"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D1F90A56-1748-4456-82E4-69C1276B6E8D}" type="datetime1">
              <a:rPr lang="en-US" altLang="en-US" sz="1300" smtClean="0"/>
              <a:pPr eaLnBrk="1" hangingPunct="1">
                <a:spcBef>
                  <a:spcPct val="0"/>
                </a:spcBef>
              </a:pPr>
              <a:t>1/5/2021</a:t>
            </a:fld>
            <a:endParaRPr lang="en-US" altLang="en-US" sz="1300"/>
          </a:p>
        </p:txBody>
      </p:sp>
      <p:sp>
        <p:nvSpPr>
          <p:cNvPr id="142339"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2340"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0E9BE7AF-84C0-4A76-949F-B942108DE0F6}" type="slidenum">
              <a:rPr lang="he-IL" altLang="en-US" sz="1300" smtClean="0"/>
              <a:pPr eaLnBrk="1" hangingPunct="1">
                <a:spcBef>
                  <a:spcPct val="0"/>
                </a:spcBef>
              </a:pPr>
              <a:t>11</a:t>
            </a:fld>
            <a:endParaRPr lang="en-US" altLang="en-US" sz="1300"/>
          </a:p>
        </p:txBody>
      </p:sp>
      <p:sp>
        <p:nvSpPr>
          <p:cNvPr id="142341"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3D41A402-667C-41CA-BCD1-08A9410AFFDE}" type="slidenum">
              <a:rPr lang="he-IL" altLang="en-US" sz="1300">
                <a:solidFill>
                  <a:srgbClr val="000000"/>
                </a:solidFill>
              </a:rPr>
              <a:pPr algn="r" eaLnBrk="1" hangingPunct="1">
                <a:spcBef>
                  <a:spcPct val="0"/>
                </a:spcBef>
                <a:buClr>
                  <a:srgbClr val="000000"/>
                </a:buClr>
              </a:pPr>
              <a:t>11</a:t>
            </a:fld>
            <a:endParaRPr lang="en-GB" altLang="en-US" sz="1300">
              <a:solidFill>
                <a:srgbClr val="000000"/>
              </a:solidFill>
            </a:endParaRPr>
          </a:p>
        </p:txBody>
      </p:sp>
      <p:sp>
        <p:nvSpPr>
          <p:cNvPr id="142342"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2343"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2344"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2345"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2346"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defTabSz="449263" eaLnBrk="1" hangingPunct="1"/>
            <a:endParaRPr lang="he-IL" altLang="en-US">
              <a:latin typeface="Arial" charset="0"/>
              <a:cs typeface="Arial" charset="0"/>
            </a:endParaRPr>
          </a:p>
        </p:txBody>
      </p:sp>
    </p:spTree>
    <p:extLst>
      <p:ext uri="{BB962C8B-B14F-4D97-AF65-F5344CB8AC3E}">
        <p14:creationId xmlns:p14="http://schemas.microsoft.com/office/powerpoint/2010/main" val="48093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6A29B6D-E392-40BF-B3C4-1B5482866626}" type="datetime1">
              <a:rPr lang="en-US" altLang="en-US" sz="1300" smtClean="0"/>
              <a:pPr eaLnBrk="1" hangingPunct="1">
                <a:spcBef>
                  <a:spcPct val="0"/>
                </a:spcBef>
              </a:pPr>
              <a:t>1/5/2021</a:t>
            </a:fld>
            <a:endParaRPr lang="en-US" altLang="en-US" sz="1300"/>
          </a:p>
        </p:txBody>
      </p:sp>
      <p:sp>
        <p:nvSpPr>
          <p:cNvPr id="14950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950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C29722B-C1CC-4907-8819-C577E440B043}" type="slidenum">
              <a:rPr lang="he-IL" altLang="en-US" sz="1300" smtClean="0"/>
              <a:pPr eaLnBrk="1" hangingPunct="1">
                <a:spcBef>
                  <a:spcPct val="0"/>
                </a:spcBef>
              </a:pPr>
              <a:t>12</a:t>
            </a:fld>
            <a:endParaRPr lang="en-US" altLang="en-US" sz="1300"/>
          </a:p>
        </p:txBody>
      </p:sp>
      <p:sp>
        <p:nvSpPr>
          <p:cNvPr id="14950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AB49CE7D-22A3-47DD-9B91-4A5BD9039054}" type="slidenum">
              <a:rPr lang="he-IL" altLang="en-US" sz="1300">
                <a:solidFill>
                  <a:srgbClr val="000000"/>
                </a:solidFill>
              </a:rPr>
              <a:pPr algn="r" eaLnBrk="1" hangingPunct="1">
                <a:spcBef>
                  <a:spcPct val="0"/>
                </a:spcBef>
                <a:buClr>
                  <a:srgbClr val="000000"/>
                </a:buClr>
              </a:pPr>
              <a:t>12</a:t>
            </a:fld>
            <a:endParaRPr lang="en-GB" altLang="en-US" sz="1300">
              <a:solidFill>
                <a:srgbClr val="000000"/>
              </a:solidFill>
            </a:endParaRPr>
          </a:p>
        </p:txBody>
      </p:sp>
      <p:sp>
        <p:nvSpPr>
          <p:cNvPr id="14951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951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951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951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951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228600" indent="-228600" defTabSz="449263" eaLnBrk="1" hangingPunct="1">
              <a:buAutoNum type="arabicPeriod"/>
            </a:pPr>
            <a:r>
              <a:rPr lang="en-US" altLang="en-US" baseline="0" dirty="0">
                <a:latin typeface="Arial" charset="0"/>
                <a:cs typeface="Arial" charset="0"/>
              </a:rPr>
              <a:t>CR&gt;SPR [and SPR&lt;OWF if |domain|&gt;&gt;|range|</a:t>
            </a:r>
          </a:p>
          <a:p>
            <a:pPr marL="228600" indent="-228600" defTabSz="449263" eaLnBrk="1" hangingPunct="1">
              <a:buAutoNum type="arabicPeriod"/>
            </a:pPr>
            <a:r>
              <a:rPr lang="en-US" altLang="en-US" dirty="0">
                <a:latin typeface="Arial" charset="0"/>
                <a:cs typeface="Arial" charset="0"/>
              </a:rPr>
              <a:t>Which property</a:t>
            </a:r>
            <a:r>
              <a:rPr lang="en-US" altLang="en-US" baseline="0" dirty="0">
                <a:latin typeface="Arial" charset="0"/>
                <a:cs typeface="Arial" charset="0"/>
              </a:rPr>
              <a:t> is required for signatures? For deriving DH/El-</a:t>
            </a:r>
            <a:r>
              <a:rPr lang="en-US" altLang="en-US" baseline="0" dirty="0" err="1">
                <a:latin typeface="Arial" charset="0"/>
                <a:cs typeface="Arial" charset="0"/>
              </a:rPr>
              <a:t>gamal</a:t>
            </a:r>
            <a:r>
              <a:rPr lang="en-US" altLang="en-US" baseline="0" dirty="0">
                <a:latin typeface="Arial" charset="0"/>
                <a:cs typeface="Arial" charset="0"/>
              </a:rPr>
              <a:t> keys?</a:t>
            </a:r>
            <a:endParaRPr lang="he-IL" altLang="en-US" dirty="0">
              <a:latin typeface="Arial" charset="0"/>
              <a:cs typeface="Arial" charset="0"/>
            </a:endParaRPr>
          </a:p>
        </p:txBody>
      </p:sp>
    </p:spTree>
    <p:extLst>
      <p:ext uri="{BB962C8B-B14F-4D97-AF65-F5344CB8AC3E}">
        <p14:creationId xmlns:p14="http://schemas.microsoft.com/office/powerpoint/2010/main" val="4095182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3"/>
          <p:cNvSpPr>
            <a:spLocks noGrp="1" noChangeArrowheads="1"/>
          </p:cNvSpPr>
          <p:nvPr>
            <p:ph type="dt" sz="quarter" idx="1"/>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6A29B6D-E392-40BF-B3C4-1B5482866626}" type="datetime1">
              <a:rPr lang="en-US" altLang="en-US" sz="1300" smtClean="0"/>
              <a:pPr eaLnBrk="1" hangingPunct="1">
                <a:spcBef>
                  <a:spcPct val="0"/>
                </a:spcBef>
              </a:pPr>
              <a:t>1/5/2021</a:t>
            </a:fld>
            <a:endParaRPr lang="en-US" altLang="en-US" sz="1300"/>
          </a:p>
        </p:txBody>
      </p:sp>
      <p:sp>
        <p:nvSpPr>
          <p:cNvPr id="149507" name="Rectangle 6"/>
          <p:cNvSpPr>
            <a:spLocks noGrp="1" noChangeArrowheads="1"/>
          </p:cNvSpPr>
          <p:nvPr>
            <p:ph type="ftr" sz="quarter" idx="4"/>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r>
              <a:rPr lang="he-IL" altLang="en-US" sz="1300"/>
              <a:t>(c) Amir Herzberg, http://AmirHerzberg.com, Bar Ilan University</a:t>
            </a:r>
            <a:endParaRPr lang="en-US" altLang="en-US" sz="1300"/>
          </a:p>
        </p:txBody>
      </p:sp>
      <p:sp>
        <p:nvSpPr>
          <p:cNvPr id="149508" name="Rectangle 7"/>
          <p:cNvSpPr>
            <a:spLocks noGrp="1" noChangeArrowheads="1"/>
          </p:cNvSpPr>
          <p:nvPr>
            <p:ph type="sldNum" sz="quarter" idx="5"/>
          </p:nvPr>
        </p:nvSpPr>
        <p:spPr>
          <a:noFill/>
        </p:spPr>
        <p:txBody>
          <a:bodyPr/>
          <a:lstStyle>
            <a:lvl1pPr defTabSz="990600" eaLnBrk="0" hangingPunct="0">
              <a:spcBef>
                <a:spcPct val="30000"/>
              </a:spcBef>
              <a:defRPr sz="1200">
                <a:solidFill>
                  <a:schemeClr val="tx1"/>
                </a:solidFill>
                <a:latin typeface="Arial" charset="0"/>
                <a:cs typeface="Arial" charset="0"/>
              </a:defRPr>
            </a:lvl1pPr>
            <a:lvl2pPr marL="742950" indent="-285750" defTabSz="990600" eaLnBrk="0" hangingPunct="0">
              <a:spcBef>
                <a:spcPct val="30000"/>
              </a:spcBef>
              <a:defRPr sz="1200">
                <a:solidFill>
                  <a:schemeClr val="tx1"/>
                </a:solidFill>
                <a:latin typeface="Arial" charset="0"/>
                <a:cs typeface="Arial" charset="0"/>
              </a:defRPr>
            </a:lvl2pPr>
            <a:lvl3pPr marL="1143000" indent="-228600" defTabSz="990600" eaLnBrk="0" hangingPunct="0">
              <a:spcBef>
                <a:spcPct val="30000"/>
              </a:spcBef>
              <a:defRPr sz="1200">
                <a:solidFill>
                  <a:schemeClr val="tx1"/>
                </a:solidFill>
                <a:latin typeface="Arial" charset="0"/>
                <a:cs typeface="Arial" charset="0"/>
              </a:defRPr>
            </a:lvl3pPr>
            <a:lvl4pPr marL="1600200" indent="-228600" defTabSz="990600" eaLnBrk="0" hangingPunct="0">
              <a:spcBef>
                <a:spcPct val="30000"/>
              </a:spcBef>
              <a:defRPr sz="1200">
                <a:solidFill>
                  <a:schemeClr val="tx1"/>
                </a:solidFill>
                <a:latin typeface="Arial" charset="0"/>
                <a:cs typeface="Arial" charset="0"/>
              </a:defRPr>
            </a:lvl4pPr>
            <a:lvl5pPr marL="2057400" indent="-228600" defTabSz="990600" eaLnBrk="0" hangingPunct="0">
              <a:spcBef>
                <a:spcPct val="30000"/>
              </a:spcBef>
              <a:defRPr sz="1200">
                <a:solidFill>
                  <a:schemeClr val="tx1"/>
                </a:solidFill>
                <a:latin typeface="Arial" charset="0"/>
                <a:cs typeface="Arial" charset="0"/>
              </a:defRPr>
            </a:lvl5pPr>
            <a:lvl6pPr marL="2514600" indent="-228600" defTabSz="990600" eaLnBrk="0" fontAlgn="base" hangingPunct="0">
              <a:spcBef>
                <a:spcPct val="30000"/>
              </a:spcBef>
              <a:spcAft>
                <a:spcPct val="0"/>
              </a:spcAft>
              <a:defRPr sz="1200">
                <a:solidFill>
                  <a:schemeClr val="tx1"/>
                </a:solidFill>
                <a:latin typeface="Arial" charset="0"/>
                <a:cs typeface="Arial" charset="0"/>
              </a:defRPr>
            </a:lvl6pPr>
            <a:lvl7pPr marL="2971800" indent="-228600" defTabSz="990600" eaLnBrk="0" fontAlgn="base" hangingPunct="0">
              <a:spcBef>
                <a:spcPct val="30000"/>
              </a:spcBef>
              <a:spcAft>
                <a:spcPct val="0"/>
              </a:spcAft>
              <a:defRPr sz="1200">
                <a:solidFill>
                  <a:schemeClr val="tx1"/>
                </a:solidFill>
                <a:latin typeface="Arial" charset="0"/>
                <a:cs typeface="Arial" charset="0"/>
              </a:defRPr>
            </a:lvl7pPr>
            <a:lvl8pPr marL="3429000" indent="-228600" defTabSz="990600" eaLnBrk="0" fontAlgn="base" hangingPunct="0">
              <a:spcBef>
                <a:spcPct val="30000"/>
              </a:spcBef>
              <a:spcAft>
                <a:spcPct val="0"/>
              </a:spcAft>
              <a:defRPr sz="1200">
                <a:solidFill>
                  <a:schemeClr val="tx1"/>
                </a:solidFill>
                <a:latin typeface="Arial" charset="0"/>
                <a:cs typeface="Arial" charset="0"/>
              </a:defRPr>
            </a:lvl8pPr>
            <a:lvl9pPr marL="3886200" indent="-228600" defTabSz="990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C29722B-C1CC-4907-8819-C577E440B043}" type="slidenum">
              <a:rPr lang="he-IL" altLang="en-US" sz="1300" smtClean="0"/>
              <a:pPr eaLnBrk="1" hangingPunct="1">
                <a:spcBef>
                  <a:spcPct val="0"/>
                </a:spcBef>
              </a:pPr>
              <a:t>14</a:t>
            </a:fld>
            <a:endParaRPr lang="en-US" altLang="en-US" sz="1300"/>
          </a:p>
        </p:txBody>
      </p:sp>
      <p:sp>
        <p:nvSpPr>
          <p:cNvPr id="149509" name="Text Box 2"/>
          <p:cNvSpPr txBox="1">
            <a:spLocks noChangeArrowheads="1"/>
          </p:cNvSpPr>
          <p:nvPr/>
        </p:nvSpPr>
        <p:spPr bwMode="auto">
          <a:xfrm>
            <a:off x="4143375"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fld id="{AB49CE7D-22A3-47DD-9B91-4A5BD9039054}" type="slidenum">
              <a:rPr lang="he-IL" altLang="en-US" sz="1300">
                <a:solidFill>
                  <a:srgbClr val="000000"/>
                </a:solidFill>
              </a:rPr>
              <a:pPr algn="r" eaLnBrk="1" hangingPunct="1">
                <a:spcBef>
                  <a:spcPct val="0"/>
                </a:spcBef>
                <a:buClr>
                  <a:srgbClr val="000000"/>
                </a:buClr>
              </a:pPr>
              <a:t>14</a:t>
            </a:fld>
            <a:endParaRPr lang="en-GB" altLang="en-US" sz="1300">
              <a:solidFill>
                <a:srgbClr val="000000"/>
              </a:solidFill>
            </a:endParaRPr>
          </a:p>
        </p:txBody>
      </p:sp>
      <p:sp>
        <p:nvSpPr>
          <p:cNvPr id="149510" name="Text Box 3"/>
          <p:cNvSpPr txBox="1">
            <a:spLocks noChangeArrowheads="1"/>
          </p:cNvSpPr>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r>
              <a:rPr lang="en-US" altLang="en-US" sz="1300">
                <a:solidFill>
                  <a:srgbClr val="000000"/>
                </a:solidFill>
              </a:rPr>
              <a:t>(c) Amir Herzberg, http://AmirHerzberg.com, Bar Ilan University</a:t>
            </a:r>
            <a:endParaRPr lang="en-GB" altLang="en-US" sz="1300">
              <a:solidFill>
                <a:srgbClr val="000000"/>
              </a:solidFill>
            </a:endParaRPr>
          </a:p>
        </p:txBody>
      </p:sp>
      <p:sp>
        <p:nvSpPr>
          <p:cNvPr id="149511" name="Text Box 4"/>
          <p:cNvSpPr txBox="1">
            <a:spLocks noChangeArrowheads="1"/>
          </p:cNvSpP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eaLnBrk="1" hangingPunct="1">
              <a:spcBef>
                <a:spcPct val="0"/>
              </a:spcBef>
              <a:buClr>
                <a:srgbClr val="000000"/>
              </a:buClr>
            </a:pPr>
            <a:endParaRPr lang="en-GB" altLang="en-US" sz="1300">
              <a:solidFill>
                <a:srgbClr val="000000"/>
              </a:solidFill>
            </a:endParaRPr>
          </a:p>
        </p:txBody>
      </p:sp>
      <p:sp>
        <p:nvSpPr>
          <p:cNvPr id="149512" name="Text Box 5"/>
          <p:cNvSpPr txBox="1">
            <a:spLocks noChangeArrowheads="1"/>
          </p:cNvSpPr>
          <p:nvPr/>
        </p:nvSpPr>
        <p:spPr bwMode="auto">
          <a:xfrm>
            <a:off x="4143375"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spAutoFit/>
          </a:bodyPr>
          <a:lstStyle>
            <a:lvl1pPr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1pPr>
            <a:lvl2pPr marL="742950" indent="-28575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2pPr>
            <a:lvl3pPr marL="11430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3pPr>
            <a:lvl4pPr marL="16002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4pPr>
            <a:lvl5pPr marL="2057400" indent="-228600" defTabSz="449263" eaLnBrk="0" hangingPunct="0">
              <a:spcBef>
                <a:spcPct val="3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5pPr>
            <a:lvl6pPr marL="25146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6pPr>
            <a:lvl7pPr marL="29718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7pPr>
            <a:lvl8pPr marL="34290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8pPr>
            <a:lvl9pPr marL="3886200" indent="-228600" defTabSz="449263" eaLnBrk="0" fontAlgn="base" hangingPunct="0">
              <a:spcBef>
                <a:spcPct val="3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cs typeface="Arial" charset="0"/>
              </a:defRPr>
            </a:lvl9pPr>
          </a:lstStyle>
          <a:p>
            <a:pPr algn="r" eaLnBrk="1" hangingPunct="1">
              <a:spcBef>
                <a:spcPct val="0"/>
              </a:spcBef>
              <a:buClr>
                <a:srgbClr val="000000"/>
              </a:buClr>
            </a:pPr>
            <a:r>
              <a:rPr lang="en-GB" altLang="en-US" sz="1300">
                <a:solidFill>
                  <a:srgbClr val="000000"/>
                </a:solidFill>
              </a:rPr>
              <a:t>04/07/06</a:t>
            </a:r>
          </a:p>
        </p:txBody>
      </p:sp>
      <p:sp>
        <p:nvSpPr>
          <p:cNvPr id="149513" name="Text Box 6"/>
          <p:cNvSpPr txBox="1">
            <a:spLocks noChangeArrowheads="1"/>
          </p:cNvSpPr>
          <p:nvPr/>
        </p:nvSpPr>
        <p:spPr bwMode="auto">
          <a:xfrm>
            <a:off x="1258888" y="720725"/>
            <a:ext cx="4800600"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endParaRPr lang="he-IL" altLang="en-US" sz="1800"/>
          </a:p>
        </p:txBody>
      </p:sp>
      <p:sp>
        <p:nvSpPr>
          <p:cNvPr id="149514" name="Rectangle 7"/>
          <p:cNvSpPr>
            <a:spLocks noGrp="1" noChangeArrowheads="1"/>
          </p:cNvSpPr>
          <p:nvPr>
            <p:ph type="body"/>
          </p:nvPr>
        </p:nvSpPr>
        <p:spPr>
          <a:xfrm>
            <a:off x="731838" y="4559300"/>
            <a:ext cx="5851525" cy="4322763"/>
          </a:xfrm>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marL="228600" indent="-228600" defTabSz="449263" eaLnBrk="1" hangingPunct="1">
              <a:buAutoNum type="arabicPeriod"/>
            </a:pPr>
            <a:r>
              <a:rPr lang="en-US" altLang="en-US" baseline="0" dirty="0">
                <a:latin typeface="Arial" charset="0"/>
                <a:cs typeface="Arial" charset="0"/>
              </a:rPr>
              <a:t>CR&gt;SPR [and SPR&lt;OWF if |domain|&gt;&gt;|range|</a:t>
            </a:r>
          </a:p>
          <a:p>
            <a:pPr marL="228600" indent="-228600" defTabSz="449263" eaLnBrk="1" hangingPunct="1">
              <a:buAutoNum type="arabicPeriod"/>
            </a:pPr>
            <a:r>
              <a:rPr lang="en-US" altLang="en-US" dirty="0">
                <a:latin typeface="Arial" charset="0"/>
                <a:cs typeface="Arial" charset="0"/>
              </a:rPr>
              <a:t>Which property</a:t>
            </a:r>
            <a:r>
              <a:rPr lang="en-US" altLang="en-US" baseline="0" dirty="0">
                <a:latin typeface="Arial" charset="0"/>
                <a:cs typeface="Arial" charset="0"/>
              </a:rPr>
              <a:t> is required for signatures? For deriving DH/El-</a:t>
            </a:r>
            <a:r>
              <a:rPr lang="en-US" altLang="en-US" baseline="0" dirty="0" err="1">
                <a:latin typeface="Arial" charset="0"/>
                <a:cs typeface="Arial" charset="0"/>
              </a:rPr>
              <a:t>gamal</a:t>
            </a:r>
            <a:r>
              <a:rPr lang="en-US" altLang="en-US" baseline="0" dirty="0">
                <a:latin typeface="Arial" charset="0"/>
                <a:cs typeface="Arial" charset="0"/>
              </a:rPr>
              <a:t> keys?</a:t>
            </a:r>
            <a:endParaRPr lang="he-IL" altLang="en-US" dirty="0">
              <a:latin typeface="Arial" charset="0"/>
              <a:cs typeface="Arial" charset="0"/>
            </a:endParaRPr>
          </a:p>
        </p:txBody>
      </p:sp>
    </p:spTree>
    <p:extLst>
      <p:ext uri="{BB962C8B-B14F-4D97-AF65-F5344CB8AC3E}">
        <p14:creationId xmlns:p14="http://schemas.microsoft.com/office/powerpoint/2010/main" val="129288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826" name="Rectangle 2"/>
          <p:cNvSpPr>
            <a:spLocks noGrp="1" noChangeArrowheads="1"/>
          </p:cNvSpPr>
          <p:nvPr>
            <p:ph type="ctrTitle"/>
          </p:nvPr>
        </p:nvSpPr>
        <p:spPr>
          <a:xfrm>
            <a:off x="914400" y="1524000"/>
            <a:ext cx="7623175" cy="1752600"/>
          </a:xfrm>
        </p:spPr>
        <p:txBody>
          <a:bodyPr/>
          <a:lstStyle>
            <a:lvl1pPr>
              <a:defRPr sz="5000"/>
            </a:lvl1pPr>
          </a:lstStyle>
          <a:p>
            <a:pPr lvl="0"/>
            <a:r>
              <a:rPr lang="he-IL" altLang="en-US" noProof="0"/>
              <a:t>לחץ כדי לערוך סגנון כותרת של תבנית בסיס</a:t>
            </a:r>
            <a:endParaRPr lang="en-US" altLang="en-US" noProof="0"/>
          </a:p>
        </p:txBody>
      </p:sp>
      <p:sp>
        <p:nvSpPr>
          <p:cNvPr id="205827"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pPr lvl="0"/>
            <a:r>
              <a:rPr lang="he-IL" altLang="en-US" noProof="0"/>
              <a:t>לחץ כדי לערוך סגנון כותרת משנה של תבנית בסיס</a:t>
            </a:r>
            <a:endParaRPr lang="en-US" altLang="en-US" noProof="0"/>
          </a:p>
        </p:txBody>
      </p:sp>
      <p:sp>
        <p:nvSpPr>
          <p:cNvPr id="6" name="Rectangle 4"/>
          <p:cNvSpPr>
            <a:spLocks noGrp="1" noChangeArrowheads="1"/>
          </p:cNvSpPr>
          <p:nvPr>
            <p:ph type="dt" sz="half" idx="10"/>
          </p:nvPr>
        </p:nvSpPr>
        <p:spPr/>
        <p:txBody>
          <a:bodyPr/>
          <a:lstStyle>
            <a:lvl1pPr>
              <a:defRPr/>
            </a:lvl1pPr>
          </a:lstStyle>
          <a:p>
            <a:pPr>
              <a:defRPr/>
            </a:pPr>
            <a:fld id="{C8A6273C-1F2F-431C-BD1C-8546A1EE5701}" type="datetime1">
              <a:rPr lang="en-US"/>
              <a:pPr>
                <a:defRPr/>
              </a:pPr>
              <a:t>1/5/2021</a:t>
            </a:fld>
            <a:endParaRPr lang="en-US" altLang="en-US"/>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r>
              <a:rPr lang="en-US" altLang="en-US"/>
              <a:t>© Amir Herzberg</a:t>
            </a:r>
          </a:p>
        </p:txBody>
      </p:sp>
      <p:sp>
        <p:nvSpPr>
          <p:cNvPr id="8" name="Rectangle 6"/>
          <p:cNvSpPr>
            <a:spLocks noGrp="1" noChangeArrowheads="1"/>
          </p:cNvSpPr>
          <p:nvPr>
            <p:ph type="sldNum" sz="quarter" idx="12"/>
          </p:nvPr>
        </p:nvSpPr>
        <p:spPr/>
        <p:txBody>
          <a:bodyPr/>
          <a:lstStyle>
            <a:lvl1pPr>
              <a:defRPr/>
            </a:lvl1pPr>
          </a:lstStyle>
          <a:p>
            <a:pPr>
              <a:defRPr/>
            </a:pPr>
            <a:fld id="{A74D2AF0-3F4E-4C7F-A3D1-E59385A618C6}" type="slidenum">
              <a:rPr lang="he-IL" altLang="en-US"/>
              <a:pPr>
                <a:defRPr/>
              </a:pPr>
              <a:t>‹#›</a:t>
            </a:fld>
            <a:endParaRPr lang="en-US" altLang="en-US"/>
          </a:p>
        </p:txBody>
      </p:sp>
    </p:spTree>
    <p:extLst>
      <p:ext uri="{BB962C8B-B14F-4D97-AF65-F5344CB8AC3E}">
        <p14:creationId xmlns:p14="http://schemas.microsoft.com/office/powerpoint/2010/main" val="2942954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8938" y="277813"/>
            <a:ext cx="8297862" cy="779462"/>
          </a:xfrm>
        </p:spPr>
        <p:txBody>
          <a:bodyPr/>
          <a:lstStyle/>
          <a:p>
            <a:r>
              <a:rPr lang="en-US"/>
              <a:t>Click to edit Master title style</a:t>
            </a:r>
            <a:endParaRPr lang="he-IL"/>
          </a:p>
        </p:txBody>
      </p:sp>
      <p:sp>
        <p:nvSpPr>
          <p:cNvPr id="3" name="Table Placeholder 2"/>
          <p:cNvSpPr>
            <a:spLocks noGrp="1"/>
          </p:cNvSpPr>
          <p:nvPr>
            <p:ph type="tbl" idx="1"/>
          </p:nvPr>
        </p:nvSpPr>
        <p:spPr>
          <a:xfrm>
            <a:off x="457200" y="1149350"/>
            <a:ext cx="8229600" cy="4981575"/>
          </a:xfrm>
        </p:spPr>
        <p:txBody>
          <a:bodyPr/>
          <a:lstStyle/>
          <a:p>
            <a:pPr lvl="0"/>
            <a:endParaRPr lang="he-IL" noProof="0"/>
          </a:p>
        </p:txBody>
      </p:sp>
      <p:sp>
        <p:nvSpPr>
          <p:cNvPr id="4" name="Rectangle 4"/>
          <p:cNvSpPr>
            <a:spLocks noGrp="1" noChangeArrowheads="1"/>
          </p:cNvSpPr>
          <p:nvPr>
            <p:ph type="dt" sz="half" idx="10"/>
          </p:nvPr>
        </p:nvSpPr>
        <p:spPr>
          <a:ln/>
        </p:spPr>
        <p:txBody>
          <a:bodyPr/>
          <a:lstStyle>
            <a:lvl1pPr>
              <a:defRPr/>
            </a:lvl1pPr>
          </a:lstStyle>
          <a:p>
            <a:pPr>
              <a:defRPr/>
            </a:pPr>
            <a:fld id="{344E378D-2C51-41A9-9CFC-B518BF0268F9}" type="datetime1">
              <a:rPr lang="en-US"/>
              <a:pPr>
                <a:defRPr/>
              </a:pPr>
              <a:t>1/5/2021</a:t>
            </a:fld>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3149DABF-7902-413D-B4B9-3F3633F3E252}" type="slidenum">
              <a:rPr lang="he-IL" altLang="en-US"/>
              <a:pPr>
                <a:defRPr/>
              </a:pPr>
              <a:t>‹#›</a:t>
            </a:fld>
            <a:endParaRPr lang="en-US" altLang="en-US"/>
          </a:p>
        </p:txBody>
      </p:sp>
    </p:spTree>
    <p:extLst>
      <p:ext uri="{BB962C8B-B14F-4D97-AF65-F5344CB8AC3E}">
        <p14:creationId xmlns:p14="http://schemas.microsoft.com/office/powerpoint/2010/main" val="2864932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8938" y="277813"/>
            <a:ext cx="8297862" cy="779462"/>
          </a:xfrm>
        </p:spPr>
        <p:txBody>
          <a:bodyPr/>
          <a:lstStyle/>
          <a:p>
            <a:r>
              <a:rPr lang="en-US"/>
              <a:t>Click to edit Master title style</a:t>
            </a:r>
            <a:endParaRPr lang="he-IL"/>
          </a:p>
        </p:txBody>
      </p:sp>
      <p:sp>
        <p:nvSpPr>
          <p:cNvPr id="3" name="Text Placeholder 2"/>
          <p:cNvSpPr>
            <a:spLocks noGrp="1"/>
          </p:cNvSpPr>
          <p:nvPr>
            <p:ph type="body" sz="half" idx="1"/>
          </p:nvPr>
        </p:nvSpPr>
        <p:spPr>
          <a:xfrm>
            <a:off x="457200" y="1149350"/>
            <a:ext cx="4038600" cy="4981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4648200" y="1149350"/>
            <a:ext cx="4038600" cy="4981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Rectangle 4"/>
          <p:cNvSpPr>
            <a:spLocks noGrp="1" noChangeArrowheads="1"/>
          </p:cNvSpPr>
          <p:nvPr>
            <p:ph type="dt" sz="half" idx="10"/>
          </p:nvPr>
        </p:nvSpPr>
        <p:spPr>
          <a:ln/>
        </p:spPr>
        <p:txBody>
          <a:bodyPr/>
          <a:lstStyle>
            <a:lvl1pPr>
              <a:defRPr/>
            </a:lvl1pPr>
          </a:lstStyle>
          <a:p>
            <a:pPr>
              <a:defRPr/>
            </a:pPr>
            <a:fld id="{5BF32241-6740-49EA-AE42-455120AF158B}" type="datetime1">
              <a:rPr lang="en-US"/>
              <a:pPr>
                <a:defRPr/>
              </a:pPr>
              <a:t>1/5/2021</a:t>
            </a:fld>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a:t>© Amir Herzberg</a:t>
            </a:r>
          </a:p>
        </p:txBody>
      </p:sp>
      <p:sp>
        <p:nvSpPr>
          <p:cNvPr id="7" name="Rectangle 6"/>
          <p:cNvSpPr>
            <a:spLocks noGrp="1" noChangeArrowheads="1"/>
          </p:cNvSpPr>
          <p:nvPr>
            <p:ph type="sldNum" sz="quarter" idx="12"/>
          </p:nvPr>
        </p:nvSpPr>
        <p:spPr>
          <a:ln/>
        </p:spPr>
        <p:txBody>
          <a:bodyPr/>
          <a:lstStyle>
            <a:lvl1pPr>
              <a:defRPr/>
            </a:lvl1pPr>
          </a:lstStyle>
          <a:p>
            <a:pPr>
              <a:defRPr/>
            </a:pPr>
            <a:fld id="{2D09758C-9635-4B51-971E-0EBA745E228E}" type="slidenum">
              <a:rPr lang="he-IL" altLang="en-US"/>
              <a:pPr>
                <a:defRPr/>
              </a:pPr>
              <a:t>‹#›</a:t>
            </a:fld>
            <a:endParaRPr lang="en-US" altLang="en-US"/>
          </a:p>
        </p:txBody>
      </p:sp>
    </p:spTree>
    <p:extLst>
      <p:ext uri="{BB962C8B-B14F-4D97-AF65-F5344CB8AC3E}">
        <p14:creationId xmlns:p14="http://schemas.microsoft.com/office/powerpoint/2010/main" val="1232676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Rectangle 4"/>
          <p:cNvSpPr>
            <a:spLocks noGrp="1" noChangeArrowheads="1"/>
          </p:cNvSpPr>
          <p:nvPr>
            <p:ph type="dt" sz="half" idx="10"/>
          </p:nvPr>
        </p:nvSpPr>
        <p:spPr>
          <a:ln/>
        </p:spPr>
        <p:txBody>
          <a:bodyPr/>
          <a:lstStyle>
            <a:lvl1pPr>
              <a:defRPr/>
            </a:lvl1pPr>
          </a:lstStyle>
          <a:p>
            <a:pPr>
              <a:defRPr/>
            </a:pPr>
            <a:fld id="{9A89AF81-86C8-42BE-9FE7-8344B2A8D9CC}" type="datetime1">
              <a:rPr lang="en-US"/>
              <a:pPr>
                <a:defRPr/>
              </a:pPr>
              <a:t>1/5/2021</a:t>
            </a:fld>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AC8934D-7EC5-4767-94BA-6AA41C7401E4}" type="slidenum">
              <a:rPr lang="he-IL" altLang="en-US"/>
              <a:pPr>
                <a:defRPr/>
              </a:pPr>
              <a:t>‹#›</a:t>
            </a:fld>
            <a:endParaRPr lang="en-US" altLang="en-US"/>
          </a:p>
        </p:txBody>
      </p:sp>
    </p:spTree>
    <p:extLst>
      <p:ext uri="{BB962C8B-B14F-4D97-AF65-F5344CB8AC3E}">
        <p14:creationId xmlns:p14="http://schemas.microsoft.com/office/powerpoint/2010/main" val="3395710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24380A02-5BF8-49EE-ACB8-4FCBBE7AAC2D}" type="datetime1">
              <a:rPr lang="en-US"/>
              <a:pPr>
                <a:defRPr/>
              </a:pPr>
              <a:t>1/5/2021</a:t>
            </a:fld>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0AAA7237-B055-4510-921E-0537365C473F}" type="slidenum">
              <a:rPr lang="he-IL" altLang="en-US"/>
              <a:pPr>
                <a:defRPr/>
              </a:pPr>
              <a:t>‹#›</a:t>
            </a:fld>
            <a:endParaRPr lang="en-US" altLang="en-US"/>
          </a:p>
        </p:txBody>
      </p:sp>
    </p:spTree>
    <p:extLst>
      <p:ext uri="{BB962C8B-B14F-4D97-AF65-F5344CB8AC3E}">
        <p14:creationId xmlns:p14="http://schemas.microsoft.com/office/powerpoint/2010/main" val="274597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457200" y="1149350"/>
            <a:ext cx="4038600" cy="4981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4648200" y="1149350"/>
            <a:ext cx="4038600" cy="4981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Rectangle 4"/>
          <p:cNvSpPr>
            <a:spLocks noGrp="1" noChangeArrowheads="1"/>
          </p:cNvSpPr>
          <p:nvPr>
            <p:ph type="dt" sz="half" idx="10"/>
          </p:nvPr>
        </p:nvSpPr>
        <p:spPr>
          <a:ln/>
        </p:spPr>
        <p:txBody>
          <a:bodyPr/>
          <a:lstStyle>
            <a:lvl1pPr>
              <a:defRPr/>
            </a:lvl1pPr>
          </a:lstStyle>
          <a:p>
            <a:pPr>
              <a:defRPr/>
            </a:pPr>
            <a:fld id="{7F26DCD2-7BB4-46F5-8D0E-79586276701E}" type="datetime1">
              <a:rPr lang="en-US"/>
              <a:pPr>
                <a:defRPr/>
              </a:pPr>
              <a:t>1/5/2021</a:t>
            </a:fld>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8A431635-4FA1-4FE9-9842-F993DD48D53D}" type="slidenum">
              <a:rPr lang="he-IL" altLang="en-US"/>
              <a:pPr>
                <a:defRPr/>
              </a:pPr>
              <a:t>‹#›</a:t>
            </a:fld>
            <a:endParaRPr lang="en-US" altLang="en-US"/>
          </a:p>
        </p:txBody>
      </p:sp>
    </p:spTree>
    <p:extLst>
      <p:ext uri="{BB962C8B-B14F-4D97-AF65-F5344CB8AC3E}">
        <p14:creationId xmlns:p14="http://schemas.microsoft.com/office/powerpoint/2010/main" val="1870184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Rectangle 4"/>
          <p:cNvSpPr>
            <a:spLocks noGrp="1" noChangeArrowheads="1"/>
          </p:cNvSpPr>
          <p:nvPr>
            <p:ph type="dt" sz="half" idx="10"/>
          </p:nvPr>
        </p:nvSpPr>
        <p:spPr>
          <a:ln/>
        </p:spPr>
        <p:txBody>
          <a:bodyPr/>
          <a:lstStyle>
            <a:lvl1pPr>
              <a:defRPr/>
            </a:lvl1pPr>
          </a:lstStyle>
          <a:p>
            <a:pPr>
              <a:defRPr/>
            </a:pPr>
            <a:fld id="{5D071FFC-C336-4731-B7DB-BD9DFC5634B0}" type="datetime1">
              <a:rPr lang="en-US"/>
              <a:pPr>
                <a:defRPr/>
              </a:pPr>
              <a:t>1/5/2021</a:t>
            </a:fld>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39396C21-4B9F-4129-9CE0-7BA49FFB8242}" type="slidenum">
              <a:rPr lang="he-IL" altLang="en-US"/>
              <a:pPr>
                <a:defRPr/>
              </a:pPr>
              <a:t>‹#›</a:t>
            </a:fld>
            <a:endParaRPr lang="en-US" altLang="en-US"/>
          </a:p>
        </p:txBody>
      </p:sp>
    </p:spTree>
    <p:extLst>
      <p:ext uri="{BB962C8B-B14F-4D97-AF65-F5344CB8AC3E}">
        <p14:creationId xmlns:p14="http://schemas.microsoft.com/office/powerpoint/2010/main" val="3450889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Rectangle 4"/>
          <p:cNvSpPr>
            <a:spLocks noGrp="1" noChangeArrowheads="1"/>
          </p:cNvSpPr>
          <p:nvPr>
            <p:ph type="dt" sz="half" idx="10"/>
          </p:nvPr>
        </p:nvSpPr>
        <p:spPr>
          <a:ln/>
        </p:spPr>
        <p:txBody>
          <a:bodyPr/>
          <a:lstStyle>
            <a:lvl1pPr>
              <a:defRPr/>
            </a:lvl1pPr>
          </a:lstStyle>
          <a:p>
            <a:pPr>
              <a:defRPr/>
            </a:pPr>
            <a:fld id="{62B1DA6C-CB3E-4F55-BF7C-F65BC845CBC9}" type="datetime1">
              <a:rPr lang="en-US"/>
              <a:pPr>
                <a:defRPr/>
              </a:pPr>
              <a:t>1/5/2021</a:t>
            </a:fld>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3FABC885-442D-4533-A036-89E169523CA2}" type="slidenum">
              <a:rPr lang="he-IL" altLang="en-US"/>
              <a:pPr>
                <a:defRPr/>
              </a:pPr>
              <a:t>‹#›</a:t>
            </a:fld>
            <a:endParaRPr lang="en-US" altLang="en-US"/>
          </a:p>
        </p:txBody>
      </p:sp>
    </p:spTree>
    <p:extLst>
      <p:ext uri="{BB962C8B-B14F-4D97-AF65-F5344CB8AC3E}">
        <p14:creationId xmlns:p14="http://schemas.microsoft.com/office/powerpoint/2010/main" val="31103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B97A66FA-166B-454F-AF3E-C6BD5A86277D}" type="datetime1">
              <a:rPr lang="en-US"/>
              <a:pPr>
                <a:defRPr/>
              </a:pPr>
              <a:t>1/5/2021</a:t>
            </a:fld>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82DA6FC6-FE3D-4F44-AA45-B28E60E0E1EC}" type="slidenum">
              <a:rPr lang="he-IL" altLang="en-US"/>
              <a:pPr>
                <a:defRPr/>
              </a:pPr>
              <a:t>‹#›</a:t>
            </a:fld>
            <a:endParaRPr lang="en-US" altLang="en-US"/>
          </a:p>
        </p:txBody>
      </p:sp>
    </p:spTree>
    <p:extLst>
      <p:ext uri="{BB962C8B-B14F-4D97-AF65-F5344CB8AC3E}">
        <p14:creationId xmlns:p14="http://schemas.microsoft.com/office/powerpoint/2010/main" val="1523262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10FC622C-CAF7-43CD-8B73-AFAE8D85458C}" type="datetime1">
              <a:rPr lang="en-US"/>
              <a:pPr>
                <a:defRPr/>
              </a:pPr>
              <a:t>1/5/2021</a:t>
            </a:fld>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CCC04E54-6371-4D36-BCD1-5A684FF0EC6A}" type="slidenum">
              <a:rPr lang="he-IL" altLang="en-US"/>
              <a:pPr>
                <a:defRPr/>
              </a:pPr>
              <a:t>‹#›</a:t>
            </a:fld>
            <a:endParaRPr lang="en-US" altLang="en-US"/>
          </a:p>
        </p:txBody>
      </p:sp>
    </p:spTree>
    <p:extLst>
      <p:ext uri="{BB962C8B-B14F-4D97-AF65-F5344CB8AC3E}">
        <p14:creationId xmlns:p14="http://schemas.microsoft.com/office/powerpoint/2010/main" val="647156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76C84D76-0910-4B1A-A748-C610C65F09D1}" type="datetime1">
              <a:rPr lang="en-US"/>
              <a:pPr>
                <a:defRPr/>
              </a:pPr>
              <a:t>1/5/2021</a:t>
            </a:fld>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818BE311-231C-44B9-8789-693B6D40C0E9}" type="slidenum">
              <a:rPr lang="he-IL" altLang="en-US"/>
              <a:pPr>
                <a:defRPr/>
              </a:pPr>
              <a:t>‹#›</a:t>
            </a:fld>
            <a:endParaRPr lang="en-US" altLang="en-US"/>
          </a:p>
        </p:txBody>
      </p:sp>
    </p:spTree>
    <p:extLst>
      <p:ext uri="{BB962C8B-B14F-4D97-AF65-F5344CB8AC3E}">
        <p14:creationId xmlns:p14="http://schemas.microsoft.com/office/powerpoint/2010/main" val="1234869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8938" y="277813"/>
            <a:ext cx="8297862"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he-IL" altLang="en-US"/>
              <a:t>לחץ כדי לערוך סגנון כותרת של תבנית</a:t>
            </a:r>
            <a:endParaRPr lang="en-US" altLang="en-US"/>
          </a:p>
        </p:txBody>
      </p:sp>
      <p:sp>
        <p:nvSpPr>
          <p:cNvPr id="1027" name="Rectangle 3"/>
          <p:cNvSpPr>
            <a:spLocks noGrp="1" noChangeArrowheads="1"/>
          </p:cNvSpPr>
          <p:nvPr>
            <p:ph type="body" idx="1"/>
          </p:nvPr>
        </p:nvSpPr>
        <p:spPr bwMode="auto">
          <a:xfrm>
            <a:off x="457200" y="1149350"/>
            <a:ext cx="8229600" cy="498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he-IL" altLang="en-US"/>
              <a:t>לחץ כדי לערוך סגנונות טקסט של תבנית בסיס</a:t>
            </a:r>
            <a:endParaRPr lang="en-US" altLang="en-US"/>
          </a:p>
          <a:p>
            <a:pPr lvl="1"/>
            <a:r>
              <a:rPr lang="he-IL" altLang="en-US"/>
              <a:t>רמה שנייה</a:t>
            </a:r>
            <a:endParaRPr lang="en-US" altLang="en-US"/>
          </a:p>
          <a:p>
            <a:pPr lvl="2"/>
            <a:r>
              <a:rPr lang="he-IL" altLang="en-US"/>
              <a:t>רמה שלישית</a:t>
            </a:r>
            <a:endParaRPr lang="en-US" altLang="en-US"/>
          </a:p>
          <a:p>
            <a:pPr lvl="3"/>
            <a:r>
              <a:rPr lang="he-IL" altLang="en-US"/>
              <a:t>רמה רביעית</a:t>
            </a:r>
            <a:endParaRPr lang="en-US" altLang="en-US"/>
          </a:p>
          <a:p>
            <a:pPr lvl="4"/>
            <a:r>
              <a:rPr lang="he-IL" altLang="en-US"/>
              <a:t>רמה חמישית</a:t>
            </a:r>
            <a:endParaRPr lang="en-US" altLang="en-US"/>
          </a:p>
        </p:txBody>
      </p:sp>
      <p:sp>
        <p:nvSpPr>
          <p:cNvPr id="204804" name="Rectangle 4"/>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cs typeface="Arial" pitchFamily="34" charset="0"/>
              </a:defRPr>
            </a:lvl1pPr>
          </a:lstStyle>
          <a:p>
            <a:pPr>
              <a:defRPr/>
            </a:pPr>
            <a:fld id="{32D4F0DF-62AB-489C-ADD9-BC5D8394659D}" type="datetime1">
              <a:rPr lang="en-US"/>
              <a:pPr>
                <a:defRPr/>
              </a:pPr>
              <a:t>1/5/2021</a:t>
            </a:fld>
            <a:endParaRPr lang="en-US" altLang="en-US"/>
          </a:p>
        </p:txBody>
      </p:sp>
      <p:sp>
        <p:nvSpPr>
          <p:cNvPr id="204805"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cs typeface="Arial" pitchFamily="34" charset="0"/>
              </a:defRPr>
            </a:lvl1pPr>
          </a:lstStyle>
          <a:p>
            <a:pPr>
              <a:defRPr/>
            </a:pPr>
            <a:r>
              <a:rPr lang="he-IL" altLang="en-US"/>
              <a:t>http://AmirHerzberg.com</a:t>
            </a:r>
            <a:endParaRPr lang="en-US" altLang="en-US"/>
          </a:p>
        </p:txBody>
      </p:sp>
      <p:sp>
        <p:nvSpPr>
          <p:cNvPr id="204806" name="Rectangle 6"/>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cs typeface="Arial" pitchFamily="34" charset="0"/>
              </a:defRPr>
            </a:lvl1pPr>
          </a:lstStyle>
          <a:p>
            <a:pPr>
              <a:defRPr/>
            </a:pPr>
            <a:fld id="{50696B61-880C-40B0-92F8-D00C8B9FE61D}" type="slidenum">
              <a:rPr lang="he-IL" altLang="en-US"/>
              <a:pPr>
                <a:defRPr/>
              </a:pPr>
              <a:t>‹#›</a:t>
            </a:fld>
            <a:endParaRPr lang="en-US" altLang="en-US"/>
          </a:p>
        </p:txBody>
      </p:sp>
      <p:sp>
        <p:nvSpPr>
          <p:cNvPr id="1031" name="Freeform 7"/>
          <p:cNvSpPr>
            <a:spLocks noChangeArrowheads="1"/>
          </p:cNvSpPr>
          <p:nvPr/>
        </p:nvSpPr>
        <p:spPr bwMode="auto">
          <a:xfrm>
            <a:off x="381000" y="228600"/>
            <a:ext cx="8229600" cy="6096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2"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34"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2" r:id="rId10"/>
    <p:sldLayoutId id="2147483733" r:id="rId11"/>
  </p:sldLayoutIdLst>
  <p:hf hdr="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cs typeface="Arial" pitchFamily="34" charset="0"/>
        </a:defRPr>
      </a:lvl2pPr>
      <a:lvl3pPr algn="l" rtl="0" eaLnBrk="0" fontAlgn="base" hangingPunct="0">
        <a:spcBef>
          <a:spcPct val="0"/>
        </a:spcBef>
        <a:spcAft>
          <a:spcPct val="0"/>
        </a:spcAft>
        <a:defRPr sz="4200">
          <a:solidFill>
            <a:schemeClr val="tx2"/>
          </a:solidFill>
          <a:latin typeface="Garamond" pitchFamily="18" charset="0"/>
          <a:cs typeface="Arial" pitchFamily="34" charset="0"/>
        </a:defRPr>
      </a:lvl3pPr>
      <a:lvl4pPr algn="l" rtl="0" eaLnBrk="0" fontAlgn="base" hangingPunct="0">
        <a:spcBef>
          <a:spcPct val="0"/>
        </a:spcBef>
        <a:spcAft>
          <a:spcPct val="0"/>
        </a:spcAft>
        <a:defRPr sz="4200">
          <a:solidFill>
            <a:schemeClr val="tx2"/>
          </a:solidFill>
          <a:latin typeface="Garamond" pitchFamily="18" charset="0"/>
          <a:cs typeface="Arial" pitchFamily="34" charset="0"/>
        </a:defRPr>
      </a:lvl4pPr>
      <a:lvl5pPr algn="l" rtl="0" eaLnBrk="0" fontAlgn="base" hangingPunct="0">
        <a:spcBef>
          <a:spcPct val="0"/>
        </a:spcBef>
        <a:spcAft>
          <a:spcPct val="0"/>
        </a:spcAft>
        <a:defRPr sz="4200">
          <a:solidFill>
            <a:schemeClr val="tx2"/>
          </a:solidFill>
          <a:latin typeface="Garamond" pitchFamily="18" charset="0"/>
          <a:cs typeface="Arial" pitchFamily="34" charset="0"/>
        </a:defRPr>
      </a:lvl5pPr>
      <a:lvl6pPr marL="457200" algn="l" rtl="0" fontAlgn="base">
        <a:spcBef>
          <a:spcPct val="0"/>
        </a:spcBef>
        <a:spcAft>
          <a:spcPct val="0"/>
        </a:spcAft>
        <a:defRPr sz="4200">
          <a:solidFill>
            <a:schemeClr val="tx2"/>
          </a:solidFill>
          <a:latin typeface="Garamond" pitchFamily="18" charset="0"/>
          <a:cs typeface="Arial" pitchFamily="34" charset="0"/>
        </a:defRPr>
      </a:lvl6pPr>
      <a:lvl7pPr marL="914400" algn="l" rtl="0" fontAlgn="base">
        <a:spcBef>
          <a:spcPct val="0"/>
        </a:spcBef>
        <a:spcAft>
          <a:spcPct val="0"/>
        </a:spcAft>
        <a:defRPr sz="4200">
          <a:solidFill>
            <a:schemeClr val="tx2"/>
          </a:solidFill>
          <a:latin typeface="Garamond" pitchFamily="18" charset="0"/>
          <a:cs typeface="Arial" pitchFamily="34" charset="0"/>
        </a:defRPr>
      </a:lvl7pPr>
      <a:lvl8pPr marL="1371600" algn="l" rtl="0" fontAlgn="base">
        <a:spcBef>
          <a:spcPct val="0"/>
        </a:spcBef>
        <a:spcAft>
          <a:spcPct val="0"/>
        </a:spcAft>
        <a:defRPr sz="4200">
          <a:solidFill>
            <a:schemeClr val="tx2"/>
          </a:solidFill>
          <a:latin typeface="Garamond" pitchFamily="18" charset="0"/>
          <a:cs typeface="Arial" pitchFamily="34" charset="0"/>
        </a:defRPr>
      </a:lvl8pPr>
      <a:lvl9pPr marL="1828800" algn="l" rtl="0" fontAlgn="base">
        <a:spcBef>
          <a:spcPct val="0"/>
        </a:spcBef>
        <a:spcAft>
          <a:spcPct val="0"/>
        </a:spcAft>
        <a:defRPr sz="4200">
          <a:solidFill>
            <a:schemeClr val="tx2"/>
          </a:solidFill>
          <a:latin typeface="Garamond" pitchFamily="18" charset="0"/>
          <a:cs typeface="Arial" pitchFamily="34"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6.png"/><Relationship Id="rId7"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2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hyperlink" Target="http://wallybescotty.deviantart.com/art/cheshire-cat-alice-in-wonderla-151912708" TargetMode="External"/><Relationship Id="rId13" Type="http://schemas.openxmlformats.org/officeDocument/2006/relationships/image" Target="../media/image55.png"/><Relationship Id="rId3" Type="http://schemas.openxmlformats.org/officeDocument/2006/relationships/image" Target="../media/image36.jpg"/><Relationship Id="rId7" Type="http://schemas.openxmlformats.org/officeDocument/2006/relationships/image" Target="../media/image38.jpg"/><Relationship Id="rId12" Type="http://schemas.openxmlformats.org/officeDocument/2006/relationships/hyperlink" Target="https://en.wikipedia.org/wiki/Connecticut_Huskies" TargetMode="Externa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hyperlink" Target="http://isterikuicequeen.blogspot.com/2014/10/cerpen-bercinta-dengan-mamat-sengal.html" TargetMode="External"/><Relationship Id="rId11" Type="http://schemas.openxmlformats.org/officeDocument/2006/relationships/image" Target="../media/image54.png"/><Relationship Id="rId5" Type="http://schemas.openxmlformats.org/officeDocument/2006/relationships/image" Target="../media/image37.jpg"/><Relationship Id="rId10" Type="http://schemas.openxmlformats.org/officeDocument/2006/relationships/hyperlink" Target="https://en.wikipedia.org/wiki/Odie" TargetMode="External"/><Relationship Id="rId4" Type="http://schemas.openxmlformats.org/officeDocument/2006/relationships/hyperlink" Target="https://pt.wikipedia.org/wiki/Alice_(personagem_da_Disney)" TargetMode="External"/><Relationship Id="rId9"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9.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20.png"/><Relationship Id="rId7" Type="http://schemas.openxmlformats.org/officeDocument/2006/relationships/image" Target="../media/image48.png"/><Relationship Id="rId12"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image" Target="../media/image550.png"/><Relationship Id="rId5" Type="http://schemas.openxmlformats.org/officeDocument/2006/relationships/image" Target="../media/image540.png"/><Relationship Id="rId10" Type="http://schemas.openxmlformats.org/officeDocument/2006/relationships/image" Target="../media/image51.png"/><Relationship Id="rId4" Type="http://schemas.openxmlformats.org/officeDocument/2006/relationships/image" Target="../media/image530.pn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hyperlink" Target="http://wallybescotty.deviantart.com/art/cheshire-cat-alice-in-wonderla-151912708" TargetMode="External"/><Relationship Id="rId13" Type="http://schemas.openxmlformats.org/officeDocument/2006/relationships/image" Target="../media/image62.png"/><Relationship Id="rId18" Type="http://schemas.openxmlformats.org/officeDocument/2006/relationships/image" Target="../media/image58.png"/><Relationship Id="rId3" Type="http://schemas.openxmlformats.org/officeDocument/2006/relationships/image" Target="../media/image36.jpg"/><Relationship Id="rId7" Type="http://schemas.openxmlformats.org/officeDocument/2006/relationships/image" Target="../media/image38.jpg"/><Relationship Id="rId12" Type="http://schemas.openxmlformats.org/officeDocument/2006/relationships/hyperlink" Target="https://en.wikipedia.org/wiki/Connecticut_Huskies" TargetMode="External"/><Relationship Id="rId17" Type="http://schemas.openxmlformats.org/officeDocument/2006/relationships/hyperlink" Target="http://www.wonko.info/ipt/xfiles/xap24.htm" TargetMode="External"/><Relationship Id="rId2" Type="http://schemas.openxmlformats.org/officeDocument/2006/relationships/image" Target="../media/image61.png"/><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hyperlink" Target="http://isterikuicequeen.blogspot.com/2014/10/cerpen-bercinta-dengan-mamat-sengal.html" TargetMode="External"/><Relationship Id="rId11" Type="http://schemas.openxmlformats.org/officeDocument/2006/relationships/image" Target="../media/image54.png"/><Relationship Id="rId5" Type="http://schemas.openxmlformats.org/officeDocument/2006/relationships/image" Target="../media/image37.jpg"/><Relationship Id="rId15" Type="http://schemas.openxmlformats.org/officeDocument/2006/relationships/image" Target="../media/image64.png"/><Relationship Id="rId10" Type="http://schemas.openxmlformats.org/officeDocument/2006/relationships/hyperlink" Target="https://en.wikipedia.org/wiki/Odie" TargetMode="External"/><Relationship Id="rId19" Type="http://schemas.openxmlformats.org/officeDocument/2006/relationships/image" Target="../media/image60.png"/><Relationship Id="rId4" Type="http://schemas.openxmlformats.org/officeDocument/2006/relationships/hyperlink" Target="https://pt.wikipedia.org/wiki/Alice_(personagem_da_Disney)" TargetMode="External"/><Relationship Id="rId9" Type="http://schemas.openxmlformats.org/officeDocument/2006/relationships/image" Target="../media/image53.png"/><Relationship Id="rId14"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61.gif"/><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19.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50.png"/><Relationship Id="rId7" Type="http://schemas.openxmlformats.org/officeDocument/2006/relationships/image" Target="../media/image380.png"/><Relationship Id="rId2" Type="http://schemas.openxmlformats.org/officeDocument/2006/relationships/image" Target="../media/image61.gif"/><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40.png"/><Relationship Id="rId9" Type="http://schemas.openxmlformats.org/officeDocument/2006/relationships/image" Target="../media/image40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0.png"/><Relationship Id="rId7" Type="http://schemas.openxmlformats.org/officeDocument/2006/relationships/image" Target="../media/image470.png"/><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4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69.png"/><Relationship Id="rId7" Type="http://schemas.openxmlformats.org/officeDocument/2006/relationships/image" Target="../media/image60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90.png"/><Relationship Id="rId11" Type="http://schemas.openxmlformats.org/officeDocument/2006/relationships/image" Target="../media/image43.png"/><Relationship Id="rId5" Type="http://schemas.openxmlformats.org/officeDocument/2006/relationships/image" Target="../media/image580.png"/><Relationship Id="rId10" Type="http://schemas.openxmlformats.org/officeDocument/2006/relationships/image" Target="../media/image630.png"/><Relationship Id="rId4" Type="http://schemas.openxmlformats.org/officeDocument/2006/relationships/image" Target="../media/image570.png"/><Relationship Id="rId9" Type="http://schemas.openxmlformats.org/officeDocument/2006/relationships/image" Target="../media/image620.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65.png"/><Relationship Id="rId3" Type="http://schemas.openxmlformats.org/officeDocument/2006/relationships/image" Target="../media/image560.png"/><Relationship Id="rId7" Type="http://schemas.openxmlformats.org/officeDocument/2006/relationships/image" Target="../media/image670.png"/><Relationship Id="rId12"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60.png"/><Relationship Id="rId11" Type="http://schemas.openxmlformats.org/officeDocument/2006/relationships/image" Target="../media/image71.png"/><Relationship Id="rId5" Type="http://schemas.openxmlformats.org/officeDocument/2006/relationships/image" Target="../media/image650.png"/><Relationship Id="rId10" Type="http://schemas.openxmlformats.org/officeDocument/2006/relationships/image" Target="../media/image70.png"/><Relationship Id="rId4" Type="http://schemas.openxmlformats.org/officeDocument/2006/relationships/image" Target="../media/image640.png"/><Relationship Id="rId9" Type="http://schemas.openxmlformats.org/officeDocument/2006/relationships/image" Target="../media/image691.png"/></Relationships>
</file>

<file path=ppt/slides/_rels/slide25.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73.gif"/><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710.png"/><Relationship Id="rId13" Type="http://schemas.openxmlformats.org/officeDocument/2006/relationships/image" Target="../media/image75.png"/><Relationship Id="rId3" Type="http://schemas.openxmlformats.org/officeDocument/2006/relationships/image" Target="../media/image2410.png"/><Relationship Id="rId7" Type="http://schemas.openxmlformats.org/officeDocument/2006/relationships/image" Target="../media/image200.png"/><Relationship Id="rId12" Type="http://schemas.openxmlformats.org/officeDocument/2006/relationships/image" Target="../media/image20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99.png"/><Relationship Id="rId11" Type="http://schemas.openxmlformats.org/officeDocument/2006/relationships/image" Target="../media/image203.png"/><Relationship Id="rId5" Type="http://schemas.openxmlformats.org/officeDocument/2006/relationships/image" Target="../media/image74.png"/><Relationship Id="rId10" Type="http://schemas.openxmlformats.org/officeDocument/2006/relationships/image" Target="../media/image202.png"/><Relationship Id="rId4" Type="http://schemas.openxmlformats.org/officeDocument/2006/relationships/image" Target="../media/image2510.png"/><Relationship Id="rId9" Type="http://schemas.openxmlformats.org/officeDocument/2006/relationships/image" Target="../media/image20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2410.png"/><Relationship Id="rId7" Type="http://schemas.openxmlformats.org/officeDocument/2006/relationships/image" Target="../media/image271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00.png"/><Relationship Id="rId11" Type="http://schemas.openxmlformats.org/officeDocument/2006/relationships/image" Target="../media/image204.png"/><Relationship Id="rId5" Type="http://schemas.openxmlformats.org/officeDocument/2006/relationships/image" Target="../media/image74.png"/><Relationship Id="rId10" Type="http://schemas.openxmlformats.org/officeDocument/2006/relationships/image" Target="../media/image203.png"/><Relationship Id="rId4" Type="http://schemas.openxmlformats.org/officeDocument/2006/relationships/image" Target="../media/image2510.png"/><Relationship Id="rId9" Type="http://schemas.openxmlformats.org/officeDocument/2006/relationships/image" Target="../media/image20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3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3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76.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3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4.png"/><Relationship Id="rId7" Type="http://schemas.openxmlformats.org/officeDocument/2006/relationships/image" Target="../media/image26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s://creativecommons.org/licenses/by/3.0/" TargetMode="External"/><Relationship Id="rId5" Type="http://schemas.openxmlformats.org/officeDocument/2006/relationships/hyperlink" Target="http://www.flickr.com/photos/kjarrett/7818669582/" TargetMode="External"/><Relationship Id="rId4" Type="http://schemas.openxmlformats.org/officeDocument/2006/relationships/image" Target="../media/image76.jp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27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271.png"/><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1.png"/><Relationship Id="rId7" Type="http://schemas.openxmlformats.org/officeDocument/2006/relationships/image" Target="../media/image118.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8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2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20.png"/><Relationship Id="rId11" Type="http://schemas.openxmlformats.org/officeDocument/2006/relationships/image" Target="../media/image133.png"/><Relationship Id="rId5" Type="http://schemas.openxmlformats.org/officeDocument/2006/relationships/image" Target="../media/image129.png"/><Relationship Id="rId10" Type="http://schemas.openxmlformats.org/officeDocument/2006/relationships/image" Target="../media/image131.png"/><Relationship Id="rId4" Type="http://schemas.openxmlformats.org/officeDocument/2006/relationships/image" Target="../media/image128.png"/><Relationship Id="rId9" Type="http://schemas.openxmlformats.org/officeDocument/2006/relationships/image" Target="../media/image13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27.png"/><Relationship Id="rId7" Type="http://schemas.openxmlformats.org/officeDocument/2006/relationships/image" Target="../media/image13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300.png"/><Relationship Id="rId5" Type="http://schemas.openxmlformats.org/officeDocument/2006/relationships/image" Target="../media/image137.png"/><Relationship Id="rId10" Type="http://schemas.openxmlformats.org/officeDocument/2006/relationships/image" Target="../media/image1340.png"/><Relationship Id="rId4" Type="http://schemas.openxmlformats.org/officeDocument/2006/relationships/image" Target="../media/image128.png"/><Relationship Id="rId9" Type="http://schemas.openxmlformats.org/officeDocument/2006/relationships/image" Target="../media/image1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6.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780.png"/><Relationship Id="rId13" Type="http://schemas.openxmlformats.org/officeDocument/2006/relationships/image" Target="../media/image810.png"/><Relationship Id="rId3" Type="http://schemas.openxmlformats.org/officeDocument/2006/relationships/image" Target="../media/image730.png"/><Relationship Id="rId7" Type="http://schemas.openxmlformats.org/officeDocument/2006/relationships/image" Target="../media/image770.png"/><Relationship Id="rId12" Type="http://schemas.openxmlformats.org/officeDocument/2006/relationships/image" Target="../media/image800.png"/><Relationship Id="rId2" Type="http://schemas.openxmlformats.org/officeDocument/2006/relationships/image" Target="../media/image1411.png"/><Relationship Id="rId1" Type="http://schemas.openxmlformats.org/officeDocument/2006/relationships/slideLayout" Target="../slideLayouts/slideLayout2.xml"/><Relationship Id="rId6" Type="http://schemas.openxmlformats.org/officeDocument/2006/relationships/image" Target="../media/image760.png"/><Relationship Id="rId11" Type="http://schemas.openxmlformats.org/officeDocument/2006/relationships/image" Target="../media/image6.png"/><Relationship Id="rId5" Type="http://schemas.openxmlformats.org/officeDocument/2006/relationships/image" Target="../media/image750.png"/><Relationship Id="rId15" Type="http://schemas.openxmlformats.org/officeDocument/2006/relationships/image" Target="../media/image83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10.png"/><Relationship Id="rId14" Type="http://schemas.openxmlformats.org/officeDocument/2006/relationships/image" Target="../media/image820.png"/></Relationships>
</file>

<file path=ppt/slides/_rels/slide69.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18" Type="http://schemas.openxmlformats.org/officeDocument/2006/relationships/image" Target="../media/image163.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62.png"/><Relationship Id="rId2" Type="http://schemas.openxmlformats.org/officeDocument/2006/relationships/image" Target="../media/image147.png"/><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png"/><Relationship Id="rId19" Type="http://schemas.openxmlformats.org/officeDocument/2006/relationships/image" Target="../media/image164.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jpe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image" Target="../media/image2010.png"/><Relationship Id="rId10" Type="http://schemas.openxmlformats.org/officeDocument/2006/relationships/image" Target="../media/image2310.png"/><Relationship Id="rId4" Type="http://schemas.openxmlformats.org/officeDocument/2006/relationships/image" Target="../media/image20.png"/><Relationship Id="rId9" Type="http://schemas.openxmlformats.org/officeDocument/2006/relationships/image" Target="../media/image15.png"/></Relationships>
</file>

<file path=ppt/slides/_rels/slide70.xml.rels><?xml version="1.0" encoding="UTF-8" standalone="yes"?>
<Relationships xmlns="http://schemas.openxmlformats.org/package/2006/relationships"><Relationship Id="rId8" Type="http://schemas.openxmlformats.org/officeDocument/2006/relationships/image" Target="../media/image1120.png"/><Relationship Id="rId13" Type="http://schemas.openxmlformats.org/officeDocument/2006/relationships/image" Target="../media/image165.png"/><Relationship Id="rId3" Type="http://schemas.openxmlformats.org/officeDocument/2006/relationships/image" Target="../media/image930.png"/><Relationship Id="rId7" Type="http://schemas.openxmlformats.org/officeDocument/2006/relationships/image" Target="../media/image1050.png"/><Relationship Id="rId12" Type="http://schemas.openxmlformats.org/officeDocument/2006/relationships/image" Target="../media/image1140.png"/><Relationship Id="rId2" Type="http://schemas.openxmlformats.org/officeDocument/2006/relationships/image" Target="../media/image166.png"/><Relationship Id="rId1" Type="http://schemas.openxmlformats.org/officeDocument/2006/relationships/slideLayout" Target="../slideLayouts/slideLayout6.xml"/><Relationship Id="rId6" Type="http://schemas.openxmlformats.org/officeDocument/2006/relationships/image" Target="../media/image1110.png"/><Relationship Id="rId11" Type="http://schemas.openxmlformats.org/officeDocument/2006/relationships/image" Target="../media/image169.png"/><Relationship Id="rId5" Type="http://schemas.openxmlformats.org/officeDocument/2006/relationships/image" Target="../media/image168.png"/><Relationship Id="rId10" Type="http://schemas.openxmlformats.org/officeDocument/2006/relationships/image" Target="../media/image1130.png"/><Relationship Id="rId4" Type="http://schemas.openxmlformats.org/officeDocument/2006/relationships/image" Target="../media/image167.png"/><Relationship Id="rId9" Type="http://schemas.openxmlformats.org/officeDocument/2006/relationships/image" Target="../media/image1070.png"/></Relationships>
</file>

<file path=ppt/slides/_rels/slide7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72.xml.rels><?xml version="1.0" encoding="UTF-8" standalone="yes"?>
<Relationships xmlns="http://schemas.openxmlformats.org/package/2006/relationships"><Relationship Id="rId3" Type="http://schemas.openxmlformats.org/officeDocument/2006/relationships/image" Target="../media/image171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73.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720.png"/><Relationship Id="rId18" Type="http://schemas.openxmlformats.org/officeDocument/2006/relationships/image" Target="../media/image810.png"/><Relationship Id="rId3" Type="http://schemas.openxmlformats.org/officeDocument/2006/relationships/image" Target="../media/image770.png"/><Relationship Id="rId21" Type="http://schemas.openxmlformats.org/officeDocument/2006/relationships/image" Target="../media/image6.png"/><Relationship Id="rId7" Type="http://schemas.openxmlformats.org/officeDocument/2006/relationships/image" Target="../media/image1650.png"/><Relationship Id="rId12" Type="http://schemas.openxmlformats.org/officeDocument/2006/relationships/image" Target="../media/image1710.png"/><Relationship Id="rId17" Type="http://schemas.openxmlformats.org/officeDocument/2006/relationships/image" Target="../media/image175.png"/><Relationship Id="rId2" Type="http://schemas.openxmlformats.org/officeDocument/2006/relationships/notesSlide" Target="../notesSlides/notesSlide42.xml"/><Relationship Id="rId16" Type="http://schemas.openxmlformats.org/officeDocument/2006/relationships/image" Target="../media/image174.png"/><Relationship Id="rId20"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640.png"/><Relationship Id="rId11" Type="http://schemas.openxmlformats.org/officeDocument/2006/relationships/image" Target="../media/image1700.png"/><Relationship Id="rId24" Type="http://schemas.openxmlformats.org/officeDocument/2006/relationships/image" Target="../media/image193.png"/><Relationship Id="rId5" Type="http://schemas.openxmlformats.org/officeDocument/2006/relationships/image" Target="../media/image1630.png"/><Relationship Id="rId15" Type="http://schemas.openxmlformats.org/officeDocument/2006/relationships/image" Target="../media/image1480.png"/><Relationship Id="rId23" Type="http://schemas.openxmlformats.org/officeDocument/2006/relationships/image" Target="../media/image192.png"/><Relationship Id="rId10" Type="http://schemas.openxmlformats.org/officeDocument/2006/relationships/image" Target="../media/image1690.png"/><Relationship Id="rId19" Type="http://schemas.openxmlformats.org/officeDocument/2006/relationships/image" Target="../media/image870.png"/><Relationship Id="rId4" Type="http://schemas.openxmlformats.org/officeDocument/2006/relationships/image" Target="../media/image1620.png"/><Relationship Id="rId9" Type="http://schemas.openxmlformats.org/officeDocument/2006/relationships/image" Target="../media/image1680.png"/><Relationship Id="rId14" Type="http://schemas.openxmlformats.org/officeDocument/2006/relationships/image" Target="../media/image1730.png"/><Relationship Id="rId22" Type="http://schemas.openxmlformats.org/officeDocument/2006/relationships/image" Target="../media/image191.png"/></Relationships>
</file>

<file path=ppt/slides/_rels/slide74.xml.rels><?xml version="1.0" encoding="UTF-8" standalone="yes"?>
<Relationships xmlns="http://schemas.openxmlformats.org/package/2006/relationships"><Relationship Id="rId8" Type="http://schemas.openxmlformats.org/officeDocument/2006/relationships/image" Target="../media/image1370.png"/><Relationship Id="rId13" Type="http://schemas.openxmlformats.org/officeDocument/2006/relationships/image" Target="../media/image1550.png"/><Relationship Id="rId18" Type="http://schemas.openxmlformats.org/officeDocument/2006/relationships/image" Target="../media/image1470.png"/><Relationship Id="rId3" Type="http://schemas.openxmlformats.org/officeDocument/2006/relationships/image" Target="../media/image1330.png"/><Relationship Id="rId21" Type="http://schemas.openxmlformats.org/officeDocument/2006/relationships/image" Target="../media/image197.png"/><Relationship Id="rId7" Type="http://schemas.openxmlformats.org/officeDocument/2006/relationships/image" Target="../media/image1360.png"/><Relationship Id="rId12" Type="http://schemas.openxmlformats.org/officeDocument/2006/relationships/image" Target="../media/image1410.png"/><Relationship Id="rId17" Type="http://schemas.openxmlformats.org/officeDocument/2006/relationships/image" Target="../media/image1580.png"/><Relationship Id="rId2" Type="http://schemas.openxmlformats.org/officeDocument/2006/relationships/notesSlide" Target="../notesSlides/notesSlide43.xml"/><Relationship Id="rId16" Type="http://schemas.openxmlformats.org/officeDocument/2006/relationships/image" Target="../media/image195.png"/><Relationship Id="rId20" Type="http://schemas.openxmlformats.org/officeDocument/2006/relationships/image" Target="../media/image196.png"/><Relationship Id="rId1" Type="http://schemas.openxmlformats.org/officeDocument/2006/relationships/slideLayout" Target="../slideLayouts/slideLayout2.xml"/><Relationship Id="rId6" Type="http://schemas.openxmlformats.org/officeDocument/2006/relationships/image" Target="../media/image1520.png"/><Relationship Id="rId11" Type="http://schemas.openxmlformats.org/officeDocument/2006/relationships/image" Target="../media/image1400.png"/><Relationship Id="rId5" Type="http://schemas.openxmlformats.org/officeDocument/2006/relationships/image" Target="../media/image1510.png"/><Relationship Id="rId15" Type="http://schemas.openxmlformats.org/officeDocument/2006/relationships/image" Target="../media/image1570.png"/><Relationship Id="rId10" Type="http://schemas.openxmlformats.org/officeDocument/2006/relationships/image" Target="../media/image194.png"/><Relationship Id="rId19" Type="http://schemas.openxmlformats.org/officeDocument/2006/relationships/image" Target="../media/image1590.png"/><Relationship Id="rId4" Type="http://schemas.openxmlformats.org/officeDocument/2006/relationships/image" Target="../media/image1320.png"/><Relationship Id="rId9" Type="http://schemas.openxmlformats.org/officeDocument/2006/relationships/image" Target="../media/image1530.png"/><Relationship Id="rId14" Type="http://schemas.openxmlformats.org/officeDocument/2006/relationships/image" Target="../media/image15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221.png"/><Relationship Id="rId3" Type="http://schemas.openxmlformats.org/officeDocument/2006/relationships/image" Target="../media/image198.png"/><Relationship Id="rId7" Type="http://schemas.openxmlformats.org/officeDocument/2006/relationships/image" Target="../media/image215.png"/><Relationship Id="rId12" Type="http://schemas.openxmlformats.org/officeDocument/2006/relationships/image" Target="../media/image220.png"/><Relationship Id="rId17" Type="http://schemas.openxmlformats.org/officeDocument/2006/relationships/image" Target="../media/image226.png"/><Relationship Id="rId2" Type="http://schemas.openxmlformats.org/officeDocument/2006/relationships/image" Target="../media/image176.png"/><Relationship Id="rId16" Type="http://schemas.openxmlformats.org/officeDocument/2006/relationships/image" Target="../media/image225.png"/><Relationship Id="rId1" Type="http://schemas.openxmlformats.org/officeDocument/2006/relationships/slideLayout" Target="../slideLayouts/slideLayout2.xml"/><Relationship Id="rId6" Type="http://schemas.openxmlformats.org/officeDocument/2006/relationships/image" Target="../media/image214.png"/><Relationship Id="rId11" Type="http://schemas.openxmlformats.org/officeDocument/2006/relationships/image" Target="../media/image219.png"/><Relationship Id="rId5" Type="http://schemas.openxmlformats.org/officeDocument/2006/relationships/image" Target="../media/image213.png"/><Relationship Id="rId15" Type="http://schemas.openxmlformats.org/officeDocument/2006/relationships/image" Target="../media/image224.png"/><Relationship Id="rId10" Type="http://schemas.openxmlformats.org/officeDocument/2006/relationships/image" Target="../media/image218.png"/><Relationship Id="rId4" Type="http://schemas.openxmlformats.org/officeDocument/2006/relationships/image" Target="../media/image212.png"/><Relationship Id="rId9" Type="http://schemas.openxmlformats.org/officeDocument/2006/relationships/image" Target="../media/image217.png"/><Relationship Id="rId14" Type="http://schemas.openxmlformats.org/officeDocument/2006/relationships/image" Target="../media/image223.png"/></Relationships>
</file>

<file path=ppt/slides/_rels/slide78.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9.png"/><Relationship Id="rId3" Type="http://schemas.openxmlformats.org/officeDocument/2006/relationships/image" Target="../media/image229.png"/><Relationship Id="rId7" Type="http://schemas.openxmlformats.org/officeDocument/2006/relationships/image" Target="../media/image233.png"/><Relationship Id="rId12" Type="http://schemas.openxmlformats.org/officeDocument/2006/relationships/image" Target="../media/image238.png"/><Relationship Id="rId2" Type="http://schemas.openxmlformats.org/officeDocument/2006/relationships/image" Target="../media/image228.png"/><Relationship Id="rId16" Type="http://schemas.openxmlformats.org/officeDocument/2006/relationships/image" Target="../media/image242.png"/><Relationship Id="rId1" Type="http://schemas.openxmlformats.org/officeDocument/2006/relationships/slideLayout" Target="../slideLayouts/slideLayout2.xml"/><Relationship Id="rId6" Type="http://schemas.openxmlformats.org/officeDocument/2006/relationships/image" Target="../media/image232.png"/><Relationship Id="rId11" Type="http://schemas.openxmlformats.org/officeDocument/2006/relationships/image" Target="../media/image237.png"/><Relationship Id="rId5" Type="http://schemas.openxmlformats.org/officeDocument/2006/relationships/image" Target="../media/image231.png"/><Relationship Id="rId15" Type="http://schemas.openxmlformats.org/officeDocument/2006/relationships/image" Target="../media/image241.png"/><Relationship Id="rId10" Type="http://schemas.openxmlformats.org/officeDocument/2006/relationships/image" Target="../media/image236.png"/><Relationship Id="rId4" Type="http://schemas.openxmlformats.org/officeDocument/2006/relationships/image" Target="../media/image230.png"/><Relationship Id="rId9" Type="http://schemas.openxmlformats.org/officeDocument/2006/relationships/image" Target="../media/image235.png"/><Relationship Id="rId14" Type="http://schemas.openxmlformats.org/officeDocument/2006/relationships/image" Target="../media/image24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7.png"/><Relationship Id="rId3" Type="http://schemas.openxmlformats.org/officeDocument/2006/relationships/image" Target="../media/image212.png"/><Relationship Id="rId7" Type="http://schemas.openxmlformats.org/officeDocument/2006/relationships/image" Target="../media/image216.png"/><Relationship Id="rId12" Type="http://schemas.openxmlformats.org/officeDocument/2006/relationships/image" Target="../media/image246.png"/><Relationship Id="rId2" Type="http://schemas.openxmlformats.org/officeDocument/2006/relationships/image" Target="../media/image243.png"/><Relationship Id="rId16"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215.png"/><Relationship Id="rId11" Type="http://schemas.openxmlformats.org/officeDocument/2006/relationships/image" Target="../media/image245.png"/><Relationship Id="rId5" Type="http://schemas.openxmlformats.org/officeDocument/2006/relationships/image" Target="../media/image214.png"/><Relationship Id="rId15" Type="http://schemas.openxmlformats.org/officeDocument/2006/relationships/image" Target="../media/image225.png"/><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4.png"/></Relationships>
</file>

<file path=ppt/slides/_rels/slide81.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7.png"/><Relationship Id="rId3" Type="http://schemas.openxmlformats.org/officeDocument/2006/relationships/image" Target="../media/image212.png"/><Relationship Id="rId7" Type="http://schemas.openxmlformats.org/officeDocument/2006/relationships/image" Target="../media/image216.png"/><Relationship Id="rId12" Type="http://schemas.openxmlformats.org/officeDocument/2006/relationships/image" Target="../media/image246.png"/><Relationship Id="rId2" Type="http://schemas.openxmlformats.org/officeDocument/2006/relationships/image" Target="../media/image248.png"/><Relationship Id="rId16"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215.png"/><Relationship Id="rId11" Type="http://schemas.openxmlformats.org/officeDocument/2006/relationships/image" Target="../media/image245.png"/><Relationship Id="rId5" Type="http://schemas.openxmlformats.org/officeDocument/2006/relationships/image" Target="../media/image214.png"/><Relationship Id="rId15" Type="http://schemas.openxmlformats.org/officeDocument/2006/relationships/image" Target="../media/image225.png"/><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4.png"/></Relationships>
</file>

<file path=ppt/slides/_rels/slide82.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image" Target="../media/image249.png"/><Relationship Id="rId1" Type="http://schemas.openxmlformats.org/officeDocument/2006/relationships/slideLayout" Target="../slideLayouts/slideLayout2.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83.xml.rels><?xml version="1.0" encoding="UTF-8" standalone="yes"?>
<Relationships xmlns="http://schemas.openxmlformats.org/package/2006/relationships"><Relationship Id="rId8" Type="http://schemas.openxmlformats.org/officeDocument/2006/relationships/image" Target="../media/image254.png"/><Relationship Id="rId13" Type="http://schemas.openxmlformats.org/officeDocument/2006/relationships/image" Target="../media/image272.png"/><Relationship Id="rId3" Type="http://schemas.openxmlformats.org/officeDocument/2006/relationships/hyperlink" Target="http://acidrayn.com/2010/11/02/republic-versus-democracy-inalienable-rights-versus-mob-rule" TargetMode="External"/><Relationship Id="rId7" Type="http://schemas.openxmlformats.org/officeDocument/2006/relationships/image" Target="../media/image262.png"/><Relationship Id="rId12" Type="http://schemas.openxmlformats.org/officeDocument/2006/relationships/image" Target="../media/image270.png"/><Relationship Id="rId2" Type="http://schemas.openxmlformats.org/officeDocument/2006/relationships/image" Target="../media/image173.jpg"/><Relationship Id="rId1" Type="http://schemas.openxmlformats.org/officeDocument/2006/relationships/slideLayout" Target="../slideLayouts/slideLayout2.xml"/><Relationship Id="rId6" Type="http://schemas.openxmlformats.org/officeDocument/2006/relationships/image" Target="../media/image252.png"/><Relationship Id="rId11" Type="http://schemas.openxmlformats.org/officeDocument/2006/relationships/image" Target="../media/image269.png"/><Relationship Id="rId5" Type="http://schemas.openxmlformats.org/officeDocument/2006/relationships/image" Target="../media/image251.png"/><Relationship Id="rId10" Type="http://schemas.openxmlformats.org/officeDocument/2006/relationships/image" Target="../media/image263.png"/><Relationship Id="rId4" Type="http://schemas.openxmlformats.org/officeDocument/2006/relationships/image" Target="../media/image250.png"/><Relationship Id="rId9" Type="http://schemas.openxmlformats.org/officeDocument/2006/relationships/image" Target="../media/image255.png"/><Relationship Id="rId14" Type="http://schemas.openxmlformats.org/officeDocument/2006/relationships/image" Target="../media/image274.png"/></Relationships>
</file>

<file path=ppt/slides/_rels/slide8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77.png"/><Relationship Id="rId7" Type="http://schemas.openxmlformats.org/officeDocument/2006/relationships/image" Target="../media/image284.png"/><Relationship Id="rId2" Type="http://schemas.openxmlformats.org/officeDocument/2006/relationships/image" Target="../media/image276.png"/><Relationship Id="rId1" Type="http://schemas.openxmlformats.org/officeDocument/2006/relationships/slideLayout" Target="../slideLayouts/slideLayout2.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79.png"/></Relationships>
</file>

<file path=ppt/slides/_rels/slide86.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86.png"/><Relationship Id="rId7" Type="http://schemas.openxmlformats.org/officeDocument/2006/relationships/image" Target="../media/image290.png"/><Relationship Id="rId2" Type="http://schemas.openxmlformats.org/officeDocument/2006/relationships/image" Target="../media/image285.png"/><Relationship Id="rId1" Type="http://schemas.openxmlformats.org/officeDocument/2006/relationships/slideLayout" Target="../slideLayouts/slideLayout2.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87.png"/></Relationships>
</file>

<file path=ppt/slides/_rels/slide87.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2410.png"/><Relationship Id="rId7" Type="http://schemas.openxmlformats.org/officeDocument/2006/relationships/image" Target="../media/image2350.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2340.png"/><Relationship Id="rId5" Type="http://schemas.openxmlformats.org/officeDocument/2006/relationships/image" Target="../media/image292.png"/><Relationship Id="rId10" Type="http://schemas.openxmlformats.org/officeDocument/2006/relationships/image" Target="../media/image2380.png"/><Relationship Id="rId4" Type="http://schemas.openxmlformats.org/officeDocument/2006/relationships/image" Target="../media/image2320.png"/><Relationship Id="rId9" Type="http://schemas.openxmlformats.org/officeDocument/2006/relationships/image" Target="../media/image2370.png"/></Relationships>
</file>

<file path=ppt/slides/_rels/slide88.xml.rels><?xml version="1.0" encoding="UTF-8" standalone="yes"?>
<Relationships xmlns="http://schemas.openxmlformats.org/package/2006/relationships"><Relationship Id="rId3" Type="http://schemas.openxmlformats.org/officeDocument/2006/relationships/image" Target="../media/image231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830.png"/><Relationship Id="rId7" Type="http://schemas.openxmlformats.org/officeDocument/2006/relationships/image" Target="../media/image2870.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2860.png"/><Relationship Id="rId5" Type="http://schemas.openxmlformats.org/officeDocument/2006/relationships/image" Target="../media/image2850.png"/><Relationship Id="rId4" Type="http://schemas.openxmlformats.org/officeDocument/2006/relationships/image" Target="../media/image2840.png"/></Relationships>
</file>

<file path=ppt/slides/_rels/slide9.xml.rels><?xml version="1.0" encoding="UTF-8" standalone="yes"?>
<Relationships xmlns="http://schemas.openxmlformats.org/package/2006/relationships"><Relationship Id="rId3" Type="http://schemas.openxmlformats.org/officeDocument/2006/relationships/image" Target="../media/image20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210.png"/><Relationship Id="rId4" Type="http://schemas.openxmlformats.org/officeDocument/2006/relationships/image" Target="../media/image21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dt" sz="quarter" idx="10"/>
          </p:nvPr>
        </p:nvSpPr>
        <p:spPr/>
        <p:txBody>
          <a:bodyPr/>
          <a:lstStyle/>
          <a:p>
            <a:pPr>
              <a:defRPr/>
            </a:pPr>
            <a:fld id="{9AF24570-08D5-4992-9C33-6F18D4587C29}" type="datetime1">
              <a:rPr lang="en-US"/>
              <a:pPr>
                <a:defRPr/>
              </a:pPr>
              <a:t>1/5/2021</a:t>
            </a:fld>
            <a:endParaRPr lang="en-US" altLang="en-US"/>
          </a:p>
        </p:txBody>
      </p:sp>
      <p:sp>
        <p:nvSpPr>
          <p:cNvPr id="6" name="Rectangle 6"/>
          <p:cNvSpPr>
            <a:spLocks noGrp="1" noChangeArrowheads="1"/>
          </p:cNvSpPr>
          <p:nvPr>
            <p:ph type="sldNum" sz="quarter" idx="12"/>
          </p:nvPr>
        </p:nvSpPr>
        <p:spPr/>
        <p:txBody>
          <a:bodyPr/>
          <a:lstStyle/>
          <a:p>
            <a:pPr>
              <a:defRPr/>
            </a:pPr>
            <a:fld id="{1666B6AA-CABA-4CF7-A11C-7C3DEED3CEEA}" type="slidenum">
              <a:rPr lang="he-IL" altLang="en-US"/>
              <a:pPr>
                <a:defRPr/>
              </a:pPr>
              <a:t>1</a:t>
            </a:fld>
            <a:endParaRPr lang="en-US" altLang="en-US"/>
          </a:p>
        </p:txBody>
      </p:sp>
      <p:sp>
        <p:nvSpPr>
          <p:cNvPr id="3077" name="Rectangle 2"/>
          <p:cNvSpPr>
            <a:spLocks noGrp="1" noChangeArrowheads="1"/>
          </p:cNvSpPr>
          <p:nvPr>
            <p:ph type="ctrTitle"/>
          </p:nvPr>
        </p:nvSpPr>
        <p:spPr>
          <a:xfrm>
            <a:off x="644525" y="1193800"/>
            <a:ext cx="7854898" cy="3384550"/>
          </a:xfrm>
        </p:spPr>
        <p:txBody>
          <a:bodyPr/>
          <a:lstStyle/>
          <a:p>
            <a:pPr algn="ctr" eaLnBrk="1" hangingPunct="1"/>
            <a:r>
              <a:rPr lang="en-US" altLang="en-US" sz="4400" dirty="0"/>
              <a:t>CSE3400</a:t>
            </a:r>
            <a:r>
              <a:rPr lang="en-US" altLang="en-US" sz="6600" dirty="0"/>
              <a:t> </a:t>
            </a:r>
            <a:r>
              <a:rPr lang="en-US" altLang="en-US" sz="4400" dirty="0"/>
              <a:t>Intro to Cybersecurity: </a:t>
            </a:r>
            <a:br>
              <a:rPr lang="en-US" altLang="en-US" sz="4400" dirty="0"/>
            </a:br>
            <a:r>
              <a:rPr lang="en-US" altLang="en-US" sz="6000" dirty="0"/>
              <a:t>Crypto-Hash Functions</a:t>
            </a:r>
            <a:br>
              <a:rPr lang="en-US" altLang="en-US" sz="4000" dirty="0"/>
            </a:br>
            <a:r>
              <a:rPr lang="en-US" altLang="en-US" sz="4000" dirty="0"/>
              <a:t>and their applications</a:t>
            </a:r>
            <a:endParaRPr lang="en-US" altLang="en-US" sz="8000" dirty="0"/>
          </a:p>
        </p:txBody>
      </p:sp>
      <p:sp>
        <p:nvSpPr>
          <p:cNvPr id="3078" name="Rectangle 3"/>
          <p:cNvSpPr>
            <a:spLocks noGrp="1" noChangeArrowheads="1"/>
          </p:cNvSpPr>
          <p:nvPr>
            <p:ph type="subTitle" idx="1"/>
          </p:nvPr>
        </p:nvSpPr>
        <p:spPr>
          <a:xfrm>
            <a:off x="457200" y="4167240"/>
            <a:ext cx="8305800" cy="1752600"/>
          </a:xfrm>
        </p:spPr>
        <p:txBody>
          <a:bodyPr/>
          <a:lstStyle/>
          <a:p>
            <a:pPr algn="ctr" eaLnBrk="1" hangingPunct="1">
              <a:lnSpc>
                <a:spcPct val="80000"/>
              </a:lnSpc>
            </a:pPr>
            <a:r>
              <a:rPr lang="en-US" altLang="en-US" sz="2400"/>
              <a:t>Prof. Amir Herzberg</a:t>
            </a:r>
          </a:p>
          <a:p>
            <a:pPr algn="ctr" eaLnBrk="1" hangingPunct="1">
              <a:lnSpc>
                <a:spcPct val="80000"/>
              </a:lnSpc>
            </a:pPr>
            <a:endParaRPr lang="en-US" altLang="en-US" sz="2400"/>
          </a:p>
          <a:p>
            <a:pPr algn="ctr" eaLnBrk="1" hangingPunct="1">
              <a:lnSpc>
                <a:spcPct val="80000"/>
              </a:lnSpc>
            </a:pPr>
            <a:r>
              <a:rPr lang="en-US" altLang="en-US" sz="2400"/>
              <a:t>CSE dept., Univ. of Connecticut</a:t>
            </a:r>
          </a:p>
          <a:p>
            <a:pPr algn="ctr" eaLnBrk="1" hangingPunct="1">
              <a:lnSpc>
                <a:spcPct val="80000"/>
              </a:lnSpc>
            </a:pPr>
            <a:endParaRPr lang="en-US" altLang="en-US" sz="2400"/>
          </a:p>
          <a:p>
            <a:pPr algn="ctr" eaLnBrk="1" hangingPunct="1">
              <a:lnSpc>
                <a:spcPct val="80000"/>
              </a:lnSpc>
            </a:pPr>
            <a:r>
              <a:rPr lang="en-US" altLang="en-US" sz="2400"/>
              <a:t>Last updated: </a:t>
            </a:r>
            <a:fld id="{148B4F21-8FF1-47D1-BAB7-A1AF2C7EF6DB}" type="datetime2">
              <a:rPr lang="en-US" altLang="en-US" sz="2400"/>
              <a:pPr algn="ctr" eaLnBrk="1" hangingPunct="1">
                <a:lnSpc>
                  <a:spcPct val="80000"/>
                </a:lnSpc>
              </a:pPr>
              <a:t>Tuesday, January 5, 2021</a:t>
            </a:fld>
            <a:endParaRPr lang="en-US" altLang="en-US" sz="2400"/>
          </a:p>
          <a:p>
            <a:pPr algn="ctr" eaLnBrk="1" hangingPunct="1">
              <a:lnSpc>
                <a:spcPct val="80000"/>
              </a:lnSpc>
            </a:pPr>
            <a:endParaRPr lang="en-US" altLang="en-US"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B3E12B31-8FC8-4A41-9E70-D32B66C23A88}"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A0B647E9-0097-4ABD-9993-9790A29446C2}" type="slidenum">
              <a:rPr lang="he-IL" altLang="en-US"/>
              <a:pPr>
                <a:defRPr/>
              </a:pPr>
              <a:t>10</a:t>
            </a:fld>
            <a:endParaRPr lang="en-US" altLang="en-US"/>
          </a:p>
        </p:txBody>
      </p:sp>
      <p:sp>
        <p:nvSpPr>
          <p:cNvPr id="2" name="Rectangle 1"/>
          <p:cNvSpPr/>
          <p:nvPr/>
        </p:nvSpPr>
        <p:spPr bwMode="auto">
          <a:xfrm>
            <a:off x="8451273" y="5957455"/>
            <a:ext cx="235527" cy="1385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379412" y="2942015"/>
                <a:ext cx="8307388" cy="3344058"/>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a:lstStyle>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kern="0" dirty="0"/>
                  <a:t>No efficient adversary A finds collision, i.e.,</a:t>
                </a:r>
                <a14:m>
                  <m:oMath xmlns:m="http://schemas.openxmlformats.org/officeDocument/2006/math">
                    <m:r>
                      <a:rPr lang="en-US" altLang="en-US" sz="2400" kern="0" dirty="0">
                        <a:solidFill>
                          <a:srgbClr val="006633"/>
                        </a:solidFill>
                        <a:latin typeface="Cambria Math" panose="02040503050406030204" pitchFamily="18" charset="0"/>
                        <a:cs typeface="Times New Roman" pitchFamily="18" charset="0"/>
                      </a:rPr>
                      <m:t> </m:t>
                    </m:r>
                  </m:oMath>
                </a14:m>
                <a:br>
                  <a:rPr lang="en-US" altLang="en-US" sz="2400" kern="0" dirty="0">
                    <a:solidFill>
                      <a:srgbClr val="006633"/>
                    </a:solidFill>
                    <a:latin typeface="Cambria Math" panose="02040503050406030204" pitchFamily="18" charset="0"/>
                    <a:cs typeface="Times New Roman" pitchFamily="18" charset="0"/>
                  </a:rPr>
                </a:br>
                <a14:m>
                  <m:oMath xmlns:m="http://schemas.openxmlformats.org/officeDocument/2006/math">
                    <m:d>
                      <m:dPr>
                        <m:ctrlPr>
                          <a:rPr lang="en-US" altLang="en-US" sz="2400" i="1" kern="0" dirty="0">
                            <a:solidFill>
                              <a:srgbClr val="006633"/>
                            </a:solidFill>
                            <a:latin typeface="Cambria Math" panose="02040503050406030204" pitchFamily="18" charset="0"/>
                            <a:cs typeface="Times New Roman" pitchFamily="18" charset="0"/>
                          </a:rPr>
                        </m:ctrlPr>
                      </m:dPr>
                      <m:e>
                        <m:r>
                          <a:rPr lang="en-GB" altLang="en-US" sz="2400" i="1" kern="0" dirty="0">
                            <a:solidFill>
                              <a:srgbClr val="006633"/>
                            </a:solidFill>
                            <a:latin typeface="Cambria Math" panose="02040503050406030204" pitchFamily="18" charset="0"/>
                            <a:cs typeface="Times New Roman" pitchFamily="18" charset="0"/>
                          </a:rPr>
                          <m:t>𝑥</m:t>
                        </m:r>
                        <m:r>
                          <a:rPr lang="en-US" altLang="en-US" sz="2400" i="1" kern="0" dirty="0">
                            <a:solidFill>
                              <a:srgbClr val="006633"/>
                            </a:solidFill>
                            <a:latin typeface="Cambria Math" panose="02040503050406030204" pitchFamily="18" charset="0"/>
                            <a:cs typeface="Times New Roman" pitchFamily="18" charset="0"/>
                          </a:rPr>
                          <m:t>,</m:t>
                        </m:r>
                        <m:r>
                          <a:rPr lang="en-GB" altLang="en-US" sz="2400" i="1" kern="0" dirty="0">
                            <a:solidFill>
                              <a:srgbClr val="006633"/>
                            </a:solidFill>
                            <a:latin typeface="Cambria Math" panose="02040503050406030204" pitchFamily="18" charset="0"/>
                            <a:cs typeface="Times New Roman" pitchFamily="18" charset="0"/>
                          </a:rPr>
                          <m:t>𝑥</m:t>
                        </m:r>
                        <m:r>
                          <a:rPr lang="en-GB" altLang="en-US" sz="2400" i="1" kern="0" dirty="0">
                            <a:solidFill>
                              <a:srgbClr val="006633"/>
                            </a:solidFill>
                            <a:latin typeface="Cambria Math" panose="02040503050406030204" pitchFamily="18" charset="0"/>
                            <a:cs typeface="Times New Roman" pitchFamily="18" charset="0"/>
                          </a:rPr>
                          <m:t>’</m:t>
                        </m:r>
                      </m:e>
                    </m:d>
                  </m:oMath>
                </a14:m>
                <a:r>
                  <a:rPr lang="en-GB" altLang="en-US" sz="2400" i="1" kern="0" dirty="0">
                    <a:solidFill>
                      <a:srgbClr val="006633"/>
                    </a:solidFill>
                    <a:latin typeface="Times New Roman" pitchFamily="18" charset="0"/>
                    <a:cs typeface="Times New Roman" pitchFamily="18" charset="0"/>
                  </a:rPr>
                  <a:t> </a:t>
                </a:r>
                <a:r>
                  <a:rPr lang="en-GB" altLang="en-US" sz="2400" kern="0" dirty="0" err="1"/>
                  <a:t>s.t.</a:t>
                </a:r>
                <a:r>
                  <a:rPr lang="en-GB" altLang="en-US" sz="2400" kern="0" dirty="0"/>
                  <a:t> </a:t>
                </a:r>
                <a:r>
                  <a:rPr lang="en-GB" altLang="en-US" sz="2400" i="1" kern="0" dirty="0">
                    <a:solidFill>
                      <a:srgbClr val="006633"/>
                    </a:solidFill>
                    <a:latin typeface="Times New Roman" pitchFamily="18" charset="0"/>
                    <a:cs typeface="Times New Roman" pitchFamily="18" charset="0"/>
                  </a:rPr>
                  <a:t>h(x')=h(x), </a:t>
                </a:r>
                <a14:m>
                  <m:oMath xmlns:m="http://schemas.openxmlformats.org/officeDocument/2006/math">
                    <m:r>
                      <a:rPr lang="en-GB" altLang="en-US" sz="2400" i="1" kern="0" dirty="0">
                        <a:solidFill>
                          <a:srgbClr val="006633"/>
                        </a:solidFill>
                        <a:latin typeface="Cambria Math" panose="02040503050406030204" pitchFamily="18" charset="0"/>
                        <a:cs typeface="Times New Roman" pitchFamily="18" charset="0"/>
                      </a:rPr>
                      <m:t>𝑥</m:t>
                    </m:r>
                    <m:r>
                      <a:rPr lang="en-GB" altLang="en-US" sz="2400" i="1" kern="0" dirty="0">
                        <a:solidFill>
                          <a:srgbClr val="006633"/>
                        </a:solidFill>
                        <a:latin typeface="Cambria Math" panose="02040503050406030204" pitchFamily="18" charset="0"/>
                        <a:ea typeface="Cambria Math" panose="02040503050406030204" pitchFamily="18" charset="0"/>
                        <a:cs typeface="Times New Roman" pitchFamily="18" charset="0"/>
                      </a:rPr>
                      <m:t>≠</m:t>
                    </m:r>
                    <m:r>
                      <a:rPr lang="en-GB" altLang="en-US" sz="2400" i="1" kern="0" dirty="0">
                        <a:solidFill>
                          <a:srgbClr val="006633"/>
                        </a:solidFill>
                        <a:latin typeface="Cambria Math" panose="02040503050406030204" pitchFamily="18" charset="0"/>
                        <a:cs typeface="Times New Roman" pitchFamily="18" charset="0"/>
                      </a:rPr>
                      <m:t>𝑥</m:t>
                    </m:r>
                    <m:r>
                      <a:rPr lang="en-GB" altLang="en-US" sz="2400" i="1" kern="0" dirty="0">
                        <a:solidFill>
                          <a:srgbClr val="006633"/>
                        </a:solidFill>
                        <a:latin typeface="Cambria Math" panose="02040503050406030204" pitchFamily="18" charset="0"/>
                        <a:cs typeface="Times New Roman" pitchFamily="18" charset="0"/>
                      </a:rPr>
                      <m:t>’</m:t>
                    </m:r>
                  </m:oMath>
                </a14:m>
                <a:endParaRPr lang="en-GB" altLang="en-US" sz="2400" kern="0" dirty="0">
                  <a:solidFill>
                    <a:srgbClr val="0000FF"/>
                  </a:solidFill>
                </a:endParaRP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kern="0" dirty="0">
                    <a:solidFill>
                      <a:srgbClr val="EE1222"/>
                    </a:solidFill>
                  </a:rPr>
                  <a:t>Concern: there are </a:t>
                </a:r>
                <a:r>
                  <a:rPr lang="en-GB" altLang="en-US" sz="2400" b="1" kern="0" dirty="0">
                    <a:solidFill>
                      <a:srgbClr val="EE1222"/>
                    </a:solidFill>
                  </a:rPr>
                  <a:t>no </a:t>
                </a:r>
                <a:r>
                  <a:rPr lang="en-GB" altLang="en-US" sz="2400" kern="0" dirty="0">
                    <a:solidFill>
                      <a:srgbClr val="EE1222"/>
                    </a:solidFill>
                  </a:rPr>
                  <a:t>CRHFs ! </a:t>
                </a: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kern="0" dirty="0"/>
                  <a:t>|Range|&lt;&lt;|Domain| so there </a:t>
                </a:r>
                <a:r>
                  <a:rPr lang="en-GB" altLang="en-US" sz="2000" u="sng" kern="0" dirty="0"/>
                  <a:t>is</a:t>
                </a:r>
                <a:r>
                  <a:rPr lang="en-GB" altLang="en-US" sz="2000" kern="0" dirty="0"/>
                  <a:t> a collision  </a:t>
                </a:r>
                <a:r>
                  <a:rPr lang="en-GB" altLang="en-US" sz="2000" i="1" kern="0" dirty="0">
                    <a:solidFill>
                      <a:srgbClr val="006633"/>
                    </a:solidFill>
                    <a:latin typeface="Times New Roman" pitchFamily="18" charset="0"/>
                    <a:cs typeface="Times New Roman" pitchFamily="18" charset="0"/>
                  </a:rPr>
                  <a:t>h(x')=h(x), </a:t>
                </a:r>
                <a14:m>
                  <m:oMath xmlns:m="http://schemas.openxmlformats.org/officeDocument/2006/math">
                    <m:r>
                      <a:rPr lang="en-GB" altLang="en-US" sz="2000" i="1" kern="0" dirty="0">
                        <a:solidFill>
                          <a:srgbClr val="006633"/>
                        </a:solidFill>
                        <a:latin typeface="Cambria Math" panose="02040503050406030204" pitchFamily="18" charset="0"/>
                        <a:cs typeface="Times New Roman" pitchFamily="18" charset="0"/>
                      </a:rPr>
                      <m:t>𝑥</m:t>
                    </m:r>
                    <m:r>
                      <a:rPr lang="en-GB" altLang="en-US" sz="2000" i="1" kern="0" dirty="0">
                        <a:solidFill>
                          <a:srgbClr val="006633"/>
                        </a:solidFill>
                        <a:latin typeface="Cambria Math" panose="02040503050406030204" pitchFamily="18" charset="0"/>
                        <a:ea typeface="Cambria Math" panose="02040503050406030204" pitchFamily="18" charset="0"/>
                        <a:cs typeface="Times New Roman" pitchFamily="18" charset="0"/>
                      </a:rPr>
                      <m:t>≠</m:t>
                    </m:r>
                    <m:r>
                      <a:rPr lang="en-GB" altLang="en-US" sz="2000" i="1" kern="0" dirty="0">
                        <a:solidFill>
                          <a:srgbClr val="006633"/>
                        </a:solidFill>
                        <a:latin typeface="Cambria Math" panose="02040503050406030204" pitchFamily="18" charset="0"/>
                        <a:cs typeface="Times New Roman" pitchFamily="18" charset="0"/>
                      </a:rPr>
                      <m:t>𝑥</m:t>
                    </m:r>
                    <m:r>
                      <a:rPr lang="en-GB" altLang="en-US" sz="2000" i="1" kern="0" dirty="0">
                        <a:solidFill>
                          <a:srgbClr val="006633"/>
                        </a:solidFill>
                        <a:latin typeface="Cambria Math" panose="02040503050406030204" pitchFamily="18" charset="0"/>
                        <a:cs typeface="Times New Roman" pitchFamily="18" charset="0"/>
                      </a:rPr>
                      <m:t>’</m:t>
                    </m:r>
                  </m:oMath>
                </a14:m>
                <a:endParaRPr lang="en-GB" altLang="en-US" sz="2000" kern="0" dirty="0">
                  <a:solidFill>
                    <a:srgbClr val="0000FF"/>
                  </a:solidFill>
                </a:endParaRP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kern="0" dirty="0"/>
                  <a:t>So there </a:t>
                </a:r>
                <a:r>
                  <a:rPr lang="en-GB" altLang="en-US" sz="2000" u="sng" kern="0" dirty="0"/>
                  <a:t>is</a:t>
                </a:r>
                <a:r>
                  <a:rPr lang="en-GB" altLang="en-US" sz="2000" kern="0" dirty="0"/>
                  <a:t> an </a:t>
                </a:r>
                <a:r>
                  <a:rPr lang="en-GB" altLang="en-US" sz="2000" kern="0" dirty="0" err="1"/>
                  <a:t>alg</a:t>
                </a:r>
                <a:r>
                  <a:rPr lang="en-GB" altLang="en-US" sz="2000" kern="0" dirty="0"/>
                  <a:t> A which outputs the collision: </a:t>
                </a:r>
                <a:br>
                  <a:rPr lang="en-GB" altLang="en-US" sz="2000" kern="0" dirty="0"/>
                </a:br>
                <a14:m>
                  <m:oMath xmlns:m="http://schemas.openxmlformats.org/officeDocument/2006/math">
                    <m:r>
                      <a:rPr lang="en-US" altLang="en-US" sz="2000" b="0" i="1" kern="0" smtClean="0">
                        <a:latin typeface="Cambria Math" panose="02040503050406030204" pitchFamily="18" charset="0"/>
                      </a:rPr>
                      <m:t>𝐴</m:t>
                    </m:r>
                    <m:d>
                      <m:dPr>
                        <m:ctrlPr>
                          <a:rPr lang="en-US" altLang="en-US" sz="2000" b="0" i="1" kern="0" smtClean="0">
                            <a:latin typeface="Cambria Math" panose="02040503050406030204" pitchFamily="18" charset="0"/>
                          </a:rPr>
                        </m:ctrlPr>
                      </m:dPr>
                      <m:e>
                        <m:sSup>
                          <m:sSupPr>
                            <m:ctrlPr>
                              <a:rPr lang="en-US" altLang="en-US" sz="2000" b="0" i="1" kern="0" smtClean="0">
                                <a:latin typeface="Cambria Math" panose="02040503050406030204" pitchFamily="18" charset="0"/>
                              </a:rPr>
                            </m:ctrlPr>
                          </m:sSupPr>
                          <m:e>
                            <m:r>
                              <a:rPr lang="en-US" altLang="en-US" sz="2000" b="0" i="1" kern="0" smtClean="0">
                                <a:latin typeface="Cambria Math" panose="02040503050406030204" pitchFamily="18" charset="0"/>
                              </a:rPr>
                              <m:t>1</m:t>
                            </m:r>
                          </m:e>
                          <m:sup>
                            <m:r>
                              <a:rPr lang="en-US" altLang="en-US" sz="2000" b="0" i="1" kern="0" smtClean="0">
                                <a:latin typeface="Cambria Math" panose="02040503050406030204" pitchFamily="18" charset="0"/>
                              </a:rPr>
                              <m:t>𝑙</m:t>
                            </m:r>
                          </m:sup>
                        </m:sSup>
                      </m:e>
                    </m:d>
                    <m:r>
                      <a:rPr lang="en-US" altLang="en-US" sz="2000" b="0" i="1" kern="0" smtClean="0">
                        <a:latin typeface="Cambria Math" panose="02040503050406030204" pitchFamily="18" charset="0"/>
                      </a:rPr>
                      <m:t>={</m:t>
                    </m:r>
                    <m:r>
                      <a:rPr lang="en-US" altLang="en-US" sz="2000" b="0" i="1" kern="0" smtClean="0">
                        <a:latin typeface="Cambria Math" panose="02040503050406030204" pitchFamily="18" charset="0"/>
                      </a:rPr>
                      <m:t>𝑟𝑒𝑡𝑢𝑟𝑛</m:t>
                    </m:r>
                    <m:r>
                      <a:rPr lang="en-US" altLang="en-US" sz="2000" b="0" i="1" kern="0" smtClean="0">
                        <a:latin typeface="Cambria Math" panose="02040503050406030204" pitchFamily="18" charset="0"/>
                      </a:rPr>
                      <m:t> </m:t>
                    </m:r>
                    <m:r>
                      <a:rPr lang="en-US" altLang="en-US" sz="2000" b="0" i="1" kern="0" smtClean="0">
                        <a:latin typeface="Cambria Math" panose="02040503050406030204" pitchFamily="18" charset="0"/>
                      </a:rPr>
                      <m:t>𝑥</m:t>
                    </m:r>
                    <m:r>
                      <a:rPr lang="en-US" altLang="en-US" sz="2000" b="0" i="1" kern="0" smtClean="0">
                        <a:latin typeface="Cambria Math" panose="02040503050406030204" pitchFamily="18" charset="0"/>
                      </a:rPr>
                      <m:t>, </m:t>
                    </m:r>
                    <m:sSup>
                      <m:sSupPr>
                        <m:ctrlPr>
                          <a:rPr lang="en-US" altLang="en-US" sz="2000" b="0" i="1" kern="0" smtClean="0">
                            <a:latin typeface="Cambria Math" panose="02040503050406030204" pitchFamily="18" charset="0"/>
                          </a:rPr>
                        </m:ctrlPr>
                      </m:sSupPr>
                      <m:e>
                        <m:r>
                          <a:rPr lang="en-US" altLang="en-US" sz="2000" b="0" i="1" kern="0" smtClean="0">
                            <a:latin typeface="Cambria Math" panose="02040503050406030204" pitchFamily="18" charset="0"/>
                          </a:rPr>
                          <m:t>𝑥</m:t>
                        </m:r>
                      </m:e>
                      <m:sup>
                        <m:r>
                          <a:rPr lang="en-US" altLang="en-US" sz="2000" b="0" i="1" kern="0" smtClean="0">
                            <a:latin typeface="Cambria Math" panose="02040503050406030204" pitchFamily="18" charset="0"/>
                          </a:rPr>
                          <m:t>′</m:t>
                        </m:r>
                      </m:sup>
                    </m:sSup>
                    <m:r>
                      <a:rPr lang="en-US" altLang="en-US" sz="2000" b="0" i="1" kern="0" smtClean="0">
                        <a:latin typeface="Cambria Math" panose="02040503050406030204" pitchFamily="18" charset="0"/>
                      </a:rPr>
                      <m:t>}</m:t>
                    </m:r>
                  </m:oMath>
                </a14:m>
                <a:endParaRPr lang="en-GB" altLang="en-US" sz="2000" kern="0" dirty="0"/>
              </a:p>
              <a:p>
                <a:pPr marL="1338263" lvl="3"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kern="0" dirty="0"/>
                  <a:t>Details: in textbook. </a:t>
                </a: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kern="0" dirty="0">
                    <a:solidFill>
                      <a:srgbClr val="0000FF"/>
                    </a:solidFill>
                  </a:rPr>
                  <a:t>Solutions:</a:t>
                </a:r>
                <a:r>
                  <a:rPr lang="en-GB" altLang="en-US" sz="2000" kern="0" dirty="0"/>
                  <a:t> </a:t>
                </a:r>
                <a:r>
                  <a:rPr lang="en-GB" altLang="en-US" sz="2000" u="sng" kern="0" dirty="0"/>
                  <a:t>keyed</a:t>
                </a:r>
                <a:r>
                  <a:rPr lang="en-GB" altLang="en-US" sz="2000" kern="0" dirty="0"/>
                  <a:t> CRHF, weak-collision-resistance…  or ignore! </a:t>
                </a:r>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379412" y="2942015"/>
                <a:ext cx="8307388" cy="3344058"/>
              </a:xfrm>
              <a:prstGeom prst="rect">
                <a:avLst/>
              </a:prstGeom>
              <a:blipFill>
                <a:blip r:embed="rId3"/>
                <a:stretch>
                  <a:fillRect t="-1095" r="-1321" b="-146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Rectangle 2"/>
          <p:cNvSpPr txBox="1">
            <a:spLocks noChangeArrowheads="1"/>
          </p:cNvSpPr>
          <p:nvPr/>
        </p:nvSpPr>
        <p:spPr>
          <a:xfrm>
            <a:off x="561974" y="244475"/>
            <a:ext cx="8277225" cy="83317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cs typeface="Arial" pitchFamily="34" charset="0"/>
              </a:defRPr>
            </a:lvl2pPr>
            <a:lvl3pPr algn="l" rtl="0" eaLnBrk="0" fontAlgn="base" hangingPunct="0">
              <a:spcBef>
                <a:spcPct val="0"/>
              </a:spcBef>
              <a:spcAft>
                <a:spcPct val="0"/>
              </a:spcAft>
              <a:defRPr sz="4200">
                <a:solidFill>
                  <a:schemeClr val="tx2"/>
                </a:solidFill>
                <a:latin typeface="Garamond" pitchFamily="18" charset="0"/>
                <a:cs typeface="Arial" pitchFamily="34" charset="0"/>
              </a:defRPr>
            </a:lvl3pPr>
            <a:lvl4pPr algn="l" rtl="0" eaLnBrk="0" fontAlgn="base" hangingPunct="0">
              <a:spcBef>
                <a:spcPct val="0"/>
              </a:spcBef>
              <a:spcAft>
                <a:spcPct val="0"/>
              </a:spcAft>
              <a:defRPr sz="4200">
                <a:solidFill>
                  <a:schemeClr val="tx2"/>
                </a:solidFill>
                <a:latin typeface="Garamond" pitchFamily="18" charset="0"/>
                <a:cs typeface="Arial" pitchFamily="34" charset="0"/>
              </a:defRPr>
            </a:lvl4pPr>
            <a:lvl5pPr algn="l" rtl="0" eaLnBrk="0" fontAlgn="base" hangingPunct="0">
              <a:spcBef>
                <a:spcPct val="0"/>
              </a:spcBef>
              <a:spcAft>
                <a:spcPct val="0"/>
              </a:spcAft>
              <a:defRPr sz="4200">
                <a:solidFill>
                  <a:schemeClr val="tx2"/>
                </a:solidFill>
                <a:latin typeface="Garamond" pitchFamily="18" charset="0"/>
                <a:cs typeface="Arial" pitchFamily="34" charset="0"/>
              </a:defRPr>
            </a:lvl5pPr>
            <a:lvl6pPr marL="457200" algn="l" rtl="0" fontAlgn="base">
              <a:spcBef>
                <a:spcPct val="0"/>
              </a:spcBef>
              <a:spcAft>
                <a:spcPct val="0"/>
              </a:spcAft>
              <a:defRPr sz="4200">
                <a:solidFill>
                  <a:schemeClr val="tx2"/>
                </a:solidFill>
                <a:latin typeface="Garamond" pitchFamily="18" charset="0"/>
                <a:cs typeface="Arial" pitchFamily="34" charset="0"/>
              </a:defRPr>
            </a:lvl6pPr>
            <a:lvl7pPr marL="914400" algn="l" rtl="0" fontAlgn="base">
              <a:spcBef>
                <a:spcPct val="0"/>
              </a:spcBef>
              <a:spcAft>
                <a:spcPct val="0"/>
              </a:spcAft>
              <a:defRPr sz="4200">
                <a:solidFill>
                  <a:schemeClr val="tx2"/>
                </a:solidFill>
                <a:latin typeface="Garamond" pitchFamily="18" charset="0"/>
                <a:cs typeface="Arial" pitchFamily="34" charset="0"/>
              </a:defRPr>
            </a:lvl7pPr>
            <a:lvl8pPr marL="1371600" algn="l" rtl="0" fontAlgn="base">
              <a:spcBef>
                <a:spcPct val="0"/>
              </a:spcBef>
              <a:spcAft>
                <a:spcPct val="0"/>
              </a:spcAft>
              <a:defRPr sz="4200">
                <a:solidFill>
                  <a:schemeClr val="tx2"/>
                </a:solidFill>
                <a:latin typeface="Garamond" pitchFamily="18" charset="0"/>
                <a:cs typeface="Arial" pitchFamily="34" charset="0"/>
              </a:defRPr>
            </a:lvl8pPr>
            <a:lvl9pPr marL="1828800" algn="l" rtl="0" fontAlgn="base">
              <a:spcBef>
                <a:spcPct val="0"/>
              </a:spcBef>
              <a:spcAft>
                <a:spcPct val="0"/>
              </a:spcAft>
              <a:defRPr sz="4200">
                <a:solidFill>
                  <a:schemeClr val="tx2"/>
                </a:solidFill>
                <a:latin typeface="Garamond" pitchFamily="18" charset="0"/>
                <a:cs typeface="Arial" pitchFamily="34" charset="0"/>
              </a:defRPr>
            </a:lvl9pPr>
          </a:lstStyle>
          <a:p>
            <a:pPr defTabSz="449263" eaLnBrk="1" hangingPunct="1">
              <a:buClr>
                <a:srgbClr val="CC99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800" b="1" kern="0">
                <a:solidFill>
                  <a:srgbClr val="0000FF"/>
                </a:solidFill>
              </a:rPr>
              <a:t>Collision-Resistance (CRHF)</a:t>
            </a:r>
            <a:endParaRPr lang="en-GB" altLang="en-US" sz="4600" kern="0">
              <a:solidFill>
                <a:srgbClr val="CC9900"/>
              </a:solidFill>
            </a:endParaRPr>
          </a:p>
        </p:txBody>
      </p:sp>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47BAB92E-B279-43BC-B097-6FD1ABFE75A2}"/>
                  </a:ext>
                </a:extLst>
              </p:cNvPr>
              <p:cNvSpPr/>
              <p:nvPr/>
            </p:nvSpPr>
            <p:spPr bwMode="auto">
              <a:xfrm>
                <a:off x="2314866" y="1164302"/>
                <a:ext cx="2285679" cy="174915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pitchFamily="34" charset="0"/>
                    <a:cs typeface="Arial" pitchFamily="34" charset="0"/>
                  </a:rPr>
                  <a:t>Domain </a:t>
                </a:r>
                <a14:m>
                  <m:oMath xmlns:m="http://schemas.openxmlformats.org/officeDocument/2006/math">
                    <m:sSup>
                      <m:sSupPr>
                        <m:ctrlP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ctrlPr>
                      </m:sSupPr>
                      <m:e>
                        <m:d>
                          <m:dPr>
                            <m:begChr m:val="{"/>
                            <m:endChr m:val="}"/>
                            <m:ctrlP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ctrlPr>
                          </m:dPr>
                          <m:e>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0</m:t>
                            </m:r>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m:t>
                            </m:r>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1</m:t>
                            </m:r>
                          </m:e>
                        </m:d>
                      </m:e>
                      <m:sup>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m:t>
                        </m:r>
                      </m:sup>
                    </m:sSup>
                  </m:oMath>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19" name="Oval 18">
                <a:extLst>
                  <a:ext uri="{FF2B5EF4-FFF2-40B4-BE49-F238E27FC236}">
                    <a16:creationId xmlns:a16="http://schemas.microsoft.com/office/drawing/2014/main" id="{47BAB92E-B279-43BC-B097-6FD1ABFE75A2}"/>
                  </a:ext>
                </a:extLst>
              </p:cNvPr>
              <p:cNvSpPr>
                <a:spLocks noRot="1" noChangeAspect="1" noMove="1" noResize="1" noEditPoints="1" noAdjustHandles="1" noChangeArrowheads="1" noChangeShapeType="1" noTextEdit="1"/>
              </p:cNvSpPr>
              <p:nvPr/>
            </p:nvSpPr>
            <p:spPr bwMode="auto">
              <a:xfrm>
                <a:off x="2314866" y="1164302"/>
                <a:ext cx="2285679" cy="1749153"/>
              </a:xfrm>
              <a:prstGeom prst="ellipse">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a:extLst>
                  <a:ext uri="{FF2B5EF4-FFF2-40B4-BE49-F238E27FC236}">
                    <a16:creationId xmlns:a16="http://schemas.microsoft.com/office/drawing/2014/main" id="{3E720493-138C-40E7-88BF-4AB6FD8938FD}"/>
                  </a:ext>
                </a:extLst>
              </p:cNvPr>
              <p:cNvSpPr/>
              <p:nvPr/>
            </p:nvSpPr>
            <p:spPr bwMode="auto">
              <a:xfrm>
                <a:off x="6290989" y="1453932"/>
                <a:ext cx="2176460" cy="1315053"/>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kumimoji="0" lang="en-US" sz="1800" b="0" i="0" u="none" strike="noStrike" cap="none" normalizeH="0" baseline="0" dirty="0">
                    <a:ln>
                      <a:noFill/>
                    </a:ln>
                    <a:solidFill>
                      <a:schemeClr val="tx1"/>
                    </a:solidFill>
                    <a:effectLst/>
                    <a:latin typeface="Arial" pitchFamily="34" charset="0"/>
                    <a:cs typeface="Arial" pitchFamily="34" charset="0"/>
                  </a:rPr>
                  <a:t>Range </a:t>
                </a:r>
                <a14:m>
                  <m:oMath xmlns:m="http://schemas.openxmlformats.org/officeDocument/2006/math">
                    <m:sSup>
                      <m:sSupPr>
                        <m:ctrlPr>
                          <a:rPr lang="en-US" i="1">
                            <a:latin typeface="Cambria Math" panose="02040503050406030204" pitchFamily="18" charset="0"/>
                            <a:cs typeface="Arial" pitchFamily="34" charset="0"/>
                          </a:rPr>
                        </m:ctrlPr>
                      </m:sSupPr>
                      <m:e>
                        <m:d>
                          <m:dPr>
                            <m:begChr m:val="{"/>
                            <m:endChr m:val="}"/>
                            <m:ctrlPr>
                              <a:rPr lang="en-US" i="1">
                                <a:latin typeface="Cambria Math" panose="02040503050406030204" pitchFamily="18" charset="0"/>
                                <a:cs typeface="Arial" pitchFamily="34" charset="0"/>
                              </a:rPr>
                            </m:ctrlPr>
                          </m:dPr>
                          <m:e>
                            <m:r>
                              <a:rPr lang="en-US" i="1">
                                <a:latin typeface="Cambria Math" panose="02040503050406030204" pitchFamily="18" charset="0"/>
                                <a:cs typeface="Arial" pitchFamily="34" charset="0"/>
                              </a:rPr>
                              <m:t>0</m:t>
                            </m:r>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1</m:t>
                            </m:r>
                          </m:e>
                        </m:d>
                      </m:e>
                      <m:sup>
                        <m:r>
                          <a:rPr lang="en-US" b="0" i="1" smtClean="0">
                            <a:latin typeface="Cambria Math" panose="02040503050406030204" pitchFamily="18" charset="0"/>
                            <a:cs typeface="Arial" pitchFamily="34" charset="0"/>
                          </a:rPr>
                          <m:t>𝑛</m:t>
                        </m:r>
                      </m:sup>
                    </m:sSup>
                  </m:oMath>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20" name="Oval 19">
                <a:extLst>
                  <a:ext uri="{FF2B5EF4-FFF2-40B4-BE49-F238E27FC236}">
                    <a16:creationId xmlns:a16="http://schemas.microsoft.com/office/drawing/2014/main" id="{3E720493-138C-40E7-88BF-4AB6FD8938FD}"/>
                  </a:ext>
                </a:extLst>
              </p:cNvPr>
              <p:cNvSpPr>
                <a:spLocks noRot="1" noChangeAspect="1" noMove="1" noResize="1" noEditPoints="1" noAdjustHandles="1" noChangeArrowheads="1" noChangeShapeType="1" noTextEdit="1"/>
              </p:cNvSpPr>
              <p:nvPr/>
            </p:nvSpPr>
            <p:spPr bwMode="auto">
              <a:xfrm>
                <a:off x="6290989" y="1453932"/>
                <a:ext cx="2176460" cy="1315053"/>
              </a:xfrm>
              <a:prstGeom prst="ellipse">
                <a:avLst/>
              </a:prstGeom>
              <a:blipFill>
                <a:blip r:embed="rId5"/>
                <a:stretch>
                  <a:fillRect/>
                </a:stretch>
              </a:bli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BEDF680-BB82-474B-B946-7398484E4F80}"/>
                  </a:ext>
                </a:extLst>
              </p:cNvPr>
              <p:cNvSpPr txBox="1"/>
              <p:nvPr/>
            </p:nvSpPr>
            <p:spPr>
              <a:xfrm>
                <a:off x="3332941" y="1797204"/>
                <a:ext cx="533095"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oMath>
                  </m:oMathPara>
                </a14:m>
                <a:endParaRPr lang="en-US">
                  <a:ea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BBEDF680-BB82-474B-B946-7398484E4F80}"/>
                  </a:ext>
                </a:extLst>
              </p:cNvPr>
              <p:cNvSpPr txBox="1">
                <a:spLocks noRot="1" noChangeAspect="1" noMove="1" noResize="1" noEditPoints="1" noAdjustHandles="1" noChangeArrowheads="1" noChangeShapeType="1" noTextEdit="1"/>
              </p:cNvSpPr>
              <p:nvPr/>
            </p:nvSpPr>
            <p:spPr>
              <a:xfrm>
                <a:off x="3332941" y="1797204"/>
                <a:ext cx="53309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FD391C7-E6F4-4920-A983-55B4238E7ABB}"/>
                  </a:ext>
                </a:extLst>
              </p:cNvPr>
              <p:cNvSpPr txBox="1"/>
              <p:nvPr/>
            </p:nvSpPr>
            <p:spPr>
              <a:xfrm>
                <a:off x="3280619" y="2258331"/>
                <a:ext cx="585417"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EFD391C7-E6F4-4920-A983-55B4238E7ABB}"/>
                  </a:ext>
                </a:extLst>
              </p:cNvPr>
              <p:cNvSpPr txBox="1">
                <a:spLocks noRot="1" noChangeAspect="1" noMove="1" noResize="1" noEditPoints="1" noAdjustHandles="1" noChangeArrowheads="1" noChangeShapeType="1" noTextEdit="1"/>
              </p:cNvSpPr>
              <p:nvPr/>
            </p:nvSpPr>
            <p:spPr>
              <a:xfrm>
                <a:off x="3280619" y="2258331"/>
                <a:ext cx="585417"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C18DF27-3796-42DA-B0F1-81BDDB1D9083}"/>
                  </a:ext>
                </a:extLst>
              </p:cNvPr>
              <p:cNvSpPr txBox="1"/>
              <p:nvPr/>
            </p:nvSpPr>
            <p:spPr>
              <a:xfrm>
                <a:off x="6554685" y="2147453"/>
                <a:ext cx="1520801" cy="338554"/>
              </a:xfrm>
              <a:prstGeom prst="rect">
                <a:avLst/>
              </a:prstGeom>
              <a:solidFill>
                <a:schemeClr val="accent1">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itchFamily="34" charset="0"/>
                        </a:rPr>
                        <m:t>∘</m:t>
                      </m:r>
                      <m:r>
                        <a:rPr lang="en-US" sz="1600" b="0" i="1" dirty="0" smtClean="0">
                          <a:latin typeface="Cambria Math" panose="02040503050406030204" pitchFamily="18" charset="0"/>
                          <a:cs typeface="Arial" pitchFamily="34" charset="0"/>
                        </a:rPr>
                        <m:t>h</m:t>
                      </m:r>
                      <m:d>
                        <m:dPr>
                          <m:ctrlPr>
                            <a:rPr lang="en-US" sz="1600" i="1" dirty="0">
                              <a:latin typeface="Cambria Math" panose="02040503050406030204" pitchFamily="18" charset="0"/>
                              <a:cs typeface="Arial" pitchFamily="34" charset="0"/>
                            </a:rPr>
                          </m:ctrlPr>
                        </m:dPr>
                        <m:e>
                          <m:r>
                            <a:rPr lang="en-US" sz="1600" i="1" dirty="0">
                              <a:latin typeface="Cambria Math" panose="02040503050406030204" pitchFamily="18" charset="0"/>
                              <a:cs typeface="Arial" pitchFamily="34" charset="0"/>
                            </a:rPr>
                            <m:t>𝑥</m:t>
                          </m:r>
                        </m:e>
                      </m:d>
                      <m:r>
                        <a:rPr lang="en-US" sz="1600" i="1" dirty="0">
                          <a:latin typeface="Cambria Math" panose="02040503050406030204" pitchFamily="18" charset="0"/>
                          <a:cs typeface="Arial" pitchFamily="34" charset="0"/>
                        </a:rPr>
                        <m:t>=</m:t>
                      </m:r>
                      <m:r>
                        <a:rPr lang="en-US" sz="1600" b="0" i="1" dirty="0" smtClean="0">
                          <a:latin typeface="Cambria Math" panose="02040503050406030204" pitchFamily="18" charset="0"/>
                          <a:cs typeface="Arial" pitchFamily="34" charset="0"/>
                        </a:rPr>
                        <m:t>h</m:t>
                      </m:r>
                      <m:r>
                        <a:rPr lang="en-US" sz="1600" i="1" dirty="0">
                          <a:latin typeface="Cambria Math" panose="02040503050406030204" pitchFamily="18" charset="0"/>
                          <a:cs typeface="Arial" pitchFamily="34" charset="0"/>
                        </a:rPr>
                        <m:t>(</m:t>
                      </m:r>
                      <m:sSup>
                        <m:sSupPr>
                          <m:ctrlPr>
                            <a:rPr lang="en-US" sz="1600" i="1" dirty="0">
                              <a:latin typeface="Cambria Math" panose="02040503050406030204" pitchFamily="18" charset="0"/>
                              <a:cs typeface="Arial" pitchFamily="34" charset="0"/>
                            </a:rPr>
                          </m:ctrlPr>
                        </m:sSupPr>
                        <m:e>
                          <m:r>
                            <a:rPr lang="en-US" sz="1600" i="1" dirty="0">
                              <a:latin typeface="Cambria Math" panose="02040503050406030204" pitchFamily="18" charset="0"/>
                              <a:cs typeface="Arial" pitchFamily="34" charset="0"/>
                            </a:rPr>
                            <m:t>𝑥</m:t>
                          </m:r>
                        </m:e>
                        <m:sup>
                          <m:r>
                            <a:rPr lang="en-US" sz="1600" i="1" dirty="0">
                              <a:latin typeface="Cambria Math" panose="02040503050406030204" pitchFamily="18" charset="0"/>
                              <a:cs typeface="Arial" pitchFamily="34" charset="0"/>
                            </a:rPr>
                            <m:t>′</m:t>
                          </m:r>
                        </m:sup>
                      </m:sSup>
                      <m:r>
                        <a:rPr lang="en-US" sz="1600" i="1" dirty="0">
                          <a:latin typeface="Cambria Math" panose="02040503050406030204" pitchFamily="18" charset="0"/>
                          <a:cs typeface="Arial" pitchFamily="34" charset="0"/>
                        </a:rPr>
                        <m:t>)</m:t>
                      </m:r>
                    </m:oMath>
                  </m:oMathPara>
                </a14:m>
                <a:endParaRPr lang="en-US" sz="1600">
                  <a:latin typeface="Arial" pitchFamily="34" charset="0"/>
                  <a:cs typeface="Arial" pitchFamily="34" charset="0"/>
                </a:endParaRPr>
              </a:p>
            </p:txBody>
          </p:sp>
        </mc:Choice>
        <mc:Fallback xmlns="">
          <p:sp>
            <p:nvSpPr>
              <p:cNvPr id="23" name="TextBox 22">
                <a:extLst>
                  <a:ext uri="{FF2B5EF4-FFF2-40B4-BE49-F238E27FC236}">
                    <a16:creationId xmlns:a16="http://schemas.microsoft.com/office/drawing/2014/main" id="{EC18DF27-3796-42DA-B0F1-81BDDB1D9083}"/>
                  </a:ext>
                </a:extLst>
              </p:cNvPr>
              <p:cNvSpPr txBox="1">
                <a:spLocks noRot="1" noChangeAspect="1" noMove="1" noResize="1" noEditPoints="1" noAdjustHandles="1" noChangeArrowheads="1" noChangeShapeType="1" noTextEdit="1"/>
              </p:cNvSpPr>
              <p:nvPr/>
            </p:nvSpPr>
            <p:spPr>
              <a:xfrm>
                <a:off x="6554685" y="2147453"/>
                <a:ext cx="1520801" cy="338554"/>
              </a:xfrm>
              <a:prstGeom prst="rect">
                <a:avLst/>
              </a:prstGeom>
              <a:blipFill>
                <a:blip r:embed="rId8"/>
                <a:stretch>
                  <a:fillRect b="-10714"/>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EF106CD5-4862-428E-8D0B-6AC062346F79}"/>
              </a:ext>
            </a:extLst>
          </p:cNvPr>
          <p:cNvCxnSpPr/>
          <p:nvPr/>
        </p:nvCxnSpPr>
        <p:spPr bwMode="auto">
          <a:xfrm>
            <a:off x="3729325" y="1998020"/>
            <a:ext cx="2967318" cy="3316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96BCD83E-7C52-422D-95D5-C0212EA17519}"/>
              </a:ext>
            </a:extLst>
          </p:cNvPr>
          <p:cNvCxnSpPr/>
          <p:nvPr/>
        </p:nvCxnSpPr>
        <p:spPr bwMode="auto">
          <a:xfrm flipV="1">
            <a:off x="3729325" y="2329715"/>
            <a:ext cx="2967318" cy="11477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06FC881-D510-4DFE-A0B7-8CE1D168D028}"/>
                  </a:ext>
                </a:extLst>
              </p:cNvPr>
              <p:cNvSpPr txBox="1"/>
              <p:nvPr/>
            </p:nvSpPr>
            <p:spPr>
              <a:xfrm>
                <a:off x="4504241" y="1319544"/>
                <a:ext cx="2048959" cy="369332"/>
              </a:xfrm>
              <a:prstGeom prst="rect">
                <a:avLst/>
              </a:prstGeom>
              <a:noFill/>
            </p:spPr>
            <p:txBody>
              <a:bodyPr wrap="none" rtlCol="0">
                <a:spAutoFit/>
              </a:bodyPr>
              <a:lstStyle/>
              <a:p>
                <a:r>
                  <a:rPr lang="en-US"/>
                  <a:t>Hash function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e>
                    </m:d>
                  </m:oMath>
                </a14:m>
                <a:endParaRPr lang="en-US"/>
              </a:p>
            </p:txBody>
          </p:sp>
        </mc:Choice>
        <mc:Fallback xmlns="">
          <p:sp>
            <p:nvSpPr>
              <p:cNvPr id="26" name="TextBox 25">
                <a:extLst>
                  <a:ext uri="{FF2B5EF4-FFF2-40B4-BE49-F238E27FC236}">
                    <a16:creationId xmlns:a16="http://schemas.microsoft.com/office/drawing/2014/main" id="{A06FC881-D510-4DFE-A0B7-8CE1D168D028}"/>
                  </a:ext>
                </a:extLst>
              </p:cNvPr>
              <p:cNvSpPr txBox="1">
                <a:spLocks noRot="1" noChangeAspect="1" noMove="1" noResize="1" noEditPoints="1" noAdjustHandles="1" noChangeArrowheads="1" noChangeShapeType="1" noTextEdit="1"/>
              </p:cNvSpPr>
              <p:nvPr/>
            </p:nvSpPr>
            <p:spPr>
              <a:xfrm>
                <a:off x="4504241" y="1319544"/>
                <a:ext cx="2048959" cy="369332"/>
              </a:xfrm>
              <a:prstGeom prst="rect">
                <a:avLst/>
              </a:prstGeom>
              <a:blipFill>
                <a:blip r:embed="rId9"/>
                <a:stretch>
                  <a:fillRect l="-2679" t="-8197" b="-24590"/>
                </a:stretch>
              </a:blipFill>
            </p:spPr>
            <p:txBody>
              <a:bodyPr/>
              <a:lstStyle/>
              <a:p>
                <a:r>
                  <a:rPr lang="en-US">
                    <a:noFill/>
                  </a:rPr>
                  <a:t> </a:t>
                </a:r>
              </a:p>
            </p:txBody>
          </p:sp>
        </mc:Fallback>
      </mc:AlternateContent>
      <p:sp>
        <p:nvSpPr>
          <p:cNvPr id="27" name="Rounded Rectangle 2">
            <a:extLst>
              <a:ext uri="{FF2B5EF4-FFF2-40B4-BE49-F238E27FC236}">
                <a16:creationId xmlns:a16="http://schemas.microsoft.com/office/drawing/2014/main" id="{BEE9297F-510B-4639-B34B-2AF5414E3653}"/>
              </a:ext>
            </a:extLst>
          </p:cNvPr>
          <p:cNvSpPr/>
          <p:nvPr/>
        </p:nvSpPr>
        <p:spPr bwMode="auto">
          <a:xfrm>
            <a:off x="768751" y="1604463"/>
            <a:ext cx="1299882" cy="385482"/>
          </a:xfrm>
          <a:prstGeom prst="round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Adversary</a:t>
            </a:r>
          </a:p>
        </p:txBody>
      </p:sp>
      <p:sp>
        <p:nvSpPr>
          <p:cNvPr id="28" name="Down Arrow 4">
            <a:extLst>
              <a:ext uri="{FF2B5EF4-FFF2-40B4-BE49-F238E27FC236}">
                <a16:creationId xmlns:a16="http://schemas.microsoft.com/office/drawing/2014/main" id="{848F20F4-3775-473D-A087-8B22E220B6B6}"/>
              </a:ext>
            </a:extLst>
          </p:cNvPr>
          <p:cNvSpPr/>
          <p:nvPr/>
        </p:nvSpPr>
        <p:spPr bwMode="auto">
          <a:xfrm>
            <a:off x="1242098" y="1998019"/>
            <a:ext cx="320037" cy="24894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6688D94-6550-4F54-AD03-C0FAC048680C}"/>
                  </a:ext>
                </a:extLst>
              </p:cNvPr>
              <p:cNvSpPr/>
              <p:nvPr/>
            </p:nvSpPr>
            <p:spPr bwMode="auto">
              <a:xfrm>
                <a:off x="475756" y="2284574"/>
                <a:ext cx="1927998" cy="650566"/>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800" b="0" i="0" u="none" strike="noStrike" cap="none" normalizeH="0" baseline="0">
                    <a:ln>
                      <a:noFill/>
                    </a:ln>
                    <a:solidFill>
                      <a:schemeClr val="tx1"/>
                    </a:solidFill>
                    <a:effectLst/>
                    <a:latin typeface="Arial" pitchFamily="34" charset="0"/>
                    <a:cs typeface="Arial" pitchFamily="34" charset="0"/>
                  </a:rPr>
                  <a:t>Collision </a:t>
                </a:r>
                <a14:m>
                  <m:oMath xmlns:m="http://schemas.openxmlformats.org/officeDocument/2006/math">
                    <m:d>
                      <m:dPr>
                        <m:ctrlPr>
                          <a:rPr lang="en-US" altLang="en-US" i="1" kern="0" dirty="0">
                            <a:solidFill>
                              <a:srgbClr val="006633"/>
                            </a:solidFill>
                            <a:latin typeface="Cambria Math" panose="02040503050406030204" pitchFamily="18" charset="0"/>
                            <a:cs typeface="Times New Roman" pitchFamily="18" charset="0"/>
                          </a:rPr>
                        </m:ctrlPr>
                      </m:dPr>
                      <m:e>
                        <m:r>
                          <a:rPr lang="en-GB" altLang="en-US" i="1" kern="0" dirty="0">
                            <a:solidFill>
                              <a:srgbClr val="006633"/>
                            </a:solidFill>
                            <a:latin typeface="Cambria Math" panose="02040503050406030204" pitchFamily="18" charset="0"/>
                            <a:cs typeface="Times New Roman" pitchFamily="18" charset="0"/>
                          </a:rPr>
                          <m:t>𝑥</m:t>
                        </m:r>
                        <m:r>
                          <a:rPr lang="en-US" altLang="en-US" i="1" kern="0" dirty="0">
                            <a:solidFill>
                              <a:srgbClr val="006633"/>
                            </a:solidFill>
                            <a:latin typeface="Cambria Math" panose="02040503050406030204" pitchFamily="18" charset="0"/>
                            <a:cs typeface="Times New Roman" pitchFamily="18" charset="0"/>
                          </a:rPr>
                          <m:t>,</m:t>
                        </m:r>
                        <m:r>
                          <a:rPr lang="en-GB" altLang="en-US" i="1" kern="0" dirty="0">
                            <a:solidFill>
                              <a:srgbClr val="006633"/>
                            </a:solidFill>
                            <a:latin typeface="Cambria Math" panose="02040503050406030204" pitchFamily="18" charset="0"/>
                            <a:cs typeface="Times New Roman" pitchFamily="18" charset="0"/>
                          </a:rPr>
                          <m:t>𝑥</m:t>
                        </m:r>
                        <m:r>
                          <a:rPr lang="en-GB" altLang="en-US" i="1" kern="0" dirty="0">
                            <a:solidFill>
                              <a:srgbClr val="006633"/>
                            </a:solidFill>
                            <a:latin typeface="Cambria Math" panose="02040503050406030204" pitchFamily="18" charset="0"/>
                            <a:cs typeface="Times New Roman" pitchFamily="18" charset="0"/>
                          </a:rPr>
                          <m:t>’</m:t>
                        </m:r>
                      </m:e>
                    </m:d>
                  </m:oMath>
                </a14:m>
                <a:endParaRPr kumimoji="0" lang="en-US" sz="1800" b="0" i="0" u="none" strike="noStrike" cap="none" normalizeH="0">
                  <a:ln>
                    <a:noFill/>
                  </a:ln>
                  <a:solidFill>
                    <a:schemeClr val="tx1"/>
                  </a:solidFill>
                  <a:effectLst/>
                  <a:latin typeface="Arial" pitchFamily="34" charset="0"/>
                  <a:cs typeface="Arial" pitchFamily="34" charset="0"/>
                </a:endParaRPr>
              </a:p>
              <a:p>
                <a:r>
                  <a:rPr lang="en-US" err="1">
                    <a:latin typeface="Arial" pitchFamily="34" charset="0"/>
                    <a:cs typeface="Arial" pitchFamily="34" charset="0"/>
                  </a:rPr>
                  <a:t>s.t.</a:t>
                </a:r>
                <a:r>
                  <a:rPr lang="en-US">
                    <a:latin typeface="Arial" pitchFamily="34" charset="0"/>
                    <a:cs typeface="Arial" pitchFamily="34" charset="0"/>
                  </a:rPr>
                  <a:t> </a:t>
                </a:r>
                <a14:m>
                  <m:oMath xmlns:m="http://schemas.openxmlformats.org/officeDocument/2006/math">
                    <m:r>
                      <a:rPr lang="en-US" i="1" dirty="0">
                        <a:latin typeface="Cambria Math" panose="02040503050406030204" pitchFamily="18" charset="0"/>
                        <a:cs typeface="Arial" pitchFamily="34" charset="0"/>
                      </a:rPr>
                      <m:t>h</m:t>
                    </m:r>
                    <m:d>
                      <m:dPr>
                        <m:ctrlPr>
                          <a:rPr lang="en-US" i="1" dirty="0">
                            <a:latin typeface="Cambria Math" panose="02040503050406030204" pitchFamily="18" charset="0"/>
                            <a:cs typeface="Arial" pitchFamily="34" charset="0"/>
                          </a:rPr>
                        </m:ctrlPr>
                      </m:dPr>
                      <m:e>
                        <m:r>
                          <a:rPr lang="en-US" i="1" dirty="0">
                            <a:latin typeface="Cambria Math" panose="02040503050406030204" pitchFamily="18" charset="0"/>
                            <a:cs typeface="Arial" pitchFamily="34" charset="0"/>
                          </a:rPr>
                          <m:t>𝑥</m:t>
                        </m:r>
                      </m:e>
                    </m:d>
                    <m:r>
                      <a:rPr lang="en-US" i="1" dirty="0">
                        <a:latin typeface="Cambria Math" panose="02040503050406030204" pitchFamily="18" charset="0"/>
                        <a:cs typeface="Arial" pitchFamily="34" charset="0"/>
                      </a:rPr>
                      <m:t>=</m:t>
                    </m:r>
                    <m:r>
                      <a:rPr lang="en-US" i="1" dirty="0">
                        <a:latin typeface="Cambria Math" panose="02040503050406030204" pitchFamily="18" charset="0"/>
                        <a:cs typeface="Arial" pitchFamily="34" charset="0"/>
                      </a:rPr>
                      <m:t>h</m:t>
                    </m:r>
                    <m:r>
                      <a:rPr lang="en-US" i="1" dirty="0">
                        <a:latin typeface="Cambria Math" panose="02040503050406030204" pitchFamily="18" charset="0"/>
                        <a:cs typeface="Arial" pitchFamily="34" charset="0"/>
                      </a:rPr>
                      <m:t>(</m:t>
                    </m:r>
                    <m:sSup>
                      <m:sSupPr>
                        <m:ctrlPr>
                          <a:rPr lang="en-US" i="1" dirty="0">
                            <a:latin typeface="Cambria Math" panose="02040503050406030204" pitchFamily="18" charset="0"/>
                            <a:cs typeface="Arial" pitchFamily="34" charset="0"/>
                          </a:rPr>
                        </m:ctrlPr>
                      </m:sSupPr>
                      <m:e>
                        <m:r>
                          <a:rPr lang="en-US" i="1" dirty="0">
                            <a:latin typeface="Cambria Math" panose="02040503050406030204" pitchFamily="18" charset="0"/>
                            <a:cs typeface="Arial" pitchFamily="34" charset="0"/>
                          </a:rPr>
                          <m:t>𝑥</m:t>
                        </m:r>
                      </m:e>
                      <m:sup>
                        <m:r>
                          <a:rPr lang="en-US" i="1" dirty="0">
                            <a:latin typeface="Cambria Math" panose="02040503050406030204" pitchFamily="18" charset="0"/>
                            <a:cs typeface="Arial" pitchFamily="34" charset="0"/>
                          </a:rPr>
                          <m:t>′</m:t>
                        </m:r>
                      </m:sup>
                    </m:sSup>
                    <m:r>
                      <a:rPr lang="en-US" i="1" dirty="0">
                        <a:latin typeface="Cambria Math" panose="02040503050406030204" pitchFamily="18" charset="0"/>
                        <a:cs typeface="Arial" pitchFamily="34" charset="0"/>
                      </a:rPr>
                      <m:t>)</m:t>
                    </m:r>
                  </m:oMath>
                </a14:m>
                <a:endParaRPr lang="en-US">
                  <a:latin typeface="Arial" pitchFamily="34" charset="0"/>
                  <a:cs typeface="Arial" pitchFamily="34" charset="0"/>
                </a:endParaRPr>
              </a:p>
              <a:p>
                <a:r>
                  <a:rPr lang="en-US">
                    <a:latin typeface="Arial" pitchFamily="34" charset="0"/>
                    <a:cs typeface="Arial" pitchFamily="34" charset="0"/>
                  </a:rPr>
                  <a:t> </a:t>
                </a:r>
                <a:r>
                  <a:rPr kumimoji="0" lang="en-US" sz="1800" b="0" i="0" u="none" strike="noStrike" cap="none" normalizeH="0">
                    <a:ln>
                      <a:noFill/>
                    </a:ln>
                    <a:solidFill>
                      <a:schemeClr val="tx1"/>
                    </a:solidFill>
                    <a:effectLst/>
                    <a:latin typeface="Arial" pitchFamily="34" charset="0"/>
                    <a:cs typeface="Arial" pitchFamily="34" charset="0"/>
                  </a:rPr>
                  <a:t>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29" name="Rectangle 28">
                <a:extLst>
                  <a:ext uri="{FF2B5EF4-FFF2-40B4-BE49-F238E27FC236}">
                    <a16:creationId xmlns:a16="http://schemas.microsoft.com/office/drawing/2014/main" id="{76688D94-6550-4F54-AD03-C0FAC048680C}"/>
                  </a:ext>
                </a:extLst>
              </p:cNvPr>
              <p:cNvSpPr>
                <a:spLocks noRot="1" noChangeAspect="1" noMove="1" noResize="1" noEditPoints="1" noAdjustHandles="1" noChangeArrowheads="1" noChangeShapeType="1" noTextEdit="1"/>
              </p:cNvSpPr>
              <p:nvPr/>
            </p:nvSpPr>
            <p:spPr bwMode="auto">
              <a:xfrm>
                <a:off x="475756" y="2284574"/>
                <a:ext cx="1927998" cy="650566"/>
              </a:xfrm>
              <a:prstGeom prst="rect">
                <a:avLst/>
              </a:prstGeom>
              <a:blipFill>
                <a:blip r:embed="rId10"/>
                <a:stretch>
                  <a:fillRect l="-2201" t="-4630" b="-12963"/>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30" name="Down Arrow 4">
            <a:extLst>
              <a:ext uri="{FF2B5EF4-FFF2-40B4-BE49-F238E27FC236}">
                <a16:creationId xmlns:a16="http://schemas.microsoft.com/office/drawing/2014/main" id="{59D16E3B-F837-4BA7-B441-C0BD3D3EEFF0}"/>
              </a:ext>
            </a:extLst>
          </p:cNvPr>
          <p:cNvSpPr/>
          <p:nvPr/>
        </p:nvSpPr>
        <p:spPr bwMode="auto">
          <a:xfrm>
            <a:off x="1235293" y="1350242"/>
            <a:ext cx="320037" cy="24894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9A263A4-B054-4A29-AEC7-F25356D28667}"/>
                  </a:ext>
                </a:extLst>
              </p:cNvPr>
              <p:cNvSpPr txBox="1"/>
              <p:nvPr/>
            </p:nvSpPr>
            <p:spPr>
              <a:xfrm>
                <a:off x="1146076" y="949666"/>
                <a:ext cx="498470" cy="369332"/>
              </a:xfrm>
              <a:prstGeom prst="rect">
                <a:avLst/>
              </a:prstGeom>
              <a:solidFill>
                <a:schemeClr val="accent1">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Arial" pitchFamily="34" charset="0"/>
                            </a:rPr>
                          </m:ctrlPr>
                        </m:sSupPr>
                        <m:e>
                          <m:r>
                            <a:rPr lang="en-US" b="0" i="1" smtClean="0">
                              <a:latin typeface="Cambria Math" panose="02040503050406030204" pitchFamily="18" charset="0"/>
                              <a:cs typeface="Arial" pitchFamily="34" charset="0"/>
                            </a:rPr>
                            <m:t>1</m:t>
                          </m:r>
                        </m:e>
                        <m:sup>
                          <m:r>
                            <a:rPr lang="en-US" b="0" i="1" smtClean="0">
                              <a:latin typeface="Cambria Math" panose="02040503050406030204" pitchFamily="18" charset="0"/>
                              <a:cs typeface="Arial" pitchFamily="34" charset="0"/>
                            </a:rPr>
                            <m:t>𝑛</m:t>
                          </m:r>
                        </m:sup>
                      </m:sSup>
                    </m:oMath>
                  </m:oMathPara>
                </a14:m>
                <a:endParaRPr lang="en-US" dirty="0"/>
              </a:p>
            </p:txBody>
          </p:sp>
        </mc:Choice>
        <mc:Fallback xmlns="">
          <p:sp>
            <p:nvSpPr>
              <p:cNvPr id="34" name="TextBox 33">
                <a:extLst>
                  <a:ext uri="{FF2B5EF4-FFF2-40B4-BE49-F238E27FC236}">
                    <a16:creationId xmlns:a16="http://schemas.microsoft.com/office/drawing/2014/main" id="{09A263A4-B054-4A29-AEC7-F25356D28667}"/>
                  </a:ext>
                </a:extLst>
              </p:cNvPr>
              <p:cNvSpPr txBox="1">
                <a:spLocks noRot="1" noChangeAspect="1" noMove="1" noResize="1" noEditPoints="1" noAdjustHandles="1" noChangeArrowheads="1" noChangeShapeType="1" noTextEdit="1"/>
              </p:cNvSpPr>
              <p:nvPr/>
            </p:nvSpPr>
            <p:spPr>
              <a:xfrm>
                <a:off x="1146076" y="949666"/>
                <a:ext cx="498470"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37865973"/>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ate Placeholder 3"/>
          <p:cNvSpPr>
            <a:spLocks noGrp="1"/>
          </p:cNvSpPr>
          <p:nvPr>
            <p:ph type="dt" sz="quarter" idx="10"/>
          </p:nvPr>
        </p:nvSpPr>
        <p:spPr/>
        <p:txBody>
          <a:bodyPr/>
          <a:lstStyle/>
          <a:p>
            <a:pPr>
              <a:defRPr/>
            </a:pPr>
            <a:fld id="{5963094F-0EAA-4A19-994A-D6375DF8DEA5}" type="datetime1">
              <a:rPr lang="en-US"/>
              <a:pPr>
                <a:defRPr/>
              </a:pPr>
              <a:t>1/5/2021</a:t>
            </a:fld>
            <a:endParaRPr lang="en-US" altLang="en-US"/>
          </a:p>
        </p:txBody>
      </p:sp>
      <p:sp>
        <p:nvSpPr>
          <p:cNvPr id="57" name="Slide Number Placeholder 5"/>
          <p:cNvSpPr>
            <a:spLocks noGrp="1"/>
          </p:cNvSpPr>
          <p:nvPr>
            <p:ph type="sldNum" sz="quarter" idx="12"/>
          </p:nvPr>
        </p:nvSpPr>
        <p:spPr/>
        <p:txBody>
          <a:bodyPr/>
          <a:lstStyle/>
          <a:p>
            <a:pPr>
              <a:defRPr/>
            </a:pPr>
            <a:fld id="{726D130C-7E39-4412-B968-294F5537C9B1}" type="slidenum">
              <a:rPr lang="he-IL" altLang="en-US"/>
              <a:pPr>
                <a:defRPr/>
              </a:pPr>
              <a:t>11</a:t>
            </a:fld>
            <a:endParaRPr lang="en-US" altLang="en-US"/>
          </a:p>
        </p:txBody>
      </p:sp>
      <p:sp>
        <p:nvSpPr>
          <p:cNvPr id="56325" name="Rectangle 2"/>
          <p:cNvSpPr>
            <a:spLocks noGrp="1" noChangeArrowheads="1"/>
          </p:cNvSpPr>
          <p:nvPr>
            <p:ph type="title"/>
          </p:nvPr>
        </p:nvSpPr>
        <p:spPr>
          <a:xfrm>
            <a:off x="390525" y="228600"/>
            <a:ext cx="8537575" cy="740845"/>
          </a:xfr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pPr defTabSz="449263"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Keyed CRHF</a:t>
            </a:r>
          </a:p>
        </p:txBody>
      </p:sp>
      <p:sp>
        <p:nvSpPr>
          <p:cNvPr id="56326" name="Rectangle 3"/>
          <p:cNvSpPr>
            <a:spLocks noGrp="1" noChangeArrowheads="1"/>
          </p:cNvSpPr>
          <p:nvPr>
            <p:ph type="body" idx="1"/>
          </p:nvPr>
        </p:nvSpPr>
        <p:spPr>
          <a:xfrm>
            <a:off x="378619" y="1021836"/>
            <a:ext cx="8383587" cy="1110177"/>
          </a:xfr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pPr marL="341313" indent="-341313" defTabSz="449263" eaLnBrk="1" hangingPunct="1">
              <a:spcBef>
                <a:spcPts val="5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200" i="1">
                <a:solidFill>
                  <a:srgbClr val="FF00FF"/>
                </a:solidFill>
              </a:rPr>
              <a:t>Keyed Collision Resistant Hash Function (CRHF):</a:t>
            </a:r>
            <a:r>
              <a:rPr lang="en-GB" altLang="en-US" sz="2200" i="1"/>
              <a:t> </a:t>
            </a:r>
            <a:r>
              <a:rPr lang="en-GB" altLang="en-US" sz="2200"/>
              <a:t>any adversary, given </a:t>
            </a:r>
            <a:r>
              <a:rPr lang="en-GB" altLang="en-US" sz="2200" i="1" err="1">
                <a:latin typeface="Times New Roman" pitchFamily="18" charset="0"/>
                <a:cs typeface="Times New Roman" pitchFamily="18" charset="0"/>
              </a:rPr>
              <a:t>k</a:t>
            </a:r>
            <a:r>
              <a:rPr lang="en-GB" altLang="en-US" sz="2200" i="1" err="1">
                <a:latin typeface="Symbol" pitchFamily="18" charset="2"/>
                <a:cs typeface="Times New Roman" pitchFamily="18" charset="0"/>
              </a:rPr>
              <a:t></a:t>
            </a:r>
            <a:r>
              <a:rPr lang="en-GB" altLang="en-US" sz="2200" i="1" baseline="-25000" err="1">
                <a:latin typeface="Times New Roman" pitchFamily="18" charset="0"/>
                <a:cs typeface="Times New Roman" pitchFamily="18" charset="0"/>
              </a:rPr>
              <a:t>R</a:t>
            </a:r>
            <a:r>
              <a:rPr lang="en-GB" altLang="en-US" sz="2200" i="1">
                <a:latin typeface="Times New Roman" pitchFamily="18" charset="0"/>
                <a:cs typeface="Times New Roman" pitchFamily="18" charset="0"/>
              </a:rPr>
              <a:t>{0,1}</a:t>
            </a:r>
            <a:r>
              <a:rPr lang="en-GB" altLang="en-US" sz="2200" i="1" baseline="30000">
                <a:latin typeface="Times New Roman" pitchFamily="18" charset="0"/>
                <a:cs typeface="Times New Roman" pitchFamily="18" charset="0"/>
              </a:rPr>
              <a:t>n</a:t>
            </a:r>
            <a:r>
              <a:rPr lang="en-GB" altLang="en-US" sz="2200" i="1"/>
              <a:t>, </a:t>
            </a:r>
            <a:r>
              <a:rPr lang="en-GB" altLang="en-US" sz="2200" i="1">
                <a:latin typeface="Times New Roman" pitchFamily="18" charset="0"/>
                <a:cs typeface="Times New Roman" pitchFamily="18" charset="0"/>
              </a:rPr>
              <a:t>x</a:t>
            </a:r>
            <a:r>
              <a:rPr lang="en-GB" altLang="en-US" sz="2200" i="1">
                <a:latin typeface="Symbol" pitchFamily="18" charset="2"/>
                <a:cs typeface="Times New Roman" pitchFamily="18" charset="0"/>
              </a:rPr>
              <a:t></a:t>
            </a:r>
            <a:r>
              <a:rPr lang="en-GB" altLang="en-US" sz="2200" i="1">
                <a:latin typeface="Times New Roman" pitchFamily="18" charset="0"/>
                <a:cs typeface="Times New Roman" pitchFamily="18" charset="0"/>
              </a:rPr>
              <a:t>{0,1}</a:t>
            </a:r>
            <a:r>
              <a:rPr lang="en-GB" altLang="en-US" sz="2200" i="1" baseline="30000">
                <a:latin typeface="Times New Roman" pitchFamily="18" charset="0"/>
                <a:cs typeface="Times New Roman" pitchFamily="18" charset="0"/>
              </a:rPr>
              <a:t>*  </a:t>
            </a:r>
            <a:r>
              <a:rPr lang="en-GB" altLang="en-US" sz="2200"/>
              <a:t>cannot </a:t>
            </a:r>
            <a:r>
              <a:rPr lang="en-GB" altLang="en-US" sz="2200">
                <a:solidFill>
                  <a:srgbClr val="009999"/>
                </a:solidFill>
              </a:rPr>
              <a:t>efficiently</a:t>
            </a:r>
            <a:r>
              <a:rPr lang="en-GB" altLang="en-US" sz="2200"/>
              <a:t> find collision, i.e. </a:t>
            </a:r>
            <a:r>
              <a:rPr lang="en-GB" altLang="en-US" sz="2200" i="1">
                <a:latin typeface="Times New Roman" pitchFamily="18" charset="0"/>
                <a:cs typeface="Times New Roman" pitchFamily="18" charset="0"/>
              </a:rPr>
              <a:t>x’ </a:t>
            </a:r>
            <a:r>
              <a:rPr lang="en-GB" altLang="en-US" sz="2200"/>
              <a:t>such that </a:t>
            </a:r>
            <a:r>
              <a:rPr lang="en-GB" altLang="en-US" sz="2200" i="1" err="1">
                <a:latin typeface="Times New Roman" pitchFamily="18" charset="0"/>
                <a:cs typeface="Times New Roman" pitchFamily="18" charset="0"/>
              </a:rPr>
              <a:t>x≠x</a:t>
            </a:r>
            <a:r>
              <a:rPr lang="en-GB" altLang="en-US" sz="2200" i="1">
                <a:latin typeface="Times New Roman" pitchFamily="18" charset="0"/>
                <a:cs typeface="Times New Roman" pitchFamily="18" charset="0"/>
              </a:rPr>
              <a:t>’ </a:t>
            </a:r>
            <a:r>
              <a:rPr lang="en-GB" altLang="en-US" sz="2200"/>
              <a:t>yet </a:t>
            </a:r>
            <a:r>
              <a:rPr lang="en-GB" altLang="en-US" sz="2200" i="1" err="1">
                <a:latin typeface="Times New Roman" pitchFamily="18" charset="0"/>
                <a:cs typeface="Times New Roman" pitchFamily="18" charset="0"/>
              </a:rPr>
              <a:t>h</a:t>
            </a:r>
            <a:r>
              <a:rPr lang="en-GB" altLang="en-US" sz="2200" i="1" baseline="-25000" err="1">
                <a:latin typeface="Times New Roman" pitchFamily="18" charset="0"/>
                <a:cs typeface="Times New Roman" pitchFamily="18" charset="0"/>
              </a:rPr>
              <a:t>k</a:t>
            </a:r>
            <a:r>
              <a:rPr lang="en-GB" altLang="en-US" sz="2200" i="1">
                <a:latin typeface="Times New Roman" pitchFamily="18" charset="0"/>
                <a:cs typeface="Times New Roman" pitchFamily="18" charset="0"/>
              </a:rPr>
              <a:t>(x)=</a:t>
            </a:r>
            <a:r>
              <a:rPr lang="en-GB" altLang="en-US" sz="2200" i="1" err="1">
                <a:latin typeface="Times New Roman" pitchFamily="18" charset="0"/>
                <a:cs typeface="Times New Roman" pitchFamily="18" charset="0"/>
              </a:rPr>
              <a:t>h</a:t>
            </a:r>
            <a:r>
              <a:rPr lang="en-GB" altLang="en-US" sz="2200" i="1" baseline="-25000" err="1">
                <a:latin typeface="Times New Roman" pitchFamily="18" charset="0"/>
                <a:cs typeface="Times New Roman" pitchFamily="18" charset="0"/>
              </a:rPr>
              <a:t>k</a:t>
            </a:r>
            <a:r>
              <a:rPr lang="en-GB" altLang="en-US" sz="2200" i="1">
                <a:latin typeface="Times New Roman" pitchFamily="18" charset="0"/>
                <a:cs typeface="Times New Roman" pitchFamily="18" charset="0"/>
              </a:rPr>
              <a:t>(x’). </a:t>
            </a:r>
          </a:p>
        </p:txBody>
      </p:sp>
      <p:sp>
        <p:nvSpPr>
          <p:cNvPr id="1347588" name="Text Box 4"/>
          <p:cNvSpPr txBox="1">
            <a:spLocks noChangeArrowheads="1"/>
          </p:cNvSpPr>
          <p:nvPr/>
        </p:nvSpPr>
        <p:spPr bwMode="auto">
          <a:xfrm>
            <a:off x="664942" y="4976821"/>
            <a:ext cx="4983163" cy="710067"/>
          </a:xfrm>
          <a:prstGeom prst="rect">
            <a:avLst/>
          </a:prstGeom>
          <a:solidFill>
            <a:schemeClr val="accent2">
              <a:lumMod val="20000"/>
              <a:lumOff val="80000"/>
            </a:schemeClr>
          </a:solidFill>
          <a:ln>
            <a:noFill/>
          </a:ln>
          <a:effectLst/>
        </p:spPr>
        <p:txBody>
          <a:bodyPr wrap="square" lIns="90000" tIns="46800" rIns="90000" bIns="4680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ahoma" pitchFamily="34" charset="0"/>
              <a:buNone/>
            </a:pPr>
            <a:r>
              <a:rPr lang="en-GB" altLang="en-US" sz="2000" dirty="0">
                <a:solidFill>
                  <a:srgbClr val="000000"/>
                </a:solidFill>
                <a:latin typeface="Tahoma" pitchFamily="34" charset="0"/>
                <a:cs typeface="Times New Roman" pitchFamily="18" charset="0"/>
              </a:rPr>
              <a:t>Adversary knows </a:t>
            </a:r>
            <a:r>
              <a:rPr lang="en-GB" altLang="en-US" sz="2000" i="1" dirty="0">
                <a:solidFill>
                  <a:srgbClr val="000000"/>
                </a:solidFill>
                <a:latin typeface="Times New Roman" pitchFamily="18" charset="0"/>
                <a:cs typeface="Times New Roman" pitchFamily="18" charset="0"/>
              </a:rPr>
              <a:t>k</a:t>
            </a:r>
            <a:r>
              <a:rPr lang="en-GB" altLang="en-US" sz="2000" dirty="0">
                <a:solidFill>
                  <a:srgbClr val="000000"/>
                </a:solidFill>
                <a:latin typeface="Tahoma" pitchFamily="34" charset="0"/>
                <a:cs typeface="Times New Roman" pitchFamily="18" charset="0"/>
              </a:rPr>
              <a:t> but </a:t>
            </a:r>
            <a:r>
              <a:rPr lang="en-GB" altLang="en-US" sz="2000" b="1" dirty="0">
                <a:solidFill>
                  <a:srgbClr val="000000"/>
                </a:solidFill>
                <a:latin typeface="Tahoma" pitchFamily="34" charset="0"/>
                <a:cs typeface="Times New Roman" pitchFamily="18" charset="0"/>
              </a:rPr>
              <a:t>not in advance</a:t>
            </a:r>
            <a:r>
              <a:rPr lang="en-GB" altLang="en-US" sz="2000" dirty="0">
                <a:solidFill>
                  <a:srgbClr val="000000"/>
                </a:solidFill>
                <a:latin typeface="Tahoma" pitchFamily="34" charset="0"/>
                <a:cs typeface="Times New Roman" pitchFamily="18" charset="0"/>
              </a:rPr>
              <a:t> – cannot `know` a collision </a:t>
            </a:r>
          </a:p>
        </p:txBody>
      </p:sp>
      <p:sp>
        <p:nvSpPr>
          <p:cNvPr id="62" name="Rounded Rectangle 61"/>
          <p:cNvSpPr/>
          <p:nvPr/>
        </p:nvSpPr>
        <p:spPr bwMode="auto">
          <a:xfrm>
            <a:off x="845385" y="3229294"/>
            <a:ext cx="1299882" cy="385482"/>
          </a:xfrm>
          <a:prstGeom prst="round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Adversary</a:t>
            </a:r>
          </a:p>
        </p:txBody>
      </p:sp>
      <p:sp>
        <p:nvSpPr>
          <p:cNvPr id="63" name="Down Arrow 62"/>
          <p:cNvSpPr/>
          <p:nvPr/>
        </p:nvSpPr>
        <p:spPr bwMode="auto">
          <a:xfrm>
            <a:off x="1319729" y="3631671"/>
            <a:ext cx="349624" cy="414391"/>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64" name="Rectangle 63"/>
              <p:cNvSpPr/>
              <p:nvPr/>
            </p:nvSpPr>
            <p:spPr bwMode="auto">
              <a:xfrm>
                <a:off x="481823" y="4053455"/>
                <a:ext cx="2140130" cy="650566"/>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800" b="0" i="0" u="none" strike="noStrike" cap="none" normalizeH="0" baseline="0">
                    <a:ln>
                      <a:noFill/>
                    </a:ln>
                    <a:solidFill>
                      <a:schemeClr val="tx1"/>
                    </a:solidFill>
                    <a:effectLst/>
                    <a:latin typeface="Arial" pitchFamily="34" charset="0"/>
                    <a:cs typeface="Arial" pitchFamily="34" charset="0"/>
                  </a:rPr>
                  <a:t>Collision </a:t>
                </a:r>
                <a14:m>
                  <m:oMath xmlns:m="http://schemas.openxmlformats.org/officeDocument/2006/math">
                    <m:d>
                      <m:dPr>
                        <m:ctrlPr>
                          <a:rPr lang="en-US" altLang="en-US" i="1" kern="0" dirty="0">
                            <a:solidFill>
                              <a:srgbClr val="006633"/>
                            </a:solidFill>
                            <a:latin typeface="Cambria Math" panose="02040503050406030204" pitchFamily="18" charset="0"/>
                            <a:cs typeface="Times New Roman" pitchFamily="18" charset="0"/>
                          </a:rPr>
                        </m:ctrlPr>
                      </m:dPr>
                      <m:e>
                        <m:r>
                          <a:rPr lang="en-GB" altLang="en-US" i="1" kern="0" dirty="0">
                            <a:solidFill>
                              <a:srgbClr val="006633"/>
                            </a:solidFill>
                            <a:latin typeface="Cambria Math" panose="02040503050406030204" pitchFamily="18" charset="0"/>
                            <a:cs typeface="Times New Roman" pitchFamily="18" charset="0"/>
                          </a:rPr>
                          <m:t>𝑥</m:t>
                        </m:r>
                        <m:r>
                          <a:rPr lang="en-US" altLang="en-US" i="1" kern="0" dirty="0">
                            <a:solidFill>
                              <a:srgbClr val="006633"/>
                            </a:solidFill>
                            <a:latin typeface="Cambria Math" panose="02040503050406030204" pitchFamily="18" charset="0"/>
                            <a:cs typeface="Times New Roman" pitchFamily="18" charset="0"/>
                          </a:rPr>
                          <m:t>,</m:t>
                        </m:r>
                        <m:r>
                          <a:rPr lang="en-GB" altLang="en-US" i="1" kern="0" dirty="0">
                            <a:solidFill>
                              <a:srgbClr val="006633"/>
                            </a:solidFill>
                            <a:latin typeface="Cambria Math" panose="02040503050406030204" pitchFamily="18" charset="0"/>
                            <a:cs typeface="Times New Roman" pitchFamily="18" charset="0"/>
                          </a:rPr>
                          <m:t>𝑥</m:t>
                        </m:r>
                        <m:r>
                          <a:rPr lang="en-GB" altLang="en-US" i="1" kern="0" dirty="0">
                            <a:solidFill>
                              <a:srgbClr val="006633"/>
                            </a:solidFill>
                            <a:latin typeface="Cambria Math" panose="02040503050406030204" pitchFamily="18" charset="0"/>
                            <a:cs typeface="Times New Roman" pitchFamily="18" charset="0"/>
                          </a:rPr>
                          <m:t>’</m:t>
                        </m:r>
                      </m:e>
                    </m:d>
                  </m:oMath>
                </a14:m>
                <a:endParaRPr kumimoji="0" lang="en-US" sz="1800" b="0" i="0" u="none" strike="noStrike" cap="none" normalizeH="0">
                  <a:ln>
                    <a:noFill/>
                  </a:ln>
                  <a:solidFill>
                    <a:schemeClr val="tx1"/>
                  </a:solidFill>
                  <a:effectLst/>
                  <a:latin typeface="Arial" pitchFamily="34" charset="0"/>
                  <a:cs typeface="Arial" pitchFamily="34" charset="0"/>
                </a:endParaRPr>
              </a:p>
              <a:p>
                <a:r>
                  <a:rPr lang="en-US" err="1">
                    <a:latin typeface="Arial" pitchFamily="34" charset="0"/>
                    <a:cs typeface="Arial" pitchFamily="34" charset="0"/>
                  </a:rPr>
                  <a:t>s.t.</a:t>
                </a:r>
                <a:r>
                  <a:rPr lang="en-US">
                    <a:latin typeface="Arial" pitchFamily="34" charset="0"/>
                    <a:cs typeface="Arial" pitchFamily="34" charset="0"/>
                  </a:rPr>
                  <a:t> </a:t>
                </a:r>
                <a14:m>
                  <m:oMath xmlns:m="http://schemas.openxmlformats.org/officeDocument/2006/math">
                    <m:sSub>
                      <m:sSubPr>
                        <m:ctrlPr>
                          <a:rPr lang="en-US" i="1" dirty="0" smtClean="0">
                            <a:latin typeface="Cambria Math" panose="02040503050406030204" pitchFamily="18" charset="0"/>
                            <a:cs typeface="Arial" pitchFamily="34" charset="0"/>
                          </a:rPr>
                        </m:ctrlPr>
                      </m:sSubPr>
                      <m:e>
                        <m:r>
                          <a:rPr lang="en-US" b="0" i="1" dirty="0" smtClean="0">
                            <a:latin typeface="Cambria Math" panose="02040503050406030204" pitchFamily="18" charset="0"/>
                            <a:cs typeface="Arial" pitchFamily="34" charset="0"/>
                          </a:rPr>
                          <m:t>h</m:t>
                        </m:r>
                      </m:e>
                      <m:sub>
                        <m:r>
                          <a:rPr lang="en-US" b="0" i="1" dirty="0" smtClean="0">
                            <a:latin typeface="Cambria Math" panose="02040503050406030204" pitchFamily="18" charset="0"/>
                            <a:cs typeface="Arial" pitchFamily="34" charset="0"/>
                          </a:rPr>
                          <m:t>𝑘</m:t>
                        </m:r>
                      </m:sub>
                    </m:sSub>
                    <m:d>
                      <m:dPr>
                        <m:ctrlPr>
                          <a:rPr lang="en-US" i="1" dirty="0">
                            <a:latin typeface="Cambria Math" panose="02040503050406030204" pitchFamily="18" charset="0"/>
                            <a:cs typeface="Arial" pitchFamily="34" charset="0"/>
                          </a:rPr>
                        </m:ctrlPr>
                      </m:dPr>
                      <m:e>
                        <m:r>
                          <a:rPr lang="en-US" i="1" dirty="0">
                            <a:latin typeface="Cambria Math" panose="02040503050406030204" pitchFamily="18" charset="0"/>
                            <a:cs typeface="Arial" pitchFamily="34" charset="0"/>
                          </a:rPr>
                          <m:t>𝑥</m:t>
                        </m:r>
                      </m:e>
                    </m:d>
                    <m:r>
                      <a:rPr lang="en-US" i="1" dirty="0">
                        <a:latin typeface="Cambria Math" panose="02040503050406030204" pitchFamily="18" charset="0"/>
                        <a:cs typeface="Arial" pitchFamily="34" charset="0"/>
                      </a:rPr>
                      <m:t>=</m:t>
                    </m:r>
                    <m:sSub>
                      <m:sSubPr>
                        <m:ctrlPr>
                          <a:rPr lang="en-US" i="1" dirty="0">
                            <a:latin typeface="Cambria Math" panose="02040503050406030204" pitchFamily="18" charset="0"/>
                            <a:cs typeface="Arial" pitchFamily="34" charset="0"/>
                          </a:rPr>
                        </m:ctrlPr>
                      </m:sSubPr>
                      <m:e>
                        <m:r>
                          <a:rPr lang="en-US" i="1" dirty="0">
                            <a:latin typeface="Cambria Math" panose="02040503050406030204" pitchFamily="18" charset="0"/>
                            <a:cs typeface="Arial" pitchFamily="34" charset="0"/>
                          </a:rPr>
                          <m:t>h</m:t>
                        </m:r>
                      </m:e>
                      <m:sub>
                        <m:r>
                          <a:rPr lang="en-US" i="1" dirty="0">
                            <a:latin typeface="Cambria Math" panose="02040503050406030204" pitchFamily="18" charset="0"/>
                            <a:cs typeface="Arial" pitchFamily="34" charset="0"/>
                          </a:rPr>
                          <m:t>𝑘</m:t>
                        </m:r>
                      </m:sub>
                    </m:sSub>
                    <m:r>
                      <a:rPr lang="en-US" i="1" dirty="0">
                        <a:latin typeface="Cambria Math" panose="02040503050406030204" pitchFamily="18" charset="0"/>
                        <a:cs typeface="Arial" pitchFamily="34" charset="0"/>
                      </a:rPr>
                      <m:t>(</m:t>
                    </m:r>
                    <m:sSup>
                      <m:sSupPr>
                        <m:ctrlPr>
                          <a:rPr lang="en-US" i="1" dirty="0">
                            <a:latin typeface="Cambria Math" panose="02040503050406030204" pitchFamily="18" charset="0"/>
                            <a:cs typeface="Arial" pitchFamily="34" charset="0"/>
                          </a:rPr>
                        </m:ctrlPr>
                      </m:sSupPr>
                      <m:e>
                        <m:r>
                          <a:rPr lang="en-US" i="1" dirty="0">
                            <a:latin typeface="Cambria Math" panose="02040503050406030204" pitchFamily="18" charset="0"/>
                            <a:cs typeface="Arial" pitchFamily="34" charset="0"/>
                          </a:rPr>
                          <m:t>𝑥</m:t>
                        </m:r>
                      </m:e>
                      <m:sup>
                        <m:r>
                          <a:rPr lang="en-US" i="1" dirty="0">
                            <a:latin typeface="Cambria Math" panose="02040503050406030204" pitchFamily="18" charset="0"/>
                            <a:cs typeface="Arial" pitchFamily="34" charset="0"/>
                          </a:rPr>
                          <m:t>′</m:t>
                        </m:r>
                      </m:sup>
                    </m:sSup>
                    <m:r>
                      <a:rPr lang="en-US" i="1" dirty="0">
                        <a:latin typeface="Cambria Math" panose="02040503050406030204" pitchFamily="18" charset="0"/>
                        <a:cs typeface="Arial" pitchFamily="34" charset="0"/>
                      </a:rPr>
                      <m:t>)</m:t>
                    </m:r>
                  </m:oMath>
                </a14:m>
                <a:endParaRPr lang="en-US">
                  <a:latin typeface="Arial" pitchFamily="34" charset="0"/>
                  <a:cs typeface="Arial" pitchFamily="34" charset="0"/>
                </a:endParaRPr>
              </a:p>
              <a:p>
                <a:r>
                  <a:rPr lang="en-US">
                    <a:latin typeface="Arial" pitchFamily="34" charset="0"/>
                    <a:cs typeface="Arial" pitchFamily="34" charset="0"/>
                  </a:rPr>
                  <a:t> </a:t>
                </a:r>
                <a:r>
                  <a:rPr kumimoji="0" lang="en-US" sz="1800" b="0" i="0" u="none" strike="noStrike" cap="none" normalizeH="0">
                    <a:ln>
                      <a:noFill/>
                    </a:ln>
                    <a:solidFill>
                      <a:schemeClr val="tx1"/>
                    </a:solidFill>
                    <a:effectLst/>
                    <a:latin typeface="Arial" pitchFamily="34" charset="0"/>
                    <a:cs typeface="Arial" pitchFamily="34" charset="0"/>
                  </a:rPr>
                  <a:t>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64" name="Rectangle 63"/>
              <p:cNvSpPr>
                <a:spLocks noRot="1" noChangeAspect="1" noMove="1" noResize="1" noEditPoints="1" noAdjustHandles="1" noChangeArrowheads="1" noChangeShapeType="1" noTextEdit="1"/>
              </p:cNvSpPr>
              <p:nvPr/>
            </p:nvSpPr>
            <p:spPr bwMode="auto">
              <a:xfrm>
                <a:off x="481823" y="4053455"/>
                <a:ext cx="2140130" cy="650566"/>
              </a:xfrm>
              <a:prstGeom prst="rect">
                <a:avLst/>
              </a:prstGeom>
              <a:blipFill>
                <a:blip r:embed="rId3"/>
                <a:stretch>
                  <a:fillRect l="-1983" t="-4587" b="-11927"/>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65" name="Down Arrow 64"/>
          <p:cNvSpPr/>
          <p:nvPr/>
        </p:nvSpPr>
        <p:spPr bwMode="auto">
          <a:xfrm>
            <a:off x="1319729" y="2803994"/>
            <a:ext cx="349624" cy="414391"/>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66" name="Rectangle 65"/>
              <p:cNvSpPr/>
              <p:nvPr/>
            </p:nvSpPr>
            <p:spPr bwMode="auto">
              <a:xfrm>
                <a:off x="530542" y="2355347"/>
                <a:ext cx="1927998" cy="440200"/>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Arial" pitchFamily="34" charset="0"/>
                        </a:rPr>
                        <m:t>𝑘</m:t>
                      </m:r>
                      <m:groupChr>
                        <m:groupChrPr>
                          <m:chr m:val="←"/>
                          <m:vertJc m:val="bot"/>
                          <m:ctrlPr>
                            <a:rPr lang="en-US" b="0" i="1" smtClean="0">
                              <a:latin typeface="Cambria Math" panose="02040503050406030204" pitchFamily="18" charset="0"/>
                              <a:cs typeface="Arial" pitchFamily="34" charset="0"/>
                            </a:rPr>
                          </m:ctrlPr>
                        </m:groupChrPr>
                        <m:e>
                          <m:r>
                            <m:rPr>
                              <m:brk m:alnAt="2"/>
                            </m:rPr>
                            <a:rPr lang="en-US" b="0" i="1" smtClean="0">
                              <a:latin typeface="Cambria Math" panose="02040503050406030204" pitchFamily="18" charset="0"/>
                              <a:cs typeface="Arial" pitchFamily="34" charset="0"/>
                            </a:rPr>
                            <m:t>$</m:t>
                          </m:r>
                        </m:e>
                      </m:groupChr>
                      <m:sSup>
                        <m:sSupPr>
                          <m:ctrlPr>
                            <a:rPr lang="en-US" b="0" i="1" smtClean="0">
                              <a:latin typeface="Cambria Math" panose="02040503050406030204" pitchFamily="18" charset="0"/>
                              <a:cs typeface="Arial" pitchFamily="34" charset="0"/>
                            </a:rPr>
                          </m:ctrlPr>
                        </m:sSupPr>
                        <m:e>
                          <m:d>
                            <m:dPr>
                              <m:begChr m:val="{"/>
                              <m:endChr m:val="}"/>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0</m:t>
                              </m:r>
                              <m:r>
                                <a:rPr lang="en-US" b="0" i="1" smtClean="0">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1</m:t>
                              </m:r>
                            </m:e>
                          </m:d>
                        </m:e>
                        <m:sup>
                          <m:r>
                            <a:rPr lang="en-US" b="0" i="1" smtClean="0">
                              <a:latin typeface="Cambria Math" panose="02040503050406030204" pitchFamily="18" charset="0"/>
                              <a:cs typeface="Arial" pitchFamily="34" charset="0"/>
                            </a:rPr>
                            <m:t>𝑛</m:t>
                          </m:r>
                        </m:sup>
                      </m:sSup>
                    </m:oMath>
                  </m:oMathPara>
                </a14:m>
                <a:endParaRPr lang="en-US">
                  <a:latin typeface="Arial" pitchFamily="34" charset="0"/>
                  <a:cs typeface="Arial" pitchFamily="34" charset="0"/>
                </a:endParaRPr>
              </a:p>
              <a:p>
                <a:r>
                  <a:rPr lang="en-US">
                    <a:latin typeface="Arial" pitchFamily="34" charset="0"/>
                    <a:cs typeface="Arial" pitchFamily="34" charset="0"/>
                  </a:rPr>
                  <a:t> </a:t>
                </a:r>
                <a:r>
                  <a:rPr kumimoji="0" lang="en-US" sz="1800" b="0" i="0" u="none" strike="noStrike" cap="none" normalizeH="0">
                    <a:ln>
                      <a:noFill/>
                    </a:ln>
                    <a:solidFill>
                      <a:schemeClr val="tx1"/>
                    </a:solidFill>
                    <a:effectLst/>
                    <a:latin typeface="Arial" pitchFamily="34" charset="0"/>
                    <a:cs typeface="Arial" pitchFamily="34" charset="0"/>
                  </a:rPr>
                  <a:t>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66" name="Rectangle 65"/>
              <p:cNvSpPr>
                <a:spLocks noRot="1" noChangeAspect="1" noMove="1" noResize="1" noEditPoints="1" noAdjustHandles="1" noChangeArrowheads="1" noChangeShapeType="1" noTextEdit="1"/>
              </p:cNvSpPr>
              <p:nvPr/>
            </p:nvSpPr>
            <p:spPr bwMode="auto">
              <a:xfrm>
                <a:off x="530542" y="2355347"/>
                <a:ext cx="1927998" cy="440200"/>
              </a:xfrm>
              <a:prstGeom prst="rect">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9BF65BF9-4DE2-4575-A380-72087BEBD3D8}"/>
                  </a:ext>
                </a:extLst>
              </p:cNvPr>
              <p:cNvSpPr/>
              <p:nvPr/>
            </p:nvSpPr>
            <p:spPr bwMode="auto">
              <a:xfrm>
                <a:off x="2501912" y="2564134"/>
                <a:ext cx="2285679" cy="174915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pitchFamily="34" charset="0"/>
                    <a:cs typeface="Arial" pitchFamily="34" charset="0"/>
                  </a:rPr>
                  <a:t>Domain </a:t>
                </a:r>
                <a14:m>
                  <m:oMath xmlns:m="http://schemas.openxmlformats.org/officeDocument/2006/math">
                    <m:sSup>
                      <m:sSupPr>
                        <m:ctrlP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ctrlPr>
                      </m:sSupPr>
                      <m:e>
                        <m:d>
                          <m:dPr>
                            <m:begChr m:val="{"/>
                            <m:endChr m:val="}"/>
                            <m:ctrlP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ctrlPr>
                          </m:dPr>
                          <m:e>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0</m:t>
                            </m:r>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m:t>
                            </m:r>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1</m:t>
                            </m:r>
                          </m:e>
                        </m:d>
                      </m:e>
                      <m:sup>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m:t>
                        </m:r>
                      </m:sup>
                    </m:sSup>
                  </m:oMath>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50" name="Oval 49">
                <a:extLst>
                  <a:ext uri="{FF2B5EF4-FFF2-40B4-BE49-F238E27FC236}">
                    <a16:creationId xmlns:a16="http://schemas.microsoft.com/office/drawing/2014/main" id="{9BF65BF9-4DE2-4575-A380-72087BEBD3D8}"/>
                  </a:ext>
                </a:extLst>
              </p:cNvPr>
              <p:cNvSpPr>
                <a:spLocks noRot="1" noChangeAspect="1" noMove="1" noResize="1" noEditPoints="1" noAdjustHandles="1" noChangeArrowheads="1" noChangeShapeType="1" noTextEdit="1"/>
              </p:cNvSpPr>
              <p:nvPr/>
            </p:nvSpPr>
            <p:spPr bwMode="auto">
              <a:xfrm>
                <a:off x="2501912" y="2564134"/>
                <a:ext cx="2285679" cy="1749153"/>
              </a:xfrm>
              <a:prstGeom prst="ellipse">
                <a:avLst/>
              </a:prstGeom>
              <a:blipFill>
                <a:blip r:embed="rId5"/>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0E3F24E5-CA75-4B6D-A509-B40484F2275A}"/>
                  </a:ext>
                </a:extLst>
              </p:cNvPr>
              <p:cNvSpPr/>
              <p:nvPr/>
            </p:nvSpPr>
            <p:spPr bwMode="auto">
              <a:xfrm>
                <a:off x="6478035" y="2853764"/>
                <a:ext cx="2176460" cy="1315053"/>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kumimoji="0" lang="en-US" sz="1800" b="0" i="0" u="none" strike="noStrike" cap="none" normalizeH="0" baseline="0" dirty="0">
                    <a:ln>
                      <a:noFill/>
                    </a:ln>
                    <a:solidFill>
                      <a:schemeClr val="tx1"/>
                    </a:solidFill>
                    <a:effectLst/>
                    <a:latin typeface="Arial" pitchFamily="34" charset="0"/>
                    <a:cs typeface="Arial" pitchFamily="34" charset="0"/>
                  </a:rPr>
                  <a:t>Range </a:t>
                </a:r>
                <a14:m>
                  <m:oMath xmlns:m="http://schemas.openxmlformats.org/officeDocument/2006/math">
                    <m:sSup>
                      <m:sSupPr>
                        <m:ctrlPr>
                          <a:rPr lang="en-US" i="1">
                            <a:latin typeface="Cambria Math" panose="02040503050406030204" pitchFamily="18" charset="0"/>
                            <a:cs typeface="Arial" pitchFamily="34" charset="0"/>
                          </a:rPr>
                        </m:ctrlPr>
                      </m:sSupPr>
                      <m:e>
                        <m:d>
                          <m:dPr>
                            <m:begChr m:val="{"/>
                            <m:endChr m:val="}"/>
                            <m:ctrlPr>
                              <a:rPr lang="en-US" i="1">
                                <a:latin typeface="Cambria Math" panose="02040503050406030204" pitchFamily="18" charset="0"/>
                                <a:cs typeface="Arial" pitchFamily="34" charset="0"/>
                              </a:rPr>
                            </m:ctrlPr>
                          </m:dPr>
                          <m:e>
                            <m:r>
                              <a:rPr lang="en-US" i="1">
                                <a:latin typeface="Cambria Math" panose="02040503050406030204" pitchFamily="18" charset="0"/>
                                <a:cs typeface="Arial" pitchFamily="34" charset="0"/>
                              </a:rPr>
                              <m:t>0</m:t>
                            </m:r>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1</m:t>
                            </m:r>
                          </m:e>
                        </m:d>
                      </m:e>
                      <m:sup>
                        <m:r>
                          <a:rPr lang="en-US" b="0" i="1" smtClean="0">
                            <a:latin typeface="Cambria Math" panose="02040503050406030204" pitchFamily="18" charset="0"/>
                            <a:cs typeface="Arial" pitchFamily="34" charset="0"/>
                          </a:rPr>
                          <m:t>𝑛</m:t>
                        </m:r>
                      </m:sup>
                    </m:sSup>
                  </m:oMath>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51" name="Oval 50">
                <a:extLst>
                  <a:ext uri="{FF2B5EF4-FFF2-40B4-BE49-F238E27FC236}">
                    <a16:creationId xmlns:a16="http://schemas.microsoft.com/office/drawing/2014/main" id="{0E3F24E5-CA75-4B6D-A509-B40484F2275A}"/>
                  </a:ext>
                </a:extLst>
              </p:cNvPr>
              <p:cNvSpPr>
                <a:spLocks noRot="1" noChangeAspect="1" noMove="1" noResize="1" noEditPoints="1" noAdjustHandles="1" noChangeArrowheads="1" noChangeShapeType="1" noTextEdit="1"/>
              </p:cNvSpPr>
              <p:nvPr/>
            </p:nvSpPr>
            <p:spPr bwMode="auto">
              <a:xfrm>
                <a:off x="6478035" y="2853764"/>
                <a:ext cx="2176460" cy="1315053"/>
              </a:xfrm>
              <a:prstGeom prst="ellipse">
                <a:avLst/>
              </a:prstGeom>
              <a:blipFill>
                <a:blip r:embed="rId6"/>
                <a:stretch>
                  <a:fillRect/>
                </a:stretch>
              </a:bli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6C04D8-9AA7-40BA-9611-4C50C9CDF80F}"/>
                  </a:ext>
                </a:extLst>
              </p:cNvPr>
              <p:cNvSpPr txBox="1"/>
              <p:nvPr/>
            </p:nvSpPr>
            <p:spPr>
              <a:xfrm>
                <a:off x="3519987" y="3197036"/>
                <a:ext cx="533095"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oMath>
                  </m:oMathPara>
                </a14:m>
                <a:endParaRPr lang="en-US">
                  <a:ea typeface="Cambria Math" panose="02040503050406030204" pitchFamily="18" charset="0"/>
                </a:endParaRPr>
              </a:p>
            </p:txBody>
          </p:sp>
        </mc:Choice>
        <mc:Fallback xmlns="">
          <p:sp>
            <p:nvSpPr>
              <p:cNvPr id="52" name="TextBox 51">
                <a:extLst>
                  <a:ext uri="{FF2B5EF4-FFF2-40B4-BE49-F238E27FC236}">
                    <a16:creationId xmlns:a16="http://schemas.microsoft.com/office/drawing/2014/main" id="{166C04D8-9AA7-40BA-9611-4C50C9CDF80F}"/>
                  </a:ext>
                </a:extLst>
              </p:cNvPr>
              <p:cNvSpPr txBox="1">
                <a:spLocks noRot="1" noChangeAspect="1" noMove="1" noResize="1" noEditPoints="1" noAdjustHandles="1" noChangeArrowheads="1" noChangeShapeType="1" noTextEdit="1"/>
              </p:cNvSpPr>
              <p:nvPr/>
            </p:nvSpPr>
            <p:spPr>
              <a:xfrm>
                <a:off x="3519987" y="3197036"/>
                <a:ext cx="53309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F51A55C-0C28-49CF-A2B0-DF252DEC5DB9}"/>
                  </a:ext>
                </a:extLst>
              </p:cNvPr>
              <p:cNvSpPr txBox="1"/>
              <p:nvPr/>
            </p:nvSpPr>
            <p:spPr>
              <a:xfrm>
                <a:off x="3467665" y="3658163"/>
                <a:ext cx="585417"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a:ea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DF51A55C-0C28-49CF-A2B0-DF252DEC5DB9}"/>
                  </a:ext>
                </a:extLst>
              </p:cNvPr>
              <p:cNvSpPr txBox="1">
                <a:spLocks noRot="1" noChangeAspect="1" noMove="1" noResize="1" noEditPoints="1" noAdjustHandles="1" noChangeArrowheads="1" noChangeShapeType="1" noTextEdit="1"/>
              </p:cNvSpPr>
              <p:nvPr/>
            </p:nvSpPr>
            <p:spPr>
              <a:xfrm>
                <a:off x="3467665" y="3658163"/>
                <a:ext cx="585417" cy="369332"/>
              </a:xfrm>
              <a:prstGeom prst="rect">
                <a:avLst/>
              </a:prstGeom>
              <a:blipFill>
                <a:blip r:embed="rId8"/>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0569CADC-ABA0-4D33-BB15-69D5EDFE701A}"/>
              </a:ext>
            </a:extLst>
          </p:cNvPr>
          <p:cNvCxnSpPr/>
          <p:nvPr/>
        </p:nvCxnSpPr>
        <p:spPr bwMode="auto">
          <a:xfrm>
            <a:off x="3916371" y="3397852"/>
            <a:ext cx="2967318" cy="3316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a:extLst>
              <a:ext uri="{FF2B5EF4-FFF2-40B4-BE49-F238E27FC236}">
                <a16:creationId xmlns:a16="http://schemas.microsoft.com/office/drawing/2014/main" id="{B165B8EF-DB92-4F67-9E6D-10BBD914B4FA}"/>
              </a:ext>
            </a:extLst>
          </p:cNvPr>
          <p:cNvCxnSpPr/>
          <p:nvPr/>
        </p:nvCxnSpPr>
        <p:spPr bwMode="auto">
          <a:xfrm flipV="1">
            <a:off x="3916371" y="3729547"/>
            <a:ext cx="2967318" cy="11477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E2BFD93-4067-4A9D-8717-7858D89E0F41}"/>
                  </a:ext>
                </a:extLst>
              </p:cNvPr>
              <p:cNvSpPr txBox="1"/>
              <p:nvPr/>
            </p:nvSpPr>
            <p:spPr>
              <a:xfrm>
                <a:off x="4645613" y="2770530"/>
                <a:ext cx="2162067" cy="369332"/>
              </a:xfrm>
              <a:prstGeom prst="rect">
                <a:avLst/>
              </a:prstGeom>
              <a:noFill/>
            </p:spPr>
            <p:txBody>
              <a:bodyPr wrap="none" rtlCol="0">
                <a:spAutoFit/>
              </a:bodyPr>
              <a:lstStyle/>
              <a:p>
                <a:r>
                  <a:rPr lang="en-US" dirty="0"/>
                  <a:t>Hash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e>
                    </m:d>
                  </m:oMath>
                </a14:m>
                <a:endParaRPr lang="en-US" dirty="0"/>
              </a:p>
            </p:txBody>
          </p:sp>
        </mc:Choice>
        <mc:Fallback xmlns="">
          <p:sp>
            <p:nvSpPr>
              <p:cNvPr id="59" name="TextBox 58">
                <a:extLst>
                  <a:ext uri="{FF2B5EF4-FFF2-40B4-BE49-F238E27FC236}">
                    <a16:creationId xmlns:a16="http://schemas.microsoft.com/office/drawing/2014/main" id="{EE2BFD93-4067-4A9D-8717-7858D89E0F41}"/>
                  </a:ext>
                </a:extLst>
              </p:cNvPr>
              <p:cNvSpPr txBox="1">
                <a:spLocks noRot="1" noChangeAspect="1" noMove="1" noResize="1" noEditPoints="1" noAdjustHandles="1" noChangeArrowheads="1" noChangeShapeType="1" noTextEdit="1"/>
              </p:cNvSpPr>
              <p:nvPr/>
            </p:nvSpPr>
            <p:spPr>
              <a:xfrm>
                <a:off x="4645613" y="2770530"/>
                <a:ext cx="2162067" cy="369332"/>
              </a:xfrm>
              <a:prstGeom prst="rect">
                <a:avLst/>
              </a:prstGeom>
              <a:blipFill>
                <a:blip r:embed="rId9"/>
                <a:stretch>
                  <a:fillRect l="-2254"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bwMode="auto">
              <a:xfrm>
                <a:off x="6883689" y="3573849"/>
                <a:ext cx="1550951" cy="295304"/>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sz="1600" i="1" dirty="0" smtClean="0">
                              <a:latin typeface="Cambria Math" panose="02040503050406030204" pitchFamily="18" charset="0"/>
                              <a:cs typeface="Arial" pitchFamily="34" charset="0"/>
                            </a:rPr>
                          </m:ctrlPr>
                        </m:sSubPr>
                        <m:e>
                          <m:r>
                            <a:rPr lang="en-US" sz="1600" b="0" i="1" dirty="0" smtClean="0">
                              <a:latin typeface="Cambria Math" panose="02040503050406030204" pitchFamily="18" charset="0"/>
                              <a:cs typeface="Arial" pitchFamily="34" charset="0"/>
                            </a:rPr>
                            <m:t>h</m:t>
                          </m:r>
                        </m:e>
                        <m:sub>
                          <m:r>
                            <a:rPr lang="en-US" sz="1600" b="0" i="1" dirty="0" smtClean="0">
                              <a:latin typeface="Cambria Math" panose="02040503050406030204" pitchFamily="18" charset="0"/>
                              <a:cs typeface="Arial" pitchFamily="34" charset="0"/>
                            </a:rPr>
                            <m:t>𝑘</m:t>
                          </m:r>
                        </m:sub>
                      </m:sSub>
                      <m:d>
                        <m:dPr>
                          <m:ctrlPr>
                            <a:rPr lang="en-US" sz="1600" i="1" dirty="0">
                              <a:latin typeface="Cambria Math" panose="02040503050406030204" pitchFamily="18" charset="0"/>
                              <a:cs typeface="Arial" pitchFamily="34" charset="0"/>
                            </a:rPr>
                          </m:ctrlPr>
                        </m:dPr>
                        <m:e>
                          <m:r>
                            <a:rPr lang="en-US" sz="1600" i="1" dirty="0">
                              <a:latin typeface="Cambria Math" panose="02040503050406030204" pitchFamily="18" charset="0"/>
                              <a:cs typeface="Arial" pitchFamily="34" charset="0"/>
                            </a:rPr>
                            <m:t>𝑥</m:t>
                          </m:r>
                        </m:e>
                      </m:d>
                      <m:r>
                        <a:rPr lang="en-US" sz="1600" i="1" dirty="0">
                          <a:latin typeface="Cambria Math" panose="02040503050406030204" pitchFamily="18" charset="0"/>
                          <a:cs typeface="Arial" pitchFamily="34" charset="0"/>
                        </a:rPr>
                        <m:t>=</m:t>
                      </m:r>
                      <m:sSub>
                        <m:sSubPr>
                          <m:ctrlPr>
                            <a:rPr lang="en-US" sz="1600" i="1" dirty="0">
                              <a:latin typeface="Cambria Math" panose="02040503050406030204" pitchFamily="18" charset="0"/>
                              <a:cs typeface="Arial" pitchFamily="34" charset="0"/>
                            </a:rPr>
                          </m:ctrlPr>
                        </m:sSubPr>
                        <m:e>
                          <m:r>
                            <a:rPr lang="en-US" sz="1600" i="1" dirty="0">
                              <a:latin typeface="Cambria Math" panose="02040503050406030204" pitchFamily="18" charset="0"/>
                              <a:cs typeface="Arial" pitchFamily="34" charset="0"/>
                            </a:rPr>
                            <m:t>h</m:t>
                          </m:r>
                        </m:e>
                        <m:sub>
                          <m:r>
                            <a:rPr lang="en-US" sz="1600" i="1" dirty="0">
                              <a:latin typeface="Cambria Math" panose="02040503050406030204" pitchFamily="18" charset="0"/>
                              <a:cs typeface="Arial" pitchFamily="34" charset="0"/>
                            </a:rPr>
                            <m:t>𝑘</m:t>
                          </m:r>
                        </m:sub>
                      </m:sSub>
                      <m:r>
                        <a:rPr lang="en-US" sz="1600" i="1" dirty="0">
                          <a:latin typeface="Cambria Math" panose="02040503050406030204" pitchFamily="18" charset="0"/>
                          <a:cs typeface="Arial" pitchFamily="34" charset="0"/>
                        </a:rPr>
                        <m:t>(</m:t>
                      </m:r>
                      <m:sSup>
                        <m:sSupPr>
                          <m:ctrlPr>
                            <a:rPr lang="en-US" sz="1600" i="1" dirty="0">
                              <a:latin typeface="Cambria Math" panose="02040503050406030204" pitchFamily="18" charset="0"/>
                              <a:cs typeface="Arial" pitchFamily="34" charset="0"/>
                            </a:rPr>
                          </m:ctrlPr>
                        </m:sSupPr>
                        <m:e>
                          <m:r>
                            <a:rPr lang="en-US" sz="1600" i="1" dirty="0">
                              <a:latin typeface="Cambria Math" panose="02040503050406030204" pitchFamily="18" charset="0"/>
                              <a:cs typeface="Arial" pitchFamily="34" charset="0"/>
                            </a:rPr>
                            <m:t>𝑥</m:t>
                          </m:r>
                        </m:e>
                        <m:sup>
                          <m:r>
                            <a:rPr lang="en-US" sz="1600" i="1" dirty="0">
                              <a:latin typeface="Cambria Math" panose="02040503050406030204" pitchFamily="18" charset="0"/>
                              <a:cs typeface="Arial" pitchFamily="34" charset="0"/>
                            </a:rPr>
                            <m:t>′</m:t>
                          </m:r>
                        </m:sup>
                      </m:sSup>
                      <m:r>
                        <a:rPr lang="en-US" sz="1600" i="1" dirty="0">
                          <a:latin typeface="Cambria Math" panose="02040503050406030204" pitchFamily="18" charset="0"/>
                          <a:cs typeface="Arial" pitchFamily="34" charset="0"/>
                        </a:rPr>
                        <m:t>)</m:t>
                      </m:r>
                    </m:oMath>
                  </m:oMathPara>
                </a14:m>
                <a:endParaRPr lang="en-US" sz="1600" dirty="0">
                  <a:latin typeface="Arial" pitchFamily="34" charset="0"/>
                  <a:cs typeface="Arial" pitchFamily="34" charset="0"/>
                </a:endParaRPr>
              </a:p>
              <a:p>
                <a:r>
                  <a:rPr lang="en-US" dirty="0">
                    <a:latin typeface="Arial" pitchFamily="34" charset="0"/>
                    <a:cs typeface="Arial" pitchFamily="34" charset="0"/>
                  </a:rPr>
                  <a:t> </a:t>
                </a:r>
                <a:r>
                  <a:rPr kumimoji="0" lang="en-US" sz="1800" b="0" i="0" u="none" strike="noStrike" cap="none" normalizeH="0" dirty="0">
                    <a:ln>
                      <a:noFill/>
                    </a:ln>
                    <a:solidFill>
                      <a:schemeClr val="tx1"/>
                    </a:solidFill>
                    <a:effectLst/>
                    <a:latin typeface="Arial" pitchFamily="34" charset="0"/>
                    <a:cs typeface="Arial" pitchFamily="34" charset="0"/>
                  </a:rPr>
                  <a:t>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67" name="Rectangle 66"/>
              <p:cNvSpPr>
                <a:spLocks noRot="1" noChangeAspect="1" noMove="1" noResize="1" noEditPoints="1" noAdjustHandles="1" noChangeArrowheads="1" noChangeShapeType="1" noTextEdit="1"/>
              </p:cNvSpPr>
              <p:nvPr/>
            </p:nvSpPr>
            <p:spPr bwMode="auto">
              <a:xfrm>
                <a:off x="6883689" y="3573849"/>
                <a:ext cx="1550951" cy="295304"/>
              </a:xfrm>
              <a:prstGeom prst="rect">
                <a:avLst/>
              </a:prstGeom>
              <a:blipFill>
                <a:blip r:embed="rId10"/>
                <a:stretch>
                  <a:fillRect b="-2352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2" name="TextBox 1">
            <a:extLst>
              <a:ext uri="{FF2B5EF4-FFF2-40B4-BE49-F238E27FC236}">
                <a16:creationId xmlns:a16="http://schemas.microsoft.com/office/drawing/2014/main" id="{2E4EE0D8-AC30-4EF6-A6BC-B8C9674E884D}"/>
              </a:ext>
            </a:extLst>
          </p:cNvPr>
          <p:cNvSpPr txBox="1"/>
          <p:nvPr/>
        </p:nvSpPr>
        <p:spPr>
          <a:xfrm>
            <a:off x="2608694" y="5722419"/>
            <a:ext cx="6045245" cy="369332"/>
          </a:xfrm>
          <a:prstGeom prst="rect">
            <a:avLst/>
          </a:prstGeom>
          <a:noFill/>
        </p:spPr>
        <p:txBody>
          <a:bodyPr wrap="none" rtlCol="0">
            <a:spAutoFit/>
          </a:bodyPr>
          <a:lstStyle/>
          <a:p>
            <a:r>
              <a:rPr lang="en-US" dirty="0">
                <a:solidFill>
                  <a:srgbClr val="0000FF"/>
                </a:solidFill>
              </a:rPr>
              <a:t>Often referred to as </a:t>
            </a:r>
            <a:r>
              <a:rPr lang="en-US" b="1" dirty="0">
                <a:solidFill>
                  <a:srgbClr val="0000FF"/>
                </a:solidFill>
              </a:rPr>
              <a:t>ACR</a:t>
            </a:r>
            <a:r>
              <a:rPr lang="en-US" dirty="0">
                <a:solidFill>
                  <a:srgbClr val="0000FF"/>
                </a:solidFill>
              </a:rPr>
              <a:t>-hash (</a:t>
            </a:r>
            <a:r>
              <a:rPr lang="en-US" b="1" dirty="0">
                <a:solidFill>
                  <a:srgbClr val="0000FF"/>
                </a:solidFill>
              </a:rPr>
              <a:t>ANY</a:t>
            </a:r>
            <a:r>
              <a:rPr lang="en-US" dirty="0">
                <a:solidFill>
                  <a:srgbClr val="0000FF"/>
                </a:solidFill>
              </a:rPr>
              <a:t>-collision resistance)</a:t>
            </a:r>
          </a:p>
        </p:txBody>
      </p:sp>
      <p:pic>
        <p:nvPicPr>
          <p:cNvPr id="4" name="Picture 3">
            <a:extLst>
              <a:ext uri="{FF2B5EF4-FFF2-40B4-BE49-F238E27FC236}">
                <a16:creationId xmlns:a16="http://schemas.microsoft.com/office/drawing/2014/main" id="{EFA4145A-7FC6-4A87-A376-F703ABFE7FB4}"/>
              </a:ext>
            </a:extLst>
          </p:cNvPr>
          <p:cNvPicPr>
            <a:picLocks noChangeAspect="1"/>
          </p:cNvPicPr>
          <p:nvPr/>
        </p:nvPicPr>
        <p:blipFill>
          <a:blip r:embed="rId11"/>
          <a:stretch>
            <a:fillRect/>
          </a:stretch>
        </p:blipFill>
        <p:spPr>
          <a:xfrm>
            <a:off x="222713" y="1051485"/>
            <a:ext cx="8695397" cy="1073969"/>
          </a:xfrm>
          <a:prstGeom prst="rect">
            <a:avLst/>
          </a:prstGeom>
        </p:spPr>
      </p:pic>
    </p:spTree>
    <p:extLst>
      <p:ext uri="{BB962C8B-B14F-4D97-AF65-F5344CB8AC3E}">
        <p14:creationId xmlns:p14="http://schemas.microsoft.com/office/powerpoint/2010/main" val="19254804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47588"/>
                                        </p:tgtEl>
                                        <p:attrNameLst>
                                          <p:attrName>style.visibility</p:attrName>
                                        </p:attrNameLst>
                                      </p:cBhvr>
                                      <p:to>
                                        <p:strVal val="visible"/>
                                      </p:to>
                                    </p:set>
                                    <p:anim calcmode="lin" valueType="num">
                                      <p:cBhvr additive="base">
                                        <p:cTn id="7" dur="500" fill="hold"/>
                                        <p:tgtEl>
                                          <p:spTgt spid="1347588"/>
                                        </p:tgtEl>
                                        <p:attrNameLst>
                                          <p:attrName>ppt_x</p:attrName>
                                        </p:attrNameLst>
                                      </p:cBhvr>
                                      <p:tavLst>
                                        <p:tav tm="0">
                                          <p:val>
                                            <p:strVal val="#ppt_x"/>
                                          </p:val>
                                        </p:tav>
                                        <p:tav tm="100000">
                                          <p:val>
                                            <p:strVal val="#ppt_x"/>
                                          </p:val>
                                        </p:tav>
                                      </p:tavLst>
                                    </p:anim>
                                    <p:anim calcmode="lin" valueType="num">
                                      <p:cBhvr additive="base">
                                        <p:cTn id="8" dur="500" fill="hold"/>
                                        <p:tgtEl>
                                          <p:spTgt spid="134758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758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B3E12B31-8FC8-4A41-9E70-D32B66C23A88}"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A0B647E9-0097-4ABD-9993-9790A29446C2}" type="slidenum">
              <a:rPr lang="he-IL" altLang="en-US"/>
              <a:pPr>
                <a:defRPr/>
              </a:pPr>
              <a:t>12</a:t>
            </a:fld>
            <a:endParaRPr lang="en-US" altLang="en-US"/>
          </a:p>
        </p:txBody>
      </p:sp>
      <p:sp>
        <p:nvSpPr>
          <p:cNvPr id="2" name="Rectangle 1"/>
          <p:cNvSpPr/>
          <p:nvPr/>
        </p:nvSpPr>
        <p:spPr bwMode="auto">
          <a:xfrm>
            <a:off x="8451273" y="6337593"/>
            <a:ext cx="235527" cy="1385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418306" y="2967490"/>
                <a:ext cx="8307388" cy="2692918"/>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a:lstStyle>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kern="0" dirty="0"/>
                  <a:t>Easy: find collisions in </a:t>
                </a:r>
                <a14:m>
                  <m:oMath xmlns:m="http://schemas.openxmlformats.org/officeDocument/2006/math">
                    <m:sSup>
                      <m:sSupPr>
                        <m:ctrlPr>
                          <a:rPr lang="en-US" altLang="en-US" sz="2400" i="1" kern="0" smtClean="0">
                            <a:latin typeface="Cambria Math" panose="02040503050406030204" pitchFamily="18" charset="0"/>
                          </a:rPr>
                        </m:ctrlPr>
                      </m:sSupPr>
                      <m:e>
                        <m:r>
                          <a:rPr lang="en-US" altLang="en-US" sz="2400" b="0" i="1" kern="0" smtClean="0">
                            <a:latin typeface="Cambria Math" panose="02040503050406030204" pitchFamily="18" charset="0"/>
                          </a:rPr>
                          <m:t>2</m:t>
                        </m:r>
                      </m:e>
                      <m:sup>
                        <m:r>
                          <a:rPr lang="en-US" altLang="en-US" sz="2400" b="0" i="1" kern="0" smtClean="0">
                            <a:latin typeface="Cambria Math" panose="02040503050406030204" pitchFamily="18" charset="0"/>
                          </a:rPr>
                          <m:t>𝑛</m:t>
                        </m:r>
                      </m:sup>
                    </m:sSup>
                  </m:oMath>
                </a14:m>
                <a:r>
                  <a:rPr lang="en-US" altLang="en-US" sz="2400" kern="0" dirty="0"/>
                  <a:t> time or with </a:t>
                </a:r>
                <a14:m>
                  <m:oMath xmlns:m="http://schemas.openxmlformats.org/officeDocument/2006/math">
                    <m:sSup>
                      <m:sSupPr>
                        <m:ctrlPr>
                          <a:rPr lang="en-US" altLang="en-US" sz="2400" i="1" kern="0">
                            <a:latin typeface="Cambria Math" panose="02040503050406030204" pitchFamily="18" charset="0"/>
                          </a:rPr>
                        </m:ctrlPr>
                      </m:sSupPr>
                      <m:e>
                        <m:r>
                          <a:rPr lang="en-US" altLang="en-US" sz="2400" i="1" kern="0">
                            <a:latin typeface="Cambria Math" panose="02040503050406030204" pitchFamily="18" charset="0"/>
                          </a:rPr>
                          <m:t>2</m:t>
                        </m:r>
                      </m:e>
                      <m:sup>
                        <m:r>
                          <a:rPr lang="en-US" altLang="en-US" sz="2400" b="0" i="1" kern="0" smtClean="0">
                            <a:latin typeface="Cambria Math" panose="02040503050406030204" pitchFamily="18" charset="0"/>
                          </a:rPr>
                          <m:t>−</m:t>
                        </m:r>
                        <m:r>
                          <a:rPr lang="en-US" altLang="en-US" sz="2400" i="1" kern="0">
                            <a:latin typeface="Cambria Math" panose="02040503050406030204" pitchFamily="18" charset="0"/>
                          </a:rPr>
                          <m:t>𝑛</m:t>
                        </m:r>
                      </m:sup>
                    </m:sSup>
                  </m:oMath>
                </a14:m>
                <a:r>
                  <a:rPr lang="en-US" altLang="en-US" sz="2400" kern="0" dirty="0"/>
                  <a:t> probability</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b="1" dirty="0"/>
                  <a:t>Birthday paradox</a:t>
                </a:r>
                <a:r>
                  <a:rPr lang="en-GB" altLang="en-US" sz="2400" dirty="0"/>
                  <a:t>: </a:t>
                </a:r>
                <a:r>
                  <a:rPr lang="en-US" altLang="en-US" sz="2400" kern="0" dirty="0"/>
                  <a:t>expected number 𝑞 of </a:t>
                </a:r>
                <a:br>
                  <a:rPr lang="en-US" altLang="en-US" sz="2400" kern="0" dirty="0"/>
                </a:br>
                <a:r>
                  <a:rPr lang="en-US" altLang="en-US" sz="2400" kern="0" dirty="0"/>
                  <a:t>hashes till collision is only: </a:t>
                </a:r>
                <a:br>
                  <a:rPr lang="en-US" altLang="en-US" sz="2400" kern="0" dirty="0"/>
                </a:br>
                <a:endParaRPr lang="en-US" altLang="en-US" sz="2400" kern="0" dirty="0"/>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kern="0" dirty="0">
                    <a:sym typeface="Wingdings" panose="05000000000000000000" pitchFamily="2" charset="2"/>
                  </a:rPr>
                  <a:t> </a:t>
                </a:r>
                <a:r>
                  <a:rPr lang="en-US" altLang="en-US" sz="2400" kern="0" dirty="0"/>
                  <a:t>For 80 bit of effective security, use 𝑛=160 ! </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kern="0" dirty="0"/>
                  <a:t>Why? Intuition?</a:t>
                </a:r>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418306" y="2967490"/>
                <a:ext cx="8307388" cy="2692918"/>
              </a:xfrm>
              <a:prstGeom prst="rect">
                <a:avLst/>
              </a:prstGeom>
              <a:blipFill>
                <a:blip r:embed="rId3"/>
                <a:stretch>
                  <a:fillRect t="-1357" b="-429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Rectangle 2"/>
          <p:cNvSpPr txBox="1">
            <a:spLocks noChangeArrowheads="1"/>
          </p:cNvSpPr>
          <p:nvPr/>
        </p:nvSpPr>
        <p:spPr>
          <a:xfrm>
            <a:off x="561974" y="244475"/>
            <a:ext cx="8277225" cy="83317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cs typeface="Arial" pitchFamily="34" charset="0"/>
              </a:defRPr>
            </a:lvl2pPr>
            <a:lvl3pPr algn="l" rtl="0" eaLnBrk="0" fontAlgn="base" hangingPunct="0">
              <a:spcBef>
                <a:spcPct val="0"/>
              </a:spcBef>
              <a:spcAft>
                <a:spcPct val="0"/>
              </a:spcAft>
              <a:defRPr sz="4200">
                <a:solidFill>
                  <a:schemeClr val="tx2"/>
                </a:solidFill>
                <a:latin typeface="Garamond" pitchFamily="18" charset="0"/>
                <a:cs typeface="Arial" pitchFamily="34" charset="0"/>
              </a:defRPr>
            </a:lvl3pPr>
            <a:lvl4pPr algn="l" rtl="0" eaLnBrk="0" fontAlgn="base" hangingPunct="0">
              <a:spcBef>
                <a:spcPct val="0"/>
              </a:spcBef>
              <a:spcAft>
                <a:spcPct val="0"/>
              </a:spcAft>
              <a:defRPr sz="4200">
                <a:solidFill>
                  <a:schemeClr val="tx2"/>
                </a:solidFill>
                <a:latin typeface="Garamond" pitchFamily="18" charset="0"/>
                <a:cs typeface="Arial" pitchFamily="34" charset="0"/>
              </a:defRPr>
            </a:lvl4pPr>
            <a:lvl5pPr algn="l" rtl="0" eaLnBrk="0" fontAlgn="base" hangingPunct="0">
              <a:spcBef>
                <a:spcPct val="0"/>
              </a:spcBef>
              <a:spcAft>
                <a:spcPct val="0"/>
              </a:spcAft>
              <a:defRPr sz="4200">
                <a:solidFill>
                  <a:schemeClr val="tx2"/>
                </a:solidFill>
                <a:latin typeface="Garamond" pitchFamily="18" charset="0"/>
                <a:cs typeface="Arial" pitchFamily="34" charset="0"/>
              </a:defRPr>
            </a:lvl5pPr>
            <a:lvl6pPr marL="457200" algn="l" rtl="0" fontAlgn="base">
              <a:spcBef>
                <a:spcPct val="0"/>
              </a:spcBef>
              <a:spcAft>
                <a:spcPct val="0"/>
              </a:spcAft>
              <a:defRPr sz="4200">
                <a:solidFill>
                  <a:schemeClr val="tx2"/>
                </a:solidFill>
                <a:latin typeface="Garamond" pitchFamily="18" charset="0"/>
                <a:cs typeface="Arial" pitchFamily="34" charset="0"/>
              </a:defRPr>
            </a:lvl6pPr>
            <a:lvl7pPr marL="914400" algn="l" rtl="0" fontAlgn="base">
              <a:spcBef>
                <a:spcPct val="0"/>
              </a:spcBef>
              <a:spcAft>
                <a:spcPct val="0"/>
              </a:spcAft>
              <a:defRPr sz="4200">
                <a:solidFill>
                  <a:schemeClr val="tx2"/>
                </a:solidFill>
                <a:latin typeface="Garamond" pitchFamily="18" charset="0"/>
                <a:cs typeface="Arial" pitchFamily="34" charset="0"/>
              </a:defRPr>
            </a:lvl7pPr>
            <a:lvl8pPr marL="1371600" algn="l" rtl="0" fontAlgn="base">
              <a:spcBef>
                <a:spcPct val="0"/>
              </a:spcBef>
              <a:spcAft>
                <a:spcPct val="0"/>
              </a:spcAft>
              <a:defRPr sz="4200">
                <a:solidFill>
                  <a:schemeClr val="tx2"/>
                </a:solidFill>
                <a:latin typeface="Garamond" pitchFamily="18" charset="0"/>
                <a:cs typeface="Arial" pitchFamily="34" charset="0"/>
              </a:defRPr>
            </a:lvl8pPr>
            <a:lvl9pPr marL="1828800" algn="l" rtl="0" fontAlgn="base">
              <a:spcBef>
                <a:spcPct val="0"/>
              </a:spcBef>
              <a:spcAft>
                <a:spcPct val="0"/>
              </a:spcAft>
              <a:defRPr sz="4200">
                <a:solidFill>
                  <a:schemeClr val="tx2"/>
                </a:solidFill>
                <a:latin typeface="Garamond" pitchFamily="18" charset="0"/>
                <a:cs typeface="Arial" pitchFamily="34" charset="0"/>
              </a:defRPr>
            </a:lvl9pPr>
          </a:lstStyle>
          <a:p>
            <a:pPr defTabSz="449263" eaLnBrk="1" hangingPunct="1">
              <a:buClr>
                <a:srgbClr val="CC99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800" b="1" kern="0" dirty="0">
                <a:solidFill>
                  <a:srgbClr val="0000FF"/>
                </a:solidFill>
              </a:rPr>
              <a:t>Generic Collision Attacks</a:t>
            </a:r>
            <a:endParaRPr lang="en-GB" altLang="en-US" sz="4600" kern="0" dirty="0">
              <a:solidFill>
                <a:srgbClr val="CC9900"/>
              </a:solidFill>
            </a:endParaRPr>
          </a:p>
        </p:txBody>
      </p:sp>
      <mc:AlternateContent xmlns:mc="http://schemas.openxmlformats.org/markup-compatibility/2006" xmlns:a14="http://schemas.microsoft.com/office/drawing/2010/main">
        <mc:Choice Requires="a14">
          <p:sp>
            <p:nvSpPr>
              <p:cNvPr id="11" name="Oval 10"/>
              <p:cNvSpPr/>
              <p:nvPr/>
            </p:nvSpPr>
            <p:spPr bwMode="auto">
              <a:xfrm>
                <a:off x="1801913" y="1111554"/>
                <a:ext cx="2285679" cy="174915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pitchFamily="34" charset="0"/>
                    <a:cs typeface="Arial" pitchFamily="34" charset="0"/>
                  </a:rPr>
                  <a:t>Domain </a:t>
                </a:r>
                <a14:m>
                  <m:oMath xmlns:m="http://schemas.openxmlformats.org/officeDocument/2006/math">
                    <m:sSup>
                      <m:sSupPr>
                        <m:ctrlP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ctrlPr>
                      </m:sSupPr>
                      <m:e>
                        <m:d>
                          <m:dPr>
                            <m:begChr m:val="{"/>
                            <m:endChr m:val="}"/>
                            <m:ctrlP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ctrlPr>
                          </m:dPr>
                          <m:e>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0</m:t>
                            </m:r>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m:t>
                            </m:r>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1</m:t>
                            </m:r>
                          </m:e>
                        </m:d>
                      </m:e>
                      <m:sup>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m:t>
                        </m:r>
                      </m:sup>
                    </m:sSup>
                  </m:oMath>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11" name="Oval 10"/>
              <p:cNvSpPr>
                <a:spLocks noRot="1" noChangeAspect="1" noMove="1" noResize="1" noEditPoints="1" noAdjustHandles="1" noChangeArrowheads="1" noChangeShapeType="1" noTextEdit="1"/>
              </p:cNvSpPr>
              <p:nvPr/>
            </p:nvSpPr>
            <p:spPr bwMode="auto">
              <a:xfrm>
                <a:off x="1801913" y="1111554"/>
                <a:ext cx="2285679" cy="1749153"/>
              </a:xfrm>
              <a:prstGeom prst="ellipse">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p:cNvSpPr/>
              <p:nvPr/>
            </p:nvSpPr>
            <p:spPr bwMode="auto">
              <a:xfrm>
                <a:off x="5778036" y="1401184"/>
                <a:ext cx="2176460" cy="1315053"/>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kumimoji="0" lang="en-US" sz="1800" b="0" i="0" u="none" strike="noStrike" cap="none" normalizeH="0" baseline="0" dirty="0">
                    <a:ln>
                      <a:noFill/>
                    </a:ln>
                    <a:solidFill>
                      <a:schemeClr val="tx1"/>
                    </a:solidFill>
                    <a:effectLst/>
                    <a:latin typeface="Arial" pitchFamily="34" charset="0"/>
                    <a:cs typeface="Arial" pitchFamily="34" charset="0"/>
                  </a:rPr>
                  <a:t>Range </a:t>
                </a:r>
                <a14:m>
                  <m:oMath xmlns:m="http://schemas.openxmlformats.org/officeDocument/2006/math">
                    <m:sSup>
                      <m:sSupPr>
                        <m:ctrlPr>
                          <a:rPr lang="en-US" i="1">
                            <a:latin typeface="Cambria Math" panose="02040503050406030204" pitchFamily="18" charset="0"/>
                            <a:cs typeface="Arial" pitchFamily="34" charset="0"/>
                          </a:rPr>
                        </m:ctrlPr>
                      </m:sSupPr>
                      <m:e>
                        <m:d>
                          <m:dPr>
                            <m:begChr m:val="{"/>
                            <m:endChr m:val="}"/>
                            <m:ctrlPr>
                              <a:rPr lang="en-US" i="1">
                                <a:latin typeface="Cambria Math" panose="02040503050406030204" pitchFamily="18" charset="0"/>
                                <a:cs typeface="Arial" pitchFamily="34" charset="0"/>
                              </a:rPr>
                            </m:ctrlPr>
                          </m:dPr>
                          <m:e>
                            <m:r>
                              <a:rPr lang="en-US" i="1">
                                <a:latin typeface="Cambria Math" panose="02040503050406030204" pitchFamily="18" charset="0"/>
                                <a:cs typeface="Arial" pitchFamily="34" charset="0"/>
                              </a:rPr>
                              <m:t>0</m:t>
                            </m:r>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1</m:t>
                            </m:r>
                          </m:e>
                        </m:d>
                      </m:e>
                      <m:sup>
                        <m:r>
                          <a:rPr lang="en-US" b="0" i="1" smtClean="0">
                            <a:latin typeface="Cambria Math" panose="02040503050406030204" pitchFamily="18" charset="0"/>
                            <a:cs typeface="Arial" pitchFamily="34" charset="0"/>
                          </a:rPr>
                          <m:t>𝑛</m:t>
                        </m:r>
                      </m:sup>
                    </m:sSup>
                  </m:oMath>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12" name="Oval 11"/>
              <p:cNvSpPr>
                <a:spLocks noRot="1" noChangeAspect="1" noMove="1" noResize="1" noEditPoints="1" noAdjustHandles="1" noChangeArrowheads="1" noChangeShapeType="1" noTextEdit="1"/>
              </p:cNvSpPr>
              <p:nvPr/>
            </p:nvSpPr>
            <p:spPr bwMode="auto">
              <a:xfrm>
                <a:off x="5778036" y="1401184"/>
                <a:ext cx="2176460" cy="1315053"/>
              </a:xfrm>
              <a:prstGeom prst="ellipse">
                <a:avLst/>
              </a:prstGeom>
              <a:blipFill>
                <a:blip r:embed="rId5"/>
                <a:stretch>
                  <a:fillRect/>
                </a:stretch>
              </a:bli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819988" y="1744456"/>
                <a:ext cx="533095"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oMath>
                  </m:oMathPara>
                </a14:m>
                <a:endParaRPr lang="en-US">
                  <a:ea typeface="Cambria Math" panose="020405030504060302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819988" y="1744456"/>
                <a:ext cx="53309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767666" y="2205583"/>
                <a:ext cx="585417"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a:ea typeface="Cambria Math" panose="020405030504060302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767666" y="2205583"/>
                <a:ext cx="585417"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041732" y="2094705"/>
                <a:ext cx="1520801" cy="338554"/>
              </a:xfrm>
              <a:prstGeom prst="rect">
                <a:avLst/>
              </a:prstGeom>
              <a:solidFill>
                <a:schemeClr val="accent1">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itchFamily="34" charset="0"/>
                        </a:rPr>
                        <m:t>∘</m:t>
                      </m:r>
                      <m:r>
                        <a:rPr lang="en-US" sz="1600" b="0" i="1" dirty="0" smtClean="0">
                          <a:latin typeface="Cambria Math" panose="02040503050406030204" pitchFamily="18" charset="0"/>
                          <a:cs typeface="Arial" pitchFamily="34" charset="0"/>
                        </a:rPr>
                        <m:t>h</m:t>
                      </m:r>
                      <m:d>
                        <m:dPr>
                          <m:ctrlPr>
                            <a:rPr lang="en-US" sz="1600" i="1" dirty="0">
                              <a:latin typeface="Cambria Math" panose="02040503050406030204" pitchFamily="18" charset="0"/>
                              <a:cs typeface="Arial" pitchFamily="34" charset="0"/>
                            </a:rPr>
                          </m:ctrlPr>
                        </m:dPr>
                        <m:e>
                          <m:r>
                            <a:rPr lang="en-US" sz="1600" i="1" dirty="0">
                              <a:latin typeface="Cambria Math" panose="02040503050406030204" pitchFamily="18" charset="0"/>
                              <a:cs typeface="Arial" pitchFamily="34" charset="0"/>
                            </a:rPr>
                            <m:t>𝑥</m:t>
                          </m:r>
                        </m:e>
                      </m:d>
                      <m:r>
                        <a:rPr lang="en-US" sz="1600" i="1" dirty="0">
                          <a:latin typeface="Cambria Math" panose="02040503050406030204" pitchFamily="18" charset="0"/>
                          <a:cs typeface="Arial" pitchFamily="34" charset="0"/>
                        </a:rPr>
                        <m:t>=</m:t>
                      </m:r>
                      <m:r>
                        <a:rPr lang="en-US" sz="1600" b="0" i="1" dirty="0" smtClean="0">
                          <a:latin typeface="Cambria Math" panose="02040503050406030204" pitchFamily="18" charset="0"/>
                          <a:cs typeface="Arial" pitchFamily="34" charset="0"/>
                        </a:rPr>
                        <m:t>h</m:t>
                      </m:r>
                      <m:r>
                        <a:rPr lang="en-US" sz="1600" i="1" dirty="0">
                          <a:latin typeface="Cambria Math" panose="02040503050406030204" pitchFamily="18" charset="0"/>
                          <a:cs typeface="Arial" pitchFamily="34" charset="0"/>
                        </a:rPr>
                        <m:t>(</m:t>
                      </m:r>
                      <m:sSup>
                        <m:sSupPr>
                          <m:ctrlPr>
                            <a:rPr lang="en-US" sz="1600" i="1" dirty="0">
                              <a:latin typeface="Cambria Math" panose="02040503050406030204" pitchFamily="18" charset="0"/>
                              <a:cs typeface="Arial" pitchFamily="34" charset="0"/>
                            </a:rPr>
                          </m:ctrlPr>
                        </m:sSupPr>
                        <m:e>
                          <m:r>
                            <a:rPr lang="en-US" sz="1600" i="1" dirty="0">
                              <a:latin typeface="Cambria Math" panose="02040503050406030204" pitchFamily="18" charset="0"/>
                              <a:cs typeface="Arial" pitchFamily="34" charset="0"/>
                            </a:rPr>
                            <m:t>𝑥</m:t>
                          </m:r>
                        </m:e>
                        <m:sup>
                          <m:r>
                            <a:rPr lang="en-US" sz="1600" i="1" dirty="0">
                              <a:latin typeface="Cambria Math" panose="02040503050406030204" pitchFamily="18" charset="0"/>
                              <a:cs typeface="Arial" pitchFamily="34" charset="0"/>
                            </a:rPr>
                            <m:t>′</m:t>
                          </m:r>
                        </m:sup>
                      </m:sSup>
                      <m:r>
                        <a:rPr lang="en-US" sz="1600" i="1" dirty="0">
                          <a:latin typeface="Cambria Math" panose="02040503050406030204" pitchFamily="18" charset="0"/>
                          <a:cs typeface="Arial" pitchFamily="34" charset="0"/>
                        </a:rPr>
                        <m:t>)</m:t>
                      </m:r>
                    </m:oMath>
                  </m:oMathPara>
                </a14:m>
                <a:endParaRPr lang="en-US" sz="1600">
                  <a:latin typeface="Arial" pitchFamily="34" charset="0"/>
                  <a:cs typeface="Arial"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041732" y="2094705"/>
                <a:ext cx="1520801" cy="338554"/>
              </a:xfrm>
              <a:prstGeom prst="rect">
                <a:avLst/>
              </a:prstGeom>
              <a:blipFill>
                <a:blip r:embed="rId8"/>
                <a:stretch>
                  <a:fillRect b="-12727"/>
                </a:stretch>
              </a:blipFill>
            </p:spPr>
            <p:txBody>
              <a:bodyPr/>
              <a:lstStyle/>
              <a:p>
                <a:r>
                  <a:rPr lang="en-US">
                    <a:noFill/>
                  </a:rPr>
                  <a:t> </a:t>
                </a:r>
              </a:p>
            </p:txBody>
          </p:sp>
        </mc:Fallback>
      </mc:AlternateContent>
      <p:cxnSp>
        <p:nvCxnSpPr>
          <p:cNvPr id="16" name="Straight Arrow Connector 15"/>
          <p:cNvCxnSpPr/>
          <p:nvPr/>
        </p:nvCxnSpPr>
        <p:spPr bwMode="auto">
          <a:xfrm>
            <a:off x="3216372" y="1945272"/>
            <a:ext cx="2967318" cy="3316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p:nvPr/>
        </p:nvCxnSpPr>
        <p:spPr bwMode="auto">
          <a:xfrm flipV="1">
            <a:off x="3216372" y="2276967"/>
            <a:ext cx="2967318" cy="11477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8" name="TextBox 17"/>
              <p:cNvSpPr txBox="1"/>
              <p:nvPr/>
            </p:nvSpPr>
            <p:spPr>
              <a:xfrm>
                <a:off x="3991288" y="1266796"/>
                <a:ext cx="2048959" cy="369332"/>
              </a:xfrm>
              <a:prstGeom prst="rect">
                <a:avLst/>
              </a:prstGeom>
              <a:noFill/>
            </p:spPr>
            <p:txBody>
              <a:bodyPr wrap="none" rtlCol="0">
                <a:spAutoFit/>
              </a:bodyPr>
              <a:lstStyle/>
              <a:p>
                <a:r>
                  <a:rPr lang="en-US"/>
                  <a:t>Hash function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e>
                    </m:d>
                  </m:oMath>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3991288" y="1266796"/>
                <a:ext cx="2048959" cy="369332"/>
              </a:xfrm>
              <a:prstGeom prst="rect">
                <a:avLst/>
              </a:prstGeom>
              <a:blipFill>
                <a:blip r:embed="rId9"/>
                <a:stretch>
                  <a:fillRect l="-2679" t="-10000" b="-26667"/>
                </a:stretch>
              </a:blipFill>
            </p:spPr>
            <p:txBody>
              <a:bodyPr/>
              <a:lstStyle/>
              <a:p>
                <a:r>
                  <a:rPr lang="en-US">
                    <a:noFill/>
                  </a:rPr>
                  <a:t> </a:t>
                </a:r>
              </a:p>
            </p:txBody>
          </p:sp>
        </mc:Fallback>
      </mc:AlternateContent>
      <p:pic>
        <p:nvPicPr>
          <p:cNvPr id="19" name="Picture 18"/>
          <p:cNvPicPr>
            <a:picLocks noChangeAspect="1"/>
          </p:cNvPicPr>
          <p:nvPr/>
        </p:nvPicPr>
        <p:blipFill>
          <a:blip r:embed="rId10"/>
          <a:stretch>
            <a:fillRect/>
          </a:stretch>
        </p:blipFill>
        <p:spPr>
          <a:xfrm>
            <a:off x="4892440" y="3918890"/>
            <a:ext cx="3321519" cy="808412"/>
          </a:xfrm>
          <a:prstGeom prst="rect">
            <a:avLst/>
          </a:prstGeom>
          <a:solidFill>
            <a:srgbClr val="CCFFFF"/>
          </a:solidFill>
          <a:ln>
            <a:solidFill>
              <a:schemeClr val="accent1"/>
            </a:solidFill>
          </a:ln>
        </p:spPr>
      </p:pic>
    </p:spTree>
    <p:extLst>
      <p:ext uri="{BB962C8B-B14F-4D97-AF65-F5344CB8AC3E}">
        <p14:creationId xmlns:p14="http://schemas.microsoft.com/office/powerpoint/2010/main" val="2701226710"/>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6FB0A5-3964-4FD7-86DC-465C5F14DED1}"/>
              </a:ext>
            </a:extLst>
          </p:cNvPr>
          <p:cNvSpPr>
            <a:spLocks noGrp="1"/>
          </p:cNvSpPr>
          <p:nvPr>
            <p:ph type="title"/>
          </p:nvPr>
        </p:nvSpPr>
        <p:spPr/>
        <p:txBody>
          <a:bodyPr/>
          <a:lstStyle/>
          <a:p>
            <a:r>
              <a:rPr lang="en-US" dirty="0"/>
              <a:t>The birthday attack (‘paradox’)</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E8CF2C2-988E-4B56-9DC3-DA6AD11E9AAA}"/>
                  </a:ext>
                </a:extLst>
              </p:cNvPr>
              <p:cNvSpPr>
                <a:spLocks noGrp="1"/>
              </p:cNvSpPr>
              <p:nvPr>
                <p:ph idx="1"/>
              </p:nvPr>
            </p:nvSpPr>
            <p:spPr>
              <a:xfrm>
                <a:off x="388938" y="1046066"/>
                <a:ext cx="8229600" cy="4981575"/>
              </a:xfrm>
            </p:spPr>
            <p:txBody>
              <a:bodyPr/>
              <a:lstStyle/>
              <a:p>
                <a:r>
                  <a:rPr lang="en-US" sz="2400" dirty="0"/>
                  <a:t>Probability for NO birthday-collision:</a:t>
                </a:r>
              </a:p>
              <a:p>
                <a:pPr lvl="1"/>
                <a:r>
                  <a:rPr lang="en-US" sz="2000" dirty="0"/>
                  <a:t>Two persons:   (364/365)</a:t>
                </a:r>
              </a:p>
              <a:p>
                <a:pPr lvl="1"/>
                <a:r>
                  <a:rPr lang="en-US" sz="2000" dirty="0"/>
                  <a:t>Three persons: (364/365)*(363/365)</a:t>
                </a:r>
              </a:p>
              <a:p>
                <a:pPr lvl="1"/>
                <a:r>
                  <a:rPr lang="en-US" sz="2000" dirty="0"/>
                  <a:t>…</a:t>
                </a:r>
              </a:p>
              <a:p>
                <a:pPr lvl="1"/>
                <a14:m>
                  <m:oMath xmlns:m="http://schemas.openxmlformats.org/officeDocument/2006/math">
                    <m:r>
                      <a:rPr lang="en-US" sz="2000" b="0" i="1" smtClean="0">
                        <a:latin typeface="Cambria Math" panose="02040503050406030204" pitchFamily="18" charset="0"/>
                      </a:rPr>
                      <m:t>𝑛</m:t>
                    </m:r>
                  </m:oMath>
                </a14:m>
                <a:r>
                  <a:rPr lang="en-US" sz="2000" dirty="0"/>
                  <a:t> persons:         </a:t>
                </a:r>
                <a14:m>
                  <m:oMath xmlns:m="http://schemas.openxmlformats.org/officeDocument/2006/math">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m:t>
                        </m:r>
                        <m:r>
                          <m:rPr>
                            <m:brk m:alnAt="23"/>
                          </m:rPr>
                          <a:rPr lang="en-US" sz="2000" b="0" i="1" smtClean="0">
                            <a:latin typeface="Cambria Math" panose="02040503050406030204" pitchFamily="18" charset="0"/>
                          </a:rPr>
                          <m:t>1</m:t>
                        </m:r>
                      </m:sub>
                      <m:sup>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1</m:t>
                        </m:r>
                      </m:sup>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365</m:t>
                            </m:r>
                            <m:r>
                              <a:rPr lang="en-US" sz="2000" b="0" i="1" smtClean="0">
                                <a:latin typeface="Cambria Math" panose="02040503050406030204" pitchFamily="18" charset="0"/>
                              </a:rPr>
                              <m:t>−</m:t>
                            </m:r>
                            <m:r>
                              <a:rPr lang="en-US" sz="2000" b="0" i="1" smtClean="0">
                                <a:latin typeface="Cambria Math" panose="02040503050406030204" pitchFamily="18" charset="0"/>
                              </a:rPr>
                              <m:t>𝑖</m:t>
                            </m:r>
                          </m:num>
                          <m:den>
                            <m:r>
                              <a:rPr lang="en-US" sz="2000" b="0" i="1" smtClean="0">
                                <a:latin typeface="Cambria Math" panose="02040503050406030204" pitchFamily="18" charset="0"/>
                              </a:rPr>
                              <m:t>365</m:t>
                            </m:r>
                          </m:den>
                        </m:f>
                      </m:e>
                    </m:nary>
                  </m:oMath>
                </a14:m>
                <a:endParaRPr lang="en-US" sz="2000" dirty="0"/>
              </a:p>
            </p:txBody>
          </p:sp>
        </mc:Choice>
        <mc:Fallback xmlns="">
          <p:sp>
            <p:nvSpPr>
              <p:cNvPr id="6" name="Content Placeholder 5">
                <a:extLst>
                  <a:ext uri="{FF2B5EF4-FFF2-40B4-BE49-F238E27FC236}">
                    <a16:creationId xmlns:a16="http://schemas.microsoft.com/office/drawing/2014/main" id="{DE8CF2C2-988E-4B56-9DC3-DA6AD11E9AAA}"/>
                  </a:ext>
                </a:extLst>
              </p:cNvPr>
              <p:cNvSpPr>
                <a:spLocks noGrp="1" noRot="1" noChangeAspect="1" noMove="1" noResize="1" noEditPoints="1" noAdjustHandles="1" noChangeArrowheads="1" noChangeShapeType="1" noTextEdit="1"/>
              </p:cNvSpPr>
              <p:nvPr>
                <p:ph idx="1"/>
              </p:nvPr>
            </p:nvSpPr>
            <p:spPr>
              <a:xfrm>
                <a:off x="388938" y="1046066"/>
                <a:ext cx="8229600" cy="4981575"/>
              </a:xfrm>
              <a:blipFill>
                <a:blip r:embed="rId2"/>
                <a:stretch>
                  <a:fillRect l="-296" t="-85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D39074AF-06F1-40AF-94ED-E6A5D7BEFC4E}"/>
              </a:ext>
            </a:extLst>
          </p:cNvPr>
          <p:cNvSpPr>
            <a:spLocks noGrp="1"/>
          </p:cNvSpPr>
          <p:nvPr>
            <p:ph type="dt" sz="half" idx="10"/>
          </p:nvPr>
        </p:nvSpPr>
        <p:spPr/>
        <p:txBody>
          <a:bodyPr/>
          <a:lstStyle/>
          <a:p>
            <a:pPr>
              <a:defRPr/>
            </a:pPr>
            <a:fld id="{62B1DA6C-CB3E-4F55-BF7C-F65BC845CBC9}" type="datetime1">
              <a:rPr lang="en-US" smtClean="0"/>
              <a:pPr>
                <a:defRPr/>
              </a:pPr>
              <a:t>1/5/2021</a:t>
            </a:fld>
            <a:endParaRPr lang="en-US" altLang="en-US"/>
          </a:p>
        </p:txBody>
      </p:sp>
      <p:sp>
        <p:nvSpPr>
          <p:cNvPr id="4" name="Slide Number Placeholder 3">
            <a:extLst>
              <a:ext uri="{FF2B5EF4-FFF2-40B4-BE49-F238E27FC236}">
                <a16:creationId xmlns:a16="http://schemas.microsoft.com/office/drawing/2014/main" id="{6BF4F1EE-F12D-4BB9-AB05-517AD0EB9B97}"/>
              </a:ext>
            </a:extLst>
          </p:cNvPr>
          <p:cNvSpPr>
            <a:spLocks noGrp="1"/>
          </p:cNvSpPr>
          <p:nvPr>
            <p:ph type="sldNum" sz="quarter" idx="12"/>
          </p:nvPr>
        </p:nvSpPr>
        <p:spPr/>
        <p:txBody>
          <a:bodyPr/>
          <a:lstStyle/>
          <a:p>
            <a:pPr>
              <a:defRPr/>
            </a:pPr>
            <a:fld id="{3FABC885-442D-4533-A036-89E169523CA2}" type="slidenum">
              <a:rPr lang="he-IL" altLang="en-US" smtClean="0"/>
              <a:pPr>
                <a:defRPr/>
              </a:pPr>
              <a:t>13</a:t>
            </a:fld>
            <a:endParaRPr lang="en-US" altLang="en-US"/>
          </a:p>
        </p:txBody>
      </p:sp>
      <p:pic>
        <p:nvPicPr>
          <p:cNvPr id="8" name="Picture 7" descr="Icon&#10;&#10;Description automatically generated">
            <a:extLst>
              <a:ext uri="{FF2B5EF4-FFF2-40B4-BE49-F238E27FC236}">
                <a16:creationId xmlns:a16="http://schemas.microsoft.com/office/drawing/2014/main" id="{260CA056-D8BC-486A-9DAA-EF91D4DD387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04022" y="4146857"/>
            <a:ext cx="420856" cy="756888"/>
          </a:xfrm>
          <a:prstGeom prst="rect">
            <a:avLst/>
          </a:prstGeom>
        </p:spPr>
      </p:pic>
      <p:pic>
        <p:nvPicPr>
          <p:cNvPr id="11" name="Picture 10" descr="Shape, circle&#10;&#10;Description automatically generated">
            <a:extLst>
              <a:ext uri="{FF2B5EF4-FFF2-40B4-BE49-F238E27FC236}">
                <a16:creationId xmlns:a16="http://schemas.microsoft.com/office/drawing/2014/main" id="{8CD17F9E-F873-4FBC-9B80-A169131CAA2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718806" y="4146857"/>
            <a:ext cx="608538" cy="756888"/>
          </a:xfrm>
          <a:prstGeom prst="rect">
            <a:avLst/>
          </a:prstGeom>
        </p:spPr>
      </p:pic>
      <p:pic>
        <p:nvPicPr>
          <p:cNvPr id="14" name="Picture 13" descr="A close up of a mask&#10;&#10;Description automatically generated">
            <a:extLst>
              <a:ext uri="{FF2B5EF4-FFF2-40B4-BE49-F238E27FC236}">
                <a16:creationId xmlns:a16="http://schemas.microsoft.com/office/drawing/2014/main" id="{827BD79D-51F5-479C-86AE-10818C3C1C33}"/>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633941" y="4006301"/>
            <a:ext cx="1329372" cy="1038572"/>
          </a:xfrm>
          <a:prstGeom prst="rect">
            <a:avLst/>
          </a:prstGeom>
        </p:spPr>
      </p:pic>
      <p:pic>
        <p:nvPicPr>
          <p:cNvPr id="17" name="Picture 16" descr="A close up of a logo&#10;&#10;Description automatically generated">
            <a:extLst>
              <a:ext uri="{FF2B5EF4-FFF2-40B4-BE49-F238E27FC236}">
                <a16:creationId xmlns:a16="http://schemas.microsoft.com/office/drawing/2014/main" id="{8009AFC3-9AB4-487C-AE12-610DD4166C84}"/>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flipH="1">
            <a:off x="5329604" y="4091696"/>
            <a:ext cx="551316" cy="810894"/>
          </a:xfrm>
          <a:prstGeom prst="rect">
            <a:avLst/>
          </a:prstGeom>
        </p:spPr>
      </p:pic>
      <p:pic>
        <p:nvPicPr>
          <p:cNvPr id="20" name="Picture 19" descr="Logo&#10;&#10;Description automatically generated">
            <a:extLst>
              <a:ext uri="{FF2B5EF4-FFF2-40B4-BE49-F238E27FC236}">
                <a16:creationId xmlns:a16="http://schemas.microsoft.com/office/drawing/2014/main" id="{3A0C8A49-4D57-4BBD-AE80-53A78DEE59C5}"/>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6303701" y="4006301"/>
            <a:ext cx="833080" cy="1038573"/>
          </a:xfrm>
          <a:prstGeom prst="rect">
            <a:avLst/>
          </a:prstGeom>
        </p:spPr>
      </p:pic>
      <p:graphicFrame>
        <p:nvGraphicFramePr>
          <p:cNvPr id="23" name="Table 23">
            <a:extLst>
              <a:ext uri="{FF2B5EF4-FFF2-40B4-BE49-F238E27FC236}">
                <a16:creationId xmlns:a16="http://schemas.microsoft.com/office/drawing/2014/main" id="{61A35B1A-3688-4AC1-B0CC-825648B52664}"/>
              </a:ext>
            </a:extLst>
          </p:cNvPr>
          <p:cNvGraphicFramePr>
            <a:graphicFrameLocks noGrp="1"/>
          </p:cNvGraphicFramePr>
          <p:nvPr>
            <p:extLst>
              <p:ext uri="{D42A27DB-BD31-4B8C-83A1-F6EECF244321}">
                <p14:modId xmlns:p14="http://schemas.microsoft.com/office/powerpoint/2010/main" val="2203643021"/>
              </p:ext>
            </p:extLst>
          </p:nvPr>
        </p:nvGraphicFramePr>
        <p:xfrm>
          <a:off x="743919" y="5698331"/>
          <a:ext cx="7587900" cy="365760"/>
        </p:xfrm>
        <a:graphic>
          <a:graphicData uri="http://schemas.openxmlformats.org/drawingml/2006/table">
            <a:tbl>
              <a:tblPr firstRow="1" bandRow="1">
                <a:tableStyleId>{5C22544A-7EE6-4342-B048-85BDC9FD1C3A}</a:tableStyleId>
              </a:tblPr>
              <a:tblGrid>
                <a:gridCol w="632325">
                  <a:extLst>
                    <a:ext uri="{9D8B030D-6E8A-4147-A177-3AD203B41FA5}">
                      <a16:colId xmlns:a16="http://schemas.microsoft.com/office/drawing/2014/main" val="837122687"/>
                    </a:ext>
                  </a:extLst>
                </a:gridCol>
                <a:gridCol w="632325">
                  <a:extLst>
                    <a:ext uri="{9D8B030D-6E8A-4147-A177-3AD203B41FA5}">
                      <a16:colId xmlns:a16="http://schemas.microsoft.com/office/drawing/2014/main" val="3762300944"/>
                    </a:ext>
                  </a:extLst>
                </a:gridCol>
                <a:gridCol w="632325">
                  <a:extLst>
                    <a:ext uri="{9D8B030D-6E8A-4147-A177-3AD203B41FA5}">
                      <a16:colId xmlns:a16="http://schemas.microsoft.com/office/drawing/2014/main" val="1031294041"/>
                    </a:ext>
                  </a:extLst>
                </a:gridCol>
                <a:gridCol w="632325">
                  <a:extLst>
                    <a:ext uri="{9D8B030D-6E8A-4147-A177-3AD203B41FA5}">
                      <a16:colId xmlns:a16="http://schemas.microsoft.com/office/drawing/2014/main" val="2292879144"/>
                    </a:ext>
                  </a:extLst>
                </a:gridCol>
                <a:gridCol w="632325">
                  <a:extLst>
                    <a:ext uri="{9D8B030D-6E8A-4147-A177-3AD203B41FA5}">
                      <a16:colId xmlns:a16="http://schemas.microsoft.com/office/drawing/2014/main" val="650164718"/>
                    </a:ext>
                  </a:extLst>
                </a:gridCol>
                <a:gridCol w="632325">
                  <a:extLst>
                    <a:ext uri="{9D8B030D-6E8A-4147-A177-3AD203B41FA5}">
                      <a16:colId xmlns:a16="http://schemas.microsoft.com/office/drawing/2014/main" val="537050525"/>
                    </a:ext>
                  </a:extLst>
                </a:gridCol>
                <a:gridCol w="632325">
                  <a:extLst>
                    <a:ext uri="{9D8B030D-6E8A-4147-A177-3AD203B41FA5}">
                      <a16:colId xmlns:a16="http://schemas.microsoft.com/office/drawing/2014/main" val="172741661"/>
                    </a:ext>
                  </a:extLst>
                </a:gridCol>
                <a:gridCol w="632325">
                  <a:extLst>
                    <a:ext uri="{9D8B030D-6E8A-4147-A177-3AD203B41FA5}">
                      <a16:colId xmlns:a16="http://schemas.microsoft.com/office/drawing/2014/main" val="3126338310"/>
                    </a:ext>
                  </a:extLst>
                </a:gridCol>
                <a:gridCol w="632325">
                  <a:extLst>
                    <a:ext uri="{9D8B030D-6E8A-4147-A177-3AD203B41FA5}">
                      <a16:colId xmlns:a16="http://schemas.microsoft.com/office/drawing/2014/main" val="174616808"/>
                    </a:ext>
                  </a:extLst>
                </a:gridCol>
                <a:gridCol w="632325">
                  <a:extLst>
                    <a:ext uri="{9D8B030D-6E8A-4147-A177-3AD203B41FA5}">
                      <a16:colId xmlns:a16="http://schemas.microsoft.com/office/drawing/2014/main" val="35195097"/>
                    </a:ext>
                  </a:extLst>
                </a:gridCol>
                <a:gridCol w="632325">
                  <a:extLst>
                    <a:ext uri="{9D8B030D-6E8A-4147-A177-3AD203B41FA5}">
                      <a16:colId xmlns:a16="http://schemas.microsoft.com/office/drawing/2014/main" val="2424169243"/>
                    </a:ext>
                  </a:extLst>
                </a:gridCol>
                <a:gridCol w="632325">
                  <a:extLst>
                    <a:ext uri="{9D8B030D-6E8A-4147-A177-3AD203B41FA5}">
                      <a16:colId xmlns:a16="http://schemas.microsoft.com/office/drawing/2014/main" val="499787244"/>
                    </a:ext>
                  </a:extLst>
                </a:gridCol>
              </a:tblGrid>
              <a:tr h="0">
                <a:tc>
                  <a:txBody>
                    <a:bodyPr/>
                    <a:lstStyle/>
                    <a:p>
                      <a:r>
                        <a:rPr lang="en-US" dirty="0"/>
                        <a:t>Jan</a:t>
                      </a:r>
                    </a:p>
                  </a:txBody>
                  <a:tcPr/>
                </a:tc>
                <a:tc>
                  <a:txBody>
                    <a:bodyPr/>
                    <a:lstStyle/>
                    <a:p>
                      <a:r>
                        <a:rPr lang="en-US" dirty="0"/>
                        <a:t>Feb</a:t>
                      </a:r>
                    </a:p>
                  </a:txBody>
                  <a:tcPr/>
                </a:tc>
                <a:tc>
                  <a:txBody>
                    <a:bodyPr/>
                    <a:lstStyle/>
                    <a:p>
                      <a:r>
                        <a:rPr lang="en-US" dirty="0"/>
                        <a:t>Mar</a:t>
                      </a:r>
                    </a:p>
                  </a:txBody>
                  <a:tcPr/>
                </a:tc>
                <a:tc>
                  <a:txBody>
                    <a:bodyPr/>
                    <a:lstStyle/>
                    <a:p>
                      <a:r>
                        <a:rPr lang="en-US" dirty="0"/>
                        <a:t>Apr</a:t>
                      </a:r>
                    </a:p>
                  </a:txBody>
                  <a:tcPr/>
                </a:tc>
                <a:tc>
                  <a:txBody>
                    <a:bodyPr/>
                    <a:lstStyle/>
                    <a:p>
                      <a:r>
                        <a:rPr lang="en-US" dirty="0"/>
                        <a:t>May</a:t>
                      </a:r>
                    </a:p>
                  </a:txBody>
                  <a:tcPr/>
                </a:tc>
                <a:tc>
                  <a:txBody>
                    <a:bodyPr/>
                    <a:lstStyle/>
                    <a:p>
                      <a:r>
                        <a:rPr lang="en-US" dirty="0"/>
                        <a:t>Jun</a:t>
                      </a:r>
                    </a:p>
                  </a:txBody>
                  <a:tcPr/>
                </a:tc>
                <a:tc>
                  <a:txBody>
                    <a:bodyPr/>
                    <a:lstStyle/>
                    <a:p>
                      <a:r>
                        <a:rPr lang="en-US" dirty="0"/>
                        <a:t>Jul</a:t>
                      </a:r>
                    </a:p>
                  </a:txBody>
                  <a:tcPr/>
                </a:tc>
                <a:tc>
                  <a:txBody>
                    <a:bodyPr/>
                    <a:lstStyle/>
                    <a:p>
                      <a:r>
                        <a:rPr lang="en-US" dirty="0"/>
                        <a:t>Aug</a:t>
                      </a:r>
                    </a:p>
                  </a:txBody>
                  <a:tcPr/>
                </a:tc>
                <a:tc>
                  <a:txBody>
                    <a:bodyPr/>
                    <a:lstStyle/>
                    <a:p>
                      <a:r>
                        <a:rPr lang="en-US" dirty="0"/>
                        <a:t>Sep</a:t>
                      </a:r>
                    </a:p>
                  </a:txBody>
                  <a:tcPr/>
                </a:tc>
                <a:tc>
                  <a:txBody>
                    <a:bodyPr/>
                    <a:lstStyle/>
                    <a:p>
                      <a:r>
                        <a:rPr lang="en-US" dirty="0"/>
                        <a:t>Oct</a:t>
                      </a:r>
                    </a:p>
                  </a:txBody>
                  <a:tcPr/>
                </a:tc>
                <a:tc>
                  <a:txBody>
                    <a:bodyPr/>
                    <a:lstStyle/>
                    <a:p>
                      <a:r>
                        <a:rPr lang="en-US" dirty="0"/>
                        <a:t>Nov</a:t>
                      </a:r>
                    </a:p>
                  </a:txBody>
                  <a:tcPr/>
                </a:tc>
                <a:tc>
                  <a:txBody>
                    <a:bodyPr/>
                    <a:lstStyle/>
                    <a:p>
                      <a:r>
                        <a:rPr lang="en-US" dirty="0"/>
                        <a:t>Dec</a:t>
                      </a:r>
                    </a:p>
                  </a:txBody>
                  <a:tcPr/>
                </a:tc>
                <a:extLst>
                  <a:ext uri="{0D108BD9-81ED-4DB2-BD59-A6C34878D82A}">
                    <a16:rowId xmlns:a16="http://schemas.microsoft.com/office/drawing/2014/main" val="3839136955"/>
                  </a:ext>
                </a:extLst>
              </a:tr>
            </a:tbl>
          </a:graphicData>
        </a:graphic>
      </p:graphicFrame>
      <p:pic>
        <p:nvPicPr>
          <p:cNvPr id="25" name="Picture 24">
            <a:extLst>
              <a:ext uri="{FF2B5EF4-FFF2-40B4-BE49-F238E27FC236}">
                <a16:creationId xmlns:a16="http://schemas.microsoft.com/office/drawing/2014/main" id="{63152F6A-A7DF-47B3-A2AE-CC5ADD9F50C8}"/>
              </a:ext>
            </a:extLst>
          </p:cNvPr>
          <p:cNvPicPr>
            <a:picLocks noChangeAspect="1"/>
          </p:cNvPicPr>
          <p:nvPr/>
        </p:nvPicPr>
        <p:blipFill>
          <a:blip r:embed="rId13"/>
          <a:stretch>
            <a:fillRect/>
          </a:stretch>
        </p:blipFill>
        <p:spPr>
          <a:xfrm>
            <a:off x="5329604" y="1497879"/>
            <a:ext cx="3468285" cy="2377820"/>
          </a:xfrm>
          <a:prstGeom prst="rect">
            <a:avLst/>
          </a:prstGeom>
        </p:spPr>
      </p:pic>
      <p:cxnSp>
        <p:nvCxnSpPr>
          <p:cNvPr id="27" name="Straight Arrow Connector 26">
            <a:extLst>
              <a:ext uri="{FF2B5EF4-FFF2-40B4-BE49-F238E27FC236}">
                <a16:creationId xmlns:a16="http://schemas.microsoft.com/office/drawing/2014/main" id="{C0B4EDC9-D85D-49FF-B668-143E64EA4457}"/>
              </a:ext>
            </a:extLst>
          </p:cNvPr>
          <p:cNvCxnSpPr>
            <a:stCxn id="8" idx="2"/>
          </p:cNvCxnSpPr>
          <p:nvPr/>
        </p:nvCxnSpPr>
        <p:spPr bwMode="auto">
          <a:xfrm flipH="1">
            <a:off x="1639116" y="4903745"/>
            <a:ext cx="375334" cy="81448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096F3315-1AE4-4FB5-85D5-C6BF059EBD17}"/>
              </a:ext>
            </a:extLst>
          </p:cNvPr>
          <p:cNvCxnSpPr/>
          <p:nvPr/>
        </p:nvCxnSpPr>
        <p:spPr bwMode="auto">
          <a:xfrm>
            <a:off x="3010313" y="4958486"/>
            <a:ext cx="2327867" cy="74017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a:extLst>
              <a:ext uri="{FF2B5EF4-FFF2-40B4-BE49-F238E27FC236}">
                <a16:creationId xmlns:a16="http://schemas.microsoft.com/office/drawing/2014/main" id="{7AB995A2-1329-4841-BBF1-EAD298960619}"/>
              </a:ext>
            </a:extLst>
          </p:cNvPr>
          <p:cNvCxnSpPr>
            <a:stCxn id="14" idx="2"/>
          </p:cNvCxnSpPr>
          <p:nvPr/>
        </p:nvCxnSpPr>
        <p:spPr bwMode="auto">
          <a:xfrm flipH="1">
            <a:off x="3103963" y="5044873"/>
            <a:ext cx="1194664" cy="6157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Arrow Connector 35">
            <a:extLst>
              <a:ext uri="{FF2B5EF4-FFF2-40B4-BE49-F238E27FC236}">
                <a16:creationId xmlns:a16="http://schemas.microsoft.com/office/drawing/2014/main" id="{BC768BD3-9435-4E2B-8A9B-6EC66D9A7AB4}"/>
              </a:ext>
            </a:extLst>
          </p:cNvPr>
          <p:cNvCxnSpPr>
            <a:stCxn id="20" idx="2"/>
          </p:cNvCxnSpPr>
          <p:nvPr/>
        </p:nvCxnSpPr>
        <p:spPr bwMode="auto">
          <a:xfrm flipH="1">
            <a:off x="5319859" y="5044874"/>
            <a:ext cx="1400382" cy="67335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14B1D93A-89F3-47C2-BA0F-6714BA26050B}"/>
              </a:ext>
            </a:extLst>
          </p:cNvPr>
          <p:cNvCxnSpPr>
            <a:stCxn id="17" idx="2"/>
          </p:cNvCxnSpPr>
          <p:nvPr/>
        </p:nvCxnSpPr>
        <p:spPr bwMode="auto">
          <a:xfrm>
            <a:off x="5605262" y="4902590"/>
            <a:ext cx="1138521" cy="7772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2424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ppt_x"/>
                                          </p:val>
                                        </p:tav>
                                        <p:tav tm="100000">
                                          <p:val>
                                            <p:strVal val="#ppt_x"/>
                                          </p:val>
                                        </p:tav>
                                      </p:tavLst>
                                    </p:anim>
                                    <p:anim calcmode="lin" valueType="num">
                                      <p:cBhvr additive="base">
                                        <p:cTn id="3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500" fill="hold"/>
                                        <p:tgtEl>
                                          <p:spTgt spid="36"/>
                                        </p:tgtEl>
                                        <p:attrNameLst>
                                          <p:attrName>ppt_x</p:attrName>
                                        </p:attrNameLst>
                                      </p:cBhvr>
                                      <p:tavLst>
                                        <p:tav tm="0">
                                          <p:val>
                                            <p:strVal val="#ppt_x"/>
                                          </p:val>
                                        </p:tav>
                                        <p:tav tm="100000">
                                          <p:val>
                                            <p:strVal val="#ppt_x"/>
                                          </p:val>
                                        </p:tav>
                                      </p:tavLst>
                                    </p:anim>
                                    <p:anim calcmode="lin" valueType="num">
                                      <p:cBhvr additive="base">
                                        <p:cTn id="4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B3E12B31-8FC8-4A41-9E70-D32B66C23A88}"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A0B647E9-0097-4ABD-9993-9790A29446C2}" type="slidenum">
              <a:rPr lang="he-IL" altLang="en-US"/>
              <a:pPr>
                <a:defRPr/>
              </a:pPr>
              <a:t>14</a:t>
            </a:fld>
            <a:endParaRPr lang="en-US" altLang="en-US"/>
          </a:p>
        </p:txBody>
      </p:sp>
      <p:sp>
        <p:nvSpPr>
          <p:cNvPr id="2" name="Rectangle 1"/>
          <p:cNvSpPr/>
          <p:nvPr/>
        </p:nvSpPr>
        <p:spPr bwMode="auto">
          <a:xfrm>
            <a:off x="8451273" y="6337593"/>
            <a:ext cx="235527" cy="1385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418306" y="2967490"/>
                <a:ext cx="8307388" cy="3163303"/>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a:lstStyle>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kern="0" dirty="0"/>
                  <a:t>Easy: find collisions in </a:t>
                </a:r>
                <a14:m>
                  <m:oMath xmlns:m="http://schemas.openxmlformats.org/officeDocument/2006/math">
                    <m:sSup>
                      <m:sSupPr>
                        <m:ctrlPr>
                          <a:rPr lang="en-US" altLang="en-US" sz="2400" i="1" kern="0" smtClean="0">
                            <a:latin typeface="Cambria Math" panose="02040503050406030204" pitchFamily="18" charset="0"/>
                          </a:rPr>
                        </m:ctrlPr>
                      </m:sSupPr>
                      <m:e>
                        <m:r>
                          <a:rPr lang="en-US" altLang="en-US" sz="2400" b="0" i="1" kern="0" smtClean="0">
                            <a:latin typeface="Cambria Math" panose="02040503050406030204" pitchFamily="18" charset="0"/>
                          </a:rPr>
                          <m:t>2</m:t>
                        </m:r>
                      </m:e>
                      <m:sup>
                        <m:r>
                          <a:rPr lang="en-US" altLang="en-US" sz="2400" b="0" i="1" kern="0" smtClean="0">
                            <a:latin typeface="Cambria Math" panose="02040503050406030204" pitchFamily="18" charset="0"/>
                          </a:rPr>
                          <m:t>𝑛</m:t>
                        </m:r>
                      </m:sup>
                    </m:sSup>
                  </m:oMath>
                </a14:m>
                <a:r>
                  <a:rPr lang="en-US" altLang="en-US" sz="2400" kern="0" dirty="0"/>
                  <a:t> time or with </a:t>
                </a:r>
                <a14:m>
                  <m:oMath xmlns:m="http://schemas.openxmlformats.org/officeDocument/2006/math">
                    <m:sSup>
                      <m:sSupPr>
                        <m:ctrlPr>
                          <a:rPr lang="en-US" altLang="en-US" sz="2400" i="1" kern="0">
                            <a:latin typeface="Cambria Math" panose="02040503050406030204" pitchFamily="18" charset="0"/>
                          </a:rPr>
                        </m:ctrlPr>
                      </m:sSupPr>
                      <m:e>
                        <m:r>
                          <a:rPr lang="en-US" altLang="en-US" sz="2400" i="1" kern="0">
                            <a:latin typeface="Cambria Math" panose="02040503050406030204" pitchFamily="18" charset="0"/>
                          </a:rPr>
                          <m:t>2</m:t>
                        </m:r>
                      </m:e>
                      <m:sup>
                        <m:r>
                          <a:rPr lang="en-US" altLang="en-US" sz="2400" b="0" i="1" kern="0" smtClean="0">
                            <a:latin typeface="Cambria Math" panose="02040503050406030204" pitchFamily="18" charset="0"/>
                          </a:rPr>
                          <m:t>−</m:t>
                        </m:r>
                        <m:r>
                          <a:rPr lang="en-US" altLang="en-US" sz="2400" i="1" kern="0">
                            <a:latin typeface="Cambria Math" panose="02040503050406030204" pitchFamily="18" charset="0"/>
                          </a:rPr>
                          <m:t>𝑛</m:t>
                        </m:r>
                      </m:sup>
                    </m:sSup>
                  </m:oMath>
                </a14:m>
                <a:r>
                  <a:rPr lang="en-US" altLang="en-US" sz="2400" kern="0" dirty="0"/>
                  <a:t> probability</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b="1" dirty="0"/>
                  <a:t>Birthday paradox</a:t>
                </a:r>
                <a:r>
                  <a:rPr lang="en-GB" altLang="en-US" sz="2400" dirty="0"/>
                  <a:t>: </a:t>
                </a:r>
                <a:r>
                  <a:rPr lang="en-US" altLang="en-US" sz="2400" kern="0" dirty="0"/>
                  <a:t>expected number 𝑞 of </a:t>
                </a:r>
                <a:br>
                  <a:rPr lang="en-US" altLang="en-US" sz="2400" kern="0" dirty="0"/>
                </a:br>
                <a:r>
                  <a:rPr lang="en-US" altLang="en-US" sz="2400" kern="0" dirty="0"/>
                  <a:t>hashes till collision is only: </a:t>
                </a:r>
                <a:br>
                  <a:rPr lang="en-US" altLang="en-US" sz="2400" kern="0" dirty="0"/>
                </a:br>
                <a:endParaRPr lang="en-US" altLang="en-US" sz="2400" kern="0" dirty="0"/>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kern="0" dirty="0">
                    <a:sym typeface="Wingdings" panose="05000000000000000000" pitchFamily="2" charset="2"/>
                  </a:rPr>
                  <a:t> </a:t>
                </a:r>
                <a:r>
                  <a:rPr lang="en-US" altLang="en-US" sz="2400" kern="0" dirty="0"/>
                  <a:t>For 80 bit of effective security, use 𝑛=160 ! </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kern="0" dirty="0"/>
                  <a:t>Apply to both keyless and keyed CRHF… </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kern="0" dirty="0"/>
                  <a:t>But </a:t>
                </a:r>
                <a:r>
                  <a:rPr lang="en-US" altLang="en-US" sz="2400" b="1" kern="0" dirty="0"/>
                  <a:t>no birthday </a:t>
                </a:r>
                <a:r>
                  <a:rPr lang="en-US" altLang="en-US" sz="2400" kern="0" dirty="0"/>
                  <a:t>for </a:t>
                </a:r>
                <a:r>
                  <a:rPr lang="en-US" altLang="en-US" sz="2400" b="1" kern="0" dirty="0"/>
                  <a:t>Target Collision Resistance</a:t>
                </a:r>
                <a:r>
                  <a:rPr lang="en-US" altLang="en-US" sz="2400" kern="0" dirty="0"/>
                  <a:t>!  </a:t>
                </a:r>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418306" y="2967490"/>
                <a:ext cx="8307388" cy="3163303"/>
              </a:xfrm>
              <a:prstGeom prst="rect">
                <a:avLst/>
              </a:prstGeom>
              <a:blipFill>
                <a:blip r:embed="rId3"/>
                <a:stretch>
                  <a:fillRect t="-1156" b="-346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Rectangle 2"/>
          <p:cNvSpPr txBox="1">
            <a:spLocks noChangeArrowheads="1"/>
          </p:cNvSpPr>
          <p:nvPr/>
        </p:nvSpPr>
        <p:spPr>
          <a:xfrm>
            <a:off x="561974" y="244475"/>
            <a:ext cx="8277225" cy="83317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cs typeface="Arial" pitchFamily="34" charset="0"/>
              </a:defRPr>
            </a:lvl2pPr>
            <a:lvl3pPr algn="l" rtl="0" eaLnBrk="0" fontAlgn="base" hangingPunct="0">
              <a:spcBef>
                <a:spcPct val="0"/>
              </a:spcBef>
              <a:spcAft>
                <a:spcPct val="0"/>
              </a:spcAft>
              <a:defRPr sz="4200">
                <a:solidFill>
                  <a:schemeClr val="tx2"/>
                </a:solidFill>
                <a:latin typeface="Garamond" pitchFamily="18" charset="0"/>
                <a:cs typeface="Arial" pitchFamily="34" charset="0"/>
              </a:defRPr>
            </a:lvl3pPr>
            <a:lvl4pPr algn="l" rtl="0" eaLnBrk="0" fontAlgn="base" hangingPunct="0">
              <a:spcBef>
                <a:spcPct val="0"/>
              </a:spcBef>
              <a:spcAft>
                <a:spcPct val="0"/>
              </a:spcAft>
              <a:defRPr sz="4200">
                <a:solidFill>
                  <a:schemeClr val="tx2"/>
                </a:solidFill>
                <a:latin typeface="Garamond" pitchFamily="18" charset="0"/>
                <a:cs typeface="Arial" pitchFamily="34" charset="0"/>
              </a:defRPr>
            </a:lvl4pPr>
            <a:lvl5pPr algn="l" rtl="0" eaLnBrk="0" fontAlgn="base" hangingPunct="0">
              <a:spcBef>
                <a:spcPct val="0"/>
              </a:spcBef>
              <a:spcAft>
                <a:spcPct val="0"/>
              </a:spcAft>
              <a:defRPr sz="4200">
                <a:solidFill>
                  <a:schemeClr val="tx2"/>
                </a:solidFill>
                <a:latin typeface="Garamond" pitchFamily="18" charset="0"/>
                <a:cs typeface="Arial" pitchFamily="34" charset="0"/>
              </a:defRPr>
            </a:lvl5pPr>
            <a:lvl6pPr marL="457200" algn="l" rtl="0" fontAlgn="base">
              <a:spcBef>
                <a:spcPct val="0"/>
              </a:spcBef>
              <a:spcAft>
                <a:spcPct val="0"/>
              </a:spcAft>
              <a:defRPr sz="4200">
                <a:solidFill>
                  <a:schemeClr val="tx2"/>
                </a:solidFill>
                <a:latin typeface="Garamond" pitchFamily="18" charset="0"/>
                <a:cs typeface="Arial" pitchFamily="34" charset="0"/>
              </a:defRPr>
            </a:lvl6pPr>
            <a:lvl7pPr marL="914400" algn="l" rtl="0" fontAlgn="base">
              <a:spcBef>
                <a:spcPct val="0"/>
              </a:spcBef>
              <a:spcAft>
                <a:spcPct val="0"/>
              </a:spcAft>
              <a:defRPr sz="4200">
                <a:solidFill>
                  <a:schemeClr val="tx2"/>
                </a:solidFill>
                <a:latin typeface="Garamond" pitchFamily="18" charset="0"/>
                <a:cs typeface="Arial" pitchFamily="34" charset="0"/>
              </a:defRPr>
            </a:lvl7pPr>
            <a:lvl8pPr marL="1371600" algn="l" rtl="0" fontAlgn="base">
              <a:spcBef>
                <a:spcPct val="0"/>
              </a:spcBef>
              <a:spcAft>
                <a:spcPct val="0"/>
              </a:spcAft>
              <a:defRPr sz="4200">
                <a:solidFill>
                  <a:schemeClr val="tx2"/>
                </a:solidFill>
                <a:latin typeface="Garamond" pitchFamily="18" charset="0"/>
                <a:cs typeface="Arial" pitchFamily="34" charset="0"/>
              </a:defRPr>
            </a:lvl8pPr>
            <a:lvl9pPr marL="1828800" algn="l" rtl="0" fontAlgn="base">
              <a:spcBef>
                <a:spcPct val="0"/>
              </a:spcBef>
              <a:spcAft>
                <a:spcPct val="0"/>
              </a:spcAft>
              <a:defRPr sz="4200">
                <a:solidFill>
                  <a:schemeClr val="tx2"/>
                </a:solidFill>
                <a:latin typeface="Garamond" pitchFamily="18" charset="0"/>
                <a:cs typeface="Arial" pitchFamily="34" charset="0"/>
              </a:defRPr>
            </a:lvl9pPr>
          </a:lstStyle>
          <a:p>
            <a:pPr defTabSz="449263" eaLnBrk="1" hangingPunct="1">
              <a:buClr>
                <a:srgbClr val="CC99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800" b="1" kern="0" dirty="0">
                <a:solidFill>
                  <a:srgbClr val="0000FF"/>
                </a:solidFill>
              </a:rPr>
              <a:t>Generic Collision Attacks</a:t>
            </a:r>
            <a:endParaRPr lang="en-GB" altLang="en-US" sz="4600" kern="0" dirty="0">
              <a:solidFill>
                <a:srgbClr val="CC9900"/>
              </a:solidFill>
            </a:endParaRPr>
          </a:p>
        </p:txBody>
      </p:sp>
      <mc:AlternateContent xmlns:mc="http://schemas.openxmlformats.org/markup-compatibility/2006" xmlns:a14="http://schemas.microsoft.com/office/drawing/2010/main">
        <mc:Choice Requires="a14">
          <p:sp>
            <p:nvSpPr>
              <p:cNvPr id="11" name="Oval 10"/>
              <p:cNvSpPr/>
              <p:nvPr/>
            </p:nvSpPr>
            <p:spPr bwMode="auto">
              <a:xfrm>
                <a:off x="1801913" y="1111554"/>
                <a:ext cx="2285679" cy="174915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pitchFamily="34" charset="0"/>
                    <a:cs typeface="Arial" pitchFamily="34" charset="0"/>
                  </a:rPr>
                  <a:t>Domain </a:t>
                </a:r>
                <a14:m>
                  <m:oMath xmlns:m="http://schemas.openxmlformats.org/officeDocument/2006/math">
                    <m:sSup>
                      <m:sSupPr>
                        <m:ctrlP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ctrlPr>
                      </m:sSupPr>
                      <m:e>
                        <m:d>
                          <m:dPr>
                            <m:begChr m:val="{"/>
                            <m:endChr m:val="}"/>
                            <m:ctrlP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ctrlPr>
                          </m:dPr>
                          <m:e>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0</m:t>
                            </m:r>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m:t>
                            </m:r>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1</m:t>
                            </m:r>
                          </m:e>
                        </m:d>
                      </m:e>
                      <m:sup>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m:t>
                        </m:r>
                      </m:sup>
                    </m:sSup>
                  </m:oMath>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11" name="Oval 10"/>
              <p:cNvSpPr>
                <a:spLocks noRot="1" noChangeAspect="1" noMove="1" noResize="1" noEditPoints="1" noAdjustHandles="1" noChangeArrowheads="1" noChangeShapeType="1" noTextEdit="1"/>
              </p:cNvSpPr>
              <p:nvPr/>
            </p:nvSpPr>
            <p:spPr bwMode="auto">
              <a:xfrm>
                <a:off x="1801913" y="1111554"/>
                <a:ext cx="2285679" cy="1749153"/>
              </a:xfrm>
              <a:prstGeom prst="ellipse">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p:cNvSpPr/>
              <p:nvPr/>
            </p:nvSpPr>
            <p:spPr bwMode="auto">
              <a:xfrm>
                <a:off x="5778036" y="1401184"/>
                <a:ext cx="2176460" cy="1315053"/>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kumimoji="0" lang="en-US" sz="1800" b="0" i="0" u="none" strike="noStrike" cap="none" normalizeH="0" baseline="0" dirty="0">
                    <a:ln>
                      <a:noFill/>
                    </a:ln>
                    <a:solidFill>
                      <a:schemeClr val="tx1"/>
                    </a:solidFill>
                    <a:effectLst/>
                    <a:latin typeface="Arial" pitchFamily="34" charset="0"/>
                    <a:cs typeface="Arial" pitchFamily="34" charset="0"/>
                  </a:rPr>
                  <a:t>Range </a:t>
                </a:r>
                <a14:m>
                  <m:oMath xmlns:m="http://schemas.openxmlformats.org/officeDocument/2006/math">
                    <m:sSup>
                      <m:sSupPr>
                        <m:ctrlPr>
                          <a:rPr lang="en-US" i="1">
                            <a:latin typeface="Cambria Math" panose="02040503050406030204" pitchFamily="18" charset="0"/>
                            <a:cs typeface="Arial" pitchFamily="34" charset="0"/>
                          </a:rPr>
                        </m:ctrlPr>
                      </m:sSupPr>
                      <m:e>
                        <m:d>
                          <m:dPr>
                            <m:begChr m:val="{"/>
                            <m:endChr m:val="}"/>
                            <m:ctrlPr>
                              <a:rPr lang="en-US" i="1">
                                <a:latin typeface="Cambria Math" panose="02040503050406030204" pitchFamily="18" charset="0"/>
                                <a:cs typeface="Arial" pitchFamily="34" charset="0"/>
                              </a:rPr>
                            </m:ctrlPr>
                          </m:dPr>
                          <m:e>
                            <m:r>
                              <a:rPr lang="en-US" i="1">
                                <a:latin typeface="Cambria Math" panose="02040503050406030204" pitchFamily="18" charset="0"/>
                                <a:cs typeface="Arial" pitchFamily="34" charset="0"/>
                              </a:rPr>
                              <m:t>0</m:t>
                            </m:r>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1</m:t>
                            </m:r>
                          </m:e>
                        </m:d>
                      </m:e>
                      <m:sup>
                        <m:r>
                          <a:rPr lang="en-US" b="0" i="1" smtClean="0">
                            <a:latin typeface="Cambria Math" panose="02040503050406030204" pitchFamily="18" charset="0"/>
                            <a:cs typeface="Arial" pitchFamily="34" charset="0"/>
                          </a:rPr>
                          <m:t>𝑛</m:t>
                        </m:r>
                      </m:sup>
                    </m:sSup>
                  </m:oMath>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12" name="Oval 11"/>
              <p:cNvSpPr>
                <a:spLocks noRot="1" noChangeAspect="1" noMove="1" noResize="1" noEditPoints="1" noAdjustHandles="1" noChangeArrowheads="1" noChangeShapeType="1" noTextEdit="1"/>
              </p:cNvSpPr>
              <p:nvPr/>
            </p:nvSpPr>
            <p:spPr bwMode="auto">
              <a:xfrm>
                <a:off x="5778036" y="1401184"/>
                <a:ext cx="2176460" cy="1315053"/>
              </a:xfrm>
              <a:prstGeom prst="ellipse">
                <a:avLst/>
              </a:prstGeom>
              <a:blipFill>
                <a:blip r:embed="rId5"/>
                <a:stretch>
                  <a:fillRect/>
                </a:stretch>
              </a:bli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819988" y="1744456"/>
                <a:ext cx="533095"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oMath>
                  </m:oMathPara>
                </a14:m>
                <a:endParaRPr lang="en-US">
                  <a:ea typeface="Cambria Math" panose="020405030504060302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819988" y="1744456"/>
                <a:ext cx="53309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767666" y="2205583"/>
                <a:ext cx="585417"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a:ea typeface="Cambria Math" panose="020405030504060302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767666" y="2205583"/>
                <a:ext cx="585417"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041732" y="2094705"/>
                <a:ext cx="1520801" cy="338554"/>
              </a:xfrm>
              <a:prstGeom prst="rect">
                <a:avLst/>
              </a:prstGeom>
              <a:solidFill>
                <a:schemeClr val="accent1">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itchFamily="34" charset="0"/>
                        </a:rPr>
                        <m:t>∘</m:t>
                      </m:r>
                      <m:r>
                        <a:rPr lang="en-US" sz="1600" b="0" i="1" dirty="0" smtClean="0">
                          <a:latin typeface="Cambria Math" panose="02040503050406030204" pitchFamily="18" charset="0"/>
                          <a:cs typeface="Arial" pitchFamily="34" charset="0"/>
                        </a:rPr>
                        <m:t>h</m:t>
                      </m:r>
                      <m:d>
                        <m:dPr>
                          <m:ctrlPr>
                            <a:rPr lang="en-US" sz="1600" i="1" dirty="0">
                              <a:latin typeface="Cambria Math" panose="02040503050406030204" pitchFamily="18" charset="0"/>
                              <a:cs typeface="Arial" pitchFamily="34" charset="0"/>
                            </a:rPr>
                          </m:ctrlPr>
                        </m:dPr>
                        <m:e>
                          <m:r>
                            <a:rPr lang="en-US" sz="1600" i="1" dirty="0">
                              <a:latin typeface="Cambria Math" panose="02040503050406030204" pitchFamily="18" charset="0"/>
                              <a:cs typeface="Arial" pitchFamily="34" charset="0"/>
                            </a:rPr>
                            <m:t>𝑥</m:t>
                          </m:r>
                        </m:e>
                      </m:d>
                      <m:r>
                        <a:rPr lang="en-US" sz="1600" i="1" dirty="0">
                          <a:latin typeface="Cambria Math" panose="02040503050406030204" pitchFamily="18" charset="0"/>
                          <a:cs typeface="Arial" pitchFamily="34" charset="0"/>
                        </a:rPr>
                        <m:t>=</m:t>
                      </m:r>
                      <m:r>
                        <a:rPr lang="en-US" sz="1600" b="0" i="1" dirty="0" smtClean="0">
                          <a:latin typeface="Cambria Math" panose="02040503050406030204" pitchFamily="18" charset="0"/>
                          <a:cs typeface="Arial" pitchFamily="34" charset="0"/>
                        </a:rPr>
                        <m:t>h</m:t>
                      </m:r>
                      <m:r>
                        <a:rPr lang="en-US" sz="1600" i="1" dirty="0">
                          <a:latin typeface="Cambria Math" panose="02040503050406030204" pitchFamily="18" charset="0"/>
                          <a:cs typeface="Arial" pitchFamily="34" charset="0"/>
                        </a:rPr>
                        <m:t>(</m:t>
                      </m:r>
                      <m:sSup>
                        <m:sSupPr>
                          <m:ctrlPr>
                            <a:rPr lang="en-US" sz="1600" i="1" dirty="0">
                              <a:latin typeface="Cambria Math" panose="02040503050406030204" pitchFamily="18" charset="0"/>
                              <a:cs typeface="Arial" pitchFamily="34" charset="0"/>
                            </a:rPr>
                          </m:ctrlPr>
                        </m:sSupPr>
                        <m:e>
                          <m:r>
                            <a:rPr lang="en-US" sz="1600" i="1" dirty="0">
                              <a:latin typeface="Cambria Math" panose="02040503050406030204" pitchFamily="18" charset="0"/>
                              <a:cs typeface="Arial" pitchFamily="34" charset="0"/>
                            </a:rPr>
                            <m:t>𝑥</m:t>
                          </m:r>
                        </m:e>
                        <m:sup>
                          <m:r>
                            <a:rPr lang="en-US" sz="1600" i="1" dirty="0">
                              <a:latin typeface="Cambria Math" panose="02040503050406030204" pitchFamily="18" charset="0"/>
                              <a:cs typeface="Arial" pitchFamily="34" charset="0"/>
                            </a:rPr>
                            <m:t>′</m:t>
                          </m:r>
                        </m:sup>
                      </m:sSup>
                      <m:r>
                        <a:rPr lang="en-US" sz="1600" i="1" dirty="0">
                          <a:latin typeface="Cambria Math" panose="02040503050406030204" pitchFamily="18" charset="0"/>
                          <a:cs typeface="Arial" pitchFamily="34" charset="0"/>
                        </a:rPr>
                        <m:t>)</m:t>
                      </m:r>
                    </m:oMath>
                  </m:oMathPara>
                </a14:m>
                <a:endParaRPr lang="en-US" sz="1600">
                  <a:latin typeface="Arial" pitchFamily="34" charset="0"/>
                  <a:cs typeface="Arial"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041732" y="2094705"/>
                <a:ext cx="1520801" cy="338554"/>
              </a:xfrm>
              <a:prstGeom prst="rect">
                <a:avLst/>
              </a:prstGeom>
              <a:blipFill>
                <a:blip r:embed="rId8"/>
                <a:stretch>
                  <a:fillRect b="-12727"/>
                </a:stretch>
              </a:blipFill>
            </p:spPr>
            <p:txBody>
              <a:bodyPr/>
              <a:lstStyle/>
              <a:p>
                <a:r>
                  <a:rPr lang="en-US">
                    <a:noFill/>
                  </a:rPr>
                  <a:t> </a:t>
                </a:r>
              </a:p>
            </p:txBody>
          </p:sp>
        </mc:Fallback>
      </mc:AlternateContent>
      <p:cxnSp>
        <p:nvCxnSpPr>
          <p:cNvPr id="16" name="Straight Arrow Connector 15"/>
          <p:cNvCxnSpPr/>
          <p:nvPr/>
        </p:nvCxnSpPr>
        <p:spPr bwMode="auto">
          <a:xfrm>
            <a:off x="3216372" y="1945272"/>
            <a:ext cx="2967318" cy="3316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p:nvPr/>
        </p:nvCxnSpPr>
        <p:spPr bwMode="auto">
          <a:xfrm flipV="1">
            <a:off x="3216372" y="2276967"/>
            <a:ext cx="2967318" cy="11477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8" name="TextBox 17"/>
              <p:cNvSpPr txBox="1"/>
              <p:nvPr/>
            </p:nvSpPr>
            <p:spPr>
              <a:xfrm>
                <a:off x="3991288" y="1266796"/>
                <a:ext cx="2048959" cy="369332"/>
              </a:xfrm>
              <a:prstGeom prst="rect">
                <a:avLst/>
              </a:prstGeom>
              <a:noFill/>
            </p:spPr>
            <p:txBody>
              <a:bodyPr wrap="none" rtlCol="0">
                <a:spAutoFit/>
              </a:bodyPr>
              <a:lstStyle/>
              <a:p>
                <a:r>
                  <a:rPr lang="en-US"/>
                  <a:t>Hash function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e>
                    </m:d>
                  </m:oMath>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3991288" y="1266796"/>
                <a:ext cx="2048959" cy="369332"/>
              </a:xfrm>
              <a:prstGeom prst="rect">
                <a:avLst/>
              </a:prstGeom>
              <a:blipFill>
                <a:blip r:embed="rId9"/>
                <a:stretch>
                  <a:fillRect l="-2679" t="-10000" b="-26667"/>
                </a:stretch>
              </a:blipFill>
            </p:spPr>
            <p:txBody>
              <a:bodyPr/>
              <a:lstStyle/>
              <a:p>
                <a:r>
                  <a:rPr lang="en-US">
                    <a:noFill/>
                  </a:rPr>
                  <a:t> </a:t>
                </a:r>
              </a:p>
            </p:txBody>
          </p:sp>
        </mc:Fallback>
      </mc:AlternateContent>
      <p:pic>
        <p:nvPicPr>
          <p:cNvPr id="19" name="Picture 18"/>
          <p:cNvPicPr>
            <a:picLocks noChangeAspect="1"/>
          </p:cNvPicPr>
          <p:nvPr/>
        </p:nvPicPr>
        <p:blipFill>
          <a:blip r:embed="rId10"/>
          <a:stretch>
            <a:fillRect/>
          </a:stretch>
        </p:blipFill>
        <p:spPr>
          <a:xfrm>
            <a:off x="4892440" y="3918890"/>
            <a:ext cx="3321519" cy="808412"/>
          </a:xfrm>
          <a:prstGeom prst="rect">
            <a:avLst/>
          </a:prstGeom>
          <a:solidFill>
            <a:srgbClr val="CCFFFF"/>
          </a:solidFill>
          <a:ln>
            <a:solidFill>
              <a:schemeClr val="accent1"/>
            </a:solidFill>
          </a:ln>
        </p:spPr>
      </p:pic>
    </p:spTree>
    <p:extLst>
      <p:ext uri="{BB962C8B-B14F-4D97-AF65-F5344CB8AC3E}">
        <p14:creationId xmlns:p14="http://schemas.microsoft.com/office/powerpoint/2010/main" val="511018999"/>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 calcmode="lin" valueType="num">
                                      <p:cBhvr additive="base">
                                        <p:cTn id="7"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2"/>
          <p:cNvSpPr>
            <a:spLocks noGrp="1" noChangeArrowheads="1"/>
          </p:cNvSpPr>
          <p:nvPr>
            <p:ph type="title"/>
          </p:nvPr>
        </p:nvSpPr>
        <p:spPr>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pPr defTabSz="449263"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t>Target CRHF (TCR hash)</a:t>
            </a:r>
          </a:p>
        </p:txBody>
      </p:sp>
      <p:sp>
        <p:nvSpPr>
          <p:cNvPr id="55" name="Date Placeholder 3"/>
          <p:cNvSpPr>
            <a:spLocks noGrp="1"/>
          </p:cNvSpPr>
          <p:nvPr>
            <p:ph type="dt" sz="half" idx="10"/>
          </p:nvPr>
        </p:nvSpPr>
        <p:spPr/>
        <p:txBody>
          <a:bodyPr/>
          <a:lstStyle/>
          <a:p>
            <a:pPr>
              <a:defRPr/>
            </a:pPr>
            <a:fld id="{5963094F-0EAA-4A19-994A-D6375DF8DEA5}" type="datetime1">
              <a:rPr lang="en-US"/>
              <a:pPr>
                <a:defRPr/>
              </a:pPr>
              <a:t>1/5/2021</a:t>
            </a:fld>
            <a:endParaRPr lang="en-US" altLang="en-US"/>
          </a:p>
        </p:txBody>
      </p:sp>
      <p:sp>
        <p:nvSpPr>
          <p:cNvPr id="57" name="Slide Number Placeholder 5"/>
          <p:cNvSpPr>
            <a:spLocks noGrp="1"/>
          </p:cNvSpPr>
          <p:nvPr>
            <p:ph type="sldNum" sz="quarter" idx="12"/>
          </p:nvPr>
        </p:nvSpPr>
        <p:spPr/>
        <p:txBody>
          <a:bodyPr/>
          <a:lstStyle/>
          <a:p>
            <a:pPr>
              <a:defRPr/>
            </a:pPr>
            <a:fld id="{726D130C-7E39-4412-B968-294F5537C9B1}" type="slidenum">
              <a:rPr lang="he-IL" altLang="en-US"/>
              <a:pPr>
                <a:defRPr/>
              </a:pPr>
              <a:t>15</a:t>
            </a:fld>
            <a:endParaRPr lang="en-US" altLang="en-US"/>
          </a:p>
        </p:txBody>
      </p:sp>
      <p:sp>
        <p:nvSpPr>
          <p:cNvPr id="1347588" name="Text Box 4"/>
          <p:cNvSpPr txBox="1">
            <a:spLocks noChangeArrowheads="1"/>
          </p:cNvSpPr>
          <p:nvPr/>
        </p:nvSpPr>
        <p:spPr bwMode="auto">
          <a:xfrm>
            <a:off x="415707" y="5280844"/>
            <a:ext cx="6062328" cy="402291"/>
          </a:xfrm>
          <a:prstGeom prst="rect">
            <a:avLst/>
          </a:prstGeom>
          <a:solidFill>
            <a:schemeClr val="accent2">
              <a:lumMod val="20000"/>
              <a:lumOff val="80000"/>
            </a:schemeClr>
          </a:solidFill>
          <a:ln>
            <a:noFill/>
          </a:ln>
          <a:effectLst/>
        </p:spPr>
        <p:txBody>
          <a:bodyPr wrap="square" lIns="90000" tIns="46800" rIns="90000" bIns="4680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ahoma" pitchFamily="34" charset="0"/>
              <a:buNone/>
            </a:pPr>
            <a:r>
              <a:rPr lang="en-GB" altLang="en-US" sz="2000" dirty="0">
                <a:solidFill>
                  <a:srgbClr val="000000"/>
                </a:solidFill>
                <a:latin typeface="Tahoma" pitchFamily="34" charset="0"/>
                <a:cs typeface="Times New Roman" pitchFamily="18" charset="0"/>
              </a:rPr>
              <a:t>Adversary has to select target </a:t>
            </a:r>
            <a:r>
              <a:rPr lang="en-GB" altLang="en-US" sz="2000" b="1" dirty="0">
                <a:solidFill>
                  <a:srgbClr val="000000"/>
                </a:solidFill>
                <a:latin typeface="Tahoma" pitchFamily="34" charset="0"/>
                <a:cs typeface="Times New Roman" pitchFamily="18" charset="0"/>
              </a:rPr>
              <a:t>before </a:t>
            </a:r>
            <a:r>
              <a:rPr lang="en-GB" altLang="en-US" sz="2000" dirty="0">
                <a:solidFill>
                  <a:srgbClr val="000000"/>
                </a:solidFill>
                <a:latin typeface="Tahoma" pitchFamily="34" charset="0"/>
                <a:cs typeface="Times New Roman" pitchFamily="18" charset="0"/>
              </a:rPr>
              <a:t>knowing key</a:t>
            </a:r>
          </a:p>
        </p:txBody>
      </p:sp>
      <p:sp>
        <p:nvSpPr>
          <p:cNvPr id="62" name="Rounded Rectangle 61"/>
          <p:cNvSpPr/>
          <p:nvPr/>
        </p:nvSpPr>
        <p:spPr bwMode="auto">
          <a:xfrm>
            <a:off x="1344735" y="2300147"/>
            <a:ext cx="1299882" cy="385482"/>
          </a:xfrm>
          <a:prstGeom prst="round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Adversary</a:t>
            </a:r>
          </a:p>
        </p:txBody>
      </p:sp>
      <mc:AlternateContent xmlns:mc="http://schemas.openxmlformats.org/markup-compatibility/2006" xmlns:a14="http://schemas.microsoft.com/office/drawing/2010/main">
        <mc:Choice Requires="a14">
          <p:sp>
            <p:nvSpPr>
              <p:cNvPr id="64" name="Rectangle 63"/>
              <p:cNvSpPr/>
              <p:nvPr/>
            </p:nvSpPr>
            <p:spPr bwMode="auto">
              <a:xfrm>
                <a:off x="661472" y="4158179"/>
                <a:ext cx="2140130" cy="650566"/>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800" b="0" i="0" u="none" strike="noStrike" cap="none" normalizeH="0" baseline="0" dirty="0">
                    <a:ln>
                      <a:noFill/>
                    </a:ln>
                    <a:solidFill>
                      <a:schemeClr val="tx1"/>
                    </a:solidFill>
                    <a:effectLst/>
                    <a:latin typeface="Arial" pitchFamily="34" charset="0"/>
                    <a:cs typeface="Arial" pitchFamily="34" charset="0"/>
                  </a:rPr>
                  <a:t>Collision: </a:t>
                </a:r>
                <a14:m>
                  <m:oMath xmlns:m="http://schemas.openxmlformats.org/officeDocument/2006/math">
                    <m:sSup>
                      <m:sSupPr>
                        <m:ctrlPr>
                          <a:rPr lang="en-US" altLang="en-US" b="0" i="1" kern="0" dirty="0" smtClean="0">
                            <a:solidFill>
                              <a:srgbClr val="006633"/>
                            </a:solidFill>
                            <a:latin typeface="Cambria Math" panose="02040503050406030204" pitchFamily="18" charset="0"/>
                            <a:cs typeface="Times New Roman" pitchFamily="18" charset="0"/>
                          </a:rPr>
                        </m:ctrlPr>
                      </m:sSupPr>
                      <m:e>
                        <m:r>
                          <a:rPr lang="en-US" altLang="en-US" b="0" i="1" kern="0" dirty="0" smtClean="0">
                            <a:solidFill>
                              <a:srgbClr val="006633"/>
                            </a:solidFill>
                            <a:latin typeface="Cambria Math" panose="02040503050406030204" pitchFamily="18" charset="0"/>
                            <a:cs typeface="Times New Roman" pitchFamily="18" charset="0"/>
                          </a:rPr>
                          <m:t>𝑥</m:t>
                        </m:r>
                      </m:e>
                      <m:sup>
                        <m:r>
                          <a:rPr lang="en-US" altLang="en-US" b="0" i="1" kern="0" dirty="0" smtClean="0">
                            <a:solidFill>
                              <a:srgbClr val="006633"/>
                            </a:solidFill>
                            <a:latin typeface="Cambria Math" panose="02040503050406030204" pitchFamily="18" charset="0"/>
                            <a:cs typeface="Times New Roman" pitchFamily="18" charset="0"/>
                          </a:rPr>
                          <m:t>′</m:t>
                        </m:r>
                      </m:sup>
                    </m:sSup>
                  </m:oMath>
                </a14:m>
                <a:r>
                  <a:rPr lang="en-US" dirty="0">
                    <a:latin typeface="Arial" pitchFamily="34" charset="0"/>
                    <a:cs typeface="Arial" pitchFamily="34" charset="0"/>
                  </a:rPr>
                  <a:t> </a:t>
                </a:r>
                <a:r>
                  <a:rPr lang="en-US" dirty="0" err="1">
                    <a:latin typeface="Arial" pitchFamily="34" charset="0"/>
                    <a:cs typeface="Arial" pitchFamily="34" charset="0"/>
                  </a:rPr>
                  <a:t>s.t.</a:t>
                </a:r>
                <a:r>
                  <a:rPr lang="en-US" dirty="0">
                    <a:latin typeface="Arial" pitchFamily="34" charset="0"/>
                    <a:cs typeface="Arial" pitchFamily="34" charset="0"/>
                  </a:rPr>
                  <a:t> </a:t>
                </a:r>
                <a14:m>
                  <m:oMath xmlns:m="http://schemas.openxmlformats.org/officeDocument/2006/math">
                    <m:sSub>
                      <m:sSubPr>
                        <m:ctrlPr>
                          <a:rPr lang="en-US" i="1" dirty="0" smtClean="0">
                            <a:latin typeface="Cambria Math" panose="02040503050406030204" pitchFamily="18" charset="0"/>
                            <a:cs typeface="Arial" pitchFamily="34" charset="0"/>
                          </a:rPr>
                        </m:ctrlPr>
                      </m:sSubPr>
                      <m:e>
                        <m:r>
                          <a:rPr lang="en-US" b="0" i="1" dirty="0" smtClean="0">
                            <a:latin typeface="Cambria Math" panose="02040503050406030204" pitchFamily="18" charset="0"/>
                            <a:cs typeface="Arial" pitchFamily="34" charset="0"/>
                          </a:rPr>
                          <m:t>h</m:t>
                        </m:r>
                      </m:e>
                      <m:sub>
                        <m:r>
                          <a:rPr lang="en-US" b="0" i="1" dirty="0" smtClean="0">
                            <a:latin typeface="Cambria Math" panose="02040503050406030204" pitchFamily="18" charset="0"/>
                            <a:cs typeface="Arial" pitchFamily="34" charset="0"/>
                          </a:rPr>
                          <m:t>𝑘</m:t>
                        </m:r>
                      </m:sub>
                    </m:sSub>
                    <m:d>
                      <m:dPr>
                        <m:ctrlPr>
                          <a:rPr lang="en-US" i="1" dirty="0">
                            <a:latin typeface="Cambria Math" panose="02040503050406030204" pitchFamily="18" charset="0"/>
                            <a:cs typeface="Arial" pitchFamily="34" charset="0"/>
                          </a:rPr>
                        </m:ctrlPr>
                      </m:dPr>
                      <m:e>
                        <m:r>
                          <a:rPr lang="en-US" i="1" dirty="0">
                            <a:latin typeface="Cambria Math" panose="02040503050406030204" pitchFamily="18" charset="0"/>
                            <a:cs typeface="Arial" pitchFamily="34" charset="0"/>
                          </a:rPr>
                          <m:t>𝑥</m:t>
                        </m:r>
                      </m:e>
                    </m:d>
                    <m:r>
                      <a:rPr lang="en-US" i="1" dirty="0">
                        <a:latin typeface="Cambria Math" panose="02040503050406030204" pitchFamily="18" charset="0"/>
                        <a:cs typeface="Arial" pitchFamily="34" charset="0"/>
                      </a:rPr>
                      <m:t>=</m:t>
                    </m:r>
                    <m:sSub>
                      <m:sSubPr>
                        <m:ctrlPr>
                          <a:rPr lang="en-US" i="1" dirty="0">
                            <a:latin typeface="Cambria Math" panose="02040503050406030204" pitchFamily="18" charset="0"/>
                            <a:cs typeface="Arial" pitchFamily="34" charset="0"/>
                          </a:rPr>
                        </m:ctrlPr>
                      </m:sSubPr>
                      <m:e>
                        <m:r>
                          <a:rPr lang="en-US" i="1" dirty="0">
                            <a:latin typeface="Cambria Math" panose="02040503050406030204" pitchFamily="18" charset="0"/>
                            <a:cs typeface="Arial" pitchFamily="34" charset="0"/>
                          </a:rPr>
                          <m:t>h</m:t>
                        </m:r>
                      </m:e>
                      <m:sub>
                        <m:r>
                          <a:rPr lang="en-US" i="1" dirty="0">
                            <a:latin typeface="Cambria Math" panose="02040503050406030204" pitchFamily="18" charset="0"/>
                            <a:cs typeface="Arial" pitchFamily="34" charset="0"/>
                          </a:rPr>
                          <m:t>𝑘</m:t>
                        </m:r>
                      </m:sub>
                    </m:sSub>
                    <m:r>
                      <a:rPr lang="en-US" i="1" dirty="0">
                        <a:latin typeface="Cambria Math" panose="02040503050406030204" pitchFamily="18" charset="0"/>
                        <a:cs typeface="Arial" pitchFamily="34" charset="0"/>
                      </a:rPr>
                      <m:t>(</m:t>
                    </m:r>
                    <m:sSup>
                      <m:sSupPr>
                        <m:ctrlPr>
                          <a:rPr lang="en-US" i="1" dirty="0">
                            <a:latin typeface="Cambria Math" panose="02040503050406030204" pitchFamily="18" charset="0"/>
                            <a:cs typeface="Arial" pitchFamily="34" charset="0"/>
                          </a:rPr>
                        </m:ctrlPr>
                      </m:sSupPr>
                      <m:e>
                        <m:r>
                          <a:rPr lang="en-US" i="1" dirty="0">
                            <a:latin typeface="Cambria Math" panose="02040503050406030204" pitchFamily="18" charset="0"/>
                            <a:cs typeface="Arial" pitchFamily="34" charset="0"/>
                          </a:rPr>
                          <m:t>𝑥</m:t>
                        </m:r>
                      </m:e>
                      <m:sup>
                        <m:r>
                          <a:rPr lang="en-US" i="1" dirty="0">
                            <a:latin typeface="Cambria Math" panose="02040503050406030204" pitchFamily="18" charset="0"/>
                            <a:cs typeface="Arial" pitchFamily="34" charset="0"/>
                          </a:rPr>
                          <m:t>′</m:t>
                        </m:r>
                      </m:sup>
                    </m:sSup>
                    <m:r>
                      <a:rPr lang="en-US" i="1" dirty="0">
                        <a:latin typeface="Cambria Math" panose="02040503050406030204" pitchFamily="18" charset="0"/>
                        <a:cs typeface="Arial" pitchFamily="34" charset="0"/>
                      </a:rPr>
                      <m:t>)</m:t>
                    </m:r>
                  </m:oMath>
                </a14:m>
                <a:endParaRPr lang="en-US" dirty="0">
                  <a:latin typeface="Arial" pitchFamily="34" charset="0"/>
                  <a:cs typeface="Arial" pitchFamily="34" charset="0"/>
                </a:endParaRPr>
              </a:p>
              <a:p>
                <a:r>
                  <a:rPr lang="en-US" dirty="0">
                    <a:latin typeface="Arial" pitchFamily="34" charset="0"/>
                    <a:cs typeface="Arial" pitchFamily="34" charset="0"/>
                  </a:rPr>
                  <a:t> </a:t>
                </a:r>
                <a:r>
                  <a:rPr kumimoji="0" lang="en-US" sz="1800" b="0" i="0" u="none" strike="noStrike" cap="none" normalizeH="0" dirty="0">
                    <a:ln>
                      <a:noFill/>
                    </a:ln>
                    <a:solidFill>
                      <a:schemeClr val="tx1"/>
                    </a:solidFill>
                    <a:effectLst/>
                    <a:latin typeface="Arial" pitchFamily="34" charset="0"/>
                    <a:cs typeface="Arial" pitchFamily="34" charset="0"/>
                  </a:rPr>
                  <a:t>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64" name="Rectangle 63"/>
              <p:cNvSpPr>
                <a:spLocks noRot="1" noChangeAspect="1" noMove="1" noResize="1" noEditPoints="1" noAdjustHandles="1" noChangeArrowheads="1" noChangeShapeType="1" noTextEdit="1"/>
              </p:cNvSpPr>
              <p:nvPr/>
            </p:nvSpPr>
            <p:spPr bwMode="auto">
              <a:xfrm>
                <a:off x="661472" y="4158179"/>
                <a:ext cx="2140130" cy="650566"/>
              </a:xfrm>
              <a:prstGeom prst="rect">
                <a:avLst/>
              </a:prstGeom>
              <a:blipFill>
                <a:blip r:embed="rId3"/>
                <a:stretch>
                  <a:fillRect l="-2266" t="-3670" b="-6422"/>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65" name="Down Arrow 64"/>
          <p:cNvSpPr/>
          <p:nvPr/>
        </p:nvSpPr>
        <p:spPr bwMode="auto">
          <a:xfrm rot="16200000">
            <a:off x="1030209" y="2288783"/>
            <a:ext cx="221100" cy="453159"/>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66" name="Rectangle 65"/>
              <p:cNvSpPr/>
              <p:nvPr/>
            </p:nvSpPr>
            <p:spPr bwMode="auto">
              <a:xfrm>
                <a:off x="378619" y="2940860"/>
                <a:ext cx="1161356" cy="440200"/>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Arial" pitchFamily="34" charset="0"/>
                        </a:rPr>
                        <m:t>𝑘</m:t>
                      </m:r>
                      <m:groupChr>
                        <m:groupChrPr>
                          <m:chr m:val="←"/>
                          <m:vertJc m:val="bot"/>
                          <m:ctrlPr>
                            <a:rPr lang="en-US" b="0" i="1" smtClean="0">
                              <a:latin typeface="Cambria Math" panose="02040503050406030204" pitchFamily="18" charset="0"/>
                              <a:cs typeface="Arial" pitchFamily="34" charset="0"/>
                            </a:rPr>
                          </m:ctrlPr>
                        </m:groupChrPr>
                        <m:e>
                          <m:r>
                            <m:rPr>
                              <m:brk m:alnAt="2"/>
                            </m:rPr>
                            <a:rPr lang="en-US" b="0" i="1" smtClean="0">
                              <a:latin typeface="Cambria Math" panose="02040503050406030204" pitchFamily="18" charset="0"/>
                              <a:cs typeface="Arial" pitchFamily="34" charset="0"/>
                            </a:rPr>
                            <m:t>$</m:t>
                          </m:r>
                        </m:e>
                      </m:groupChr>
                      <m:sSup>
                        <m:sSupPr>
                          <m:ctrlPr>
                            <a:rPr lang="en-US" b="0" i="1" smtClean="0">
                              <a:latin typeface="Cambria Math" panose="02040503050406030204" pitchFamily="18" charset="0"/>
                              <a:cs typeface="Arial" pitchFamily="34" charset="0"/>
                            </a:rPr>
                          </m:ctrlPr>
                        </m:sSupPr>
                        <m:e>
                          <m:d>
                            <m:dPr>
                              <m:begChr m:val="{"/>
                              <m:endChr m:val="}"/>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0</m:t>
                              </m:r>
                              <m:r>
                                <a:rPr lang="en-US" b="0" i="1" smtClean="0">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1</m:t>
                              </m:r>
                            </m:e>
                          </m:d>
                        </m:e>
                        <m:sup>
                          <m:r>
                            <a:rPr lang="en-US" b="0" i="1" smtClean="0">
                              <a:latin typeface="Cambria Math" panose="02040503050406030204" pitchFamily="18" charset="0"/>
                              <a:cs typeface="Arial" pitchFamily="34" charset="0"/>
                            </a:rPr>
                            <m:t>𝑛</m:t>
                          </m:r>
                        </m:sup>
                      </m:sSup>
                    </m:oMath>
                  </m:oMathPara>
                </a14:m>
                <a:endParaRPr lang="en-US" dirty="0">
                  <a:latin typeface="Arial" pitchFamily="34" charset="0"/>
                  <a:cs typeface="Arial" pitchFamily="34" charset="0"/>
                </a:endParaRPr>
              </a:p>
              <a:p>
                <a:r>
                  <a:rPr lang="en-US" dirty="0">
                    <a:latin typeface="Arial" pitchFamily="34" charset="0"/>
                    <a:cs typeface="Arial" pitchFamily="34" charset="0"/>
                  </a:rPr>
                  <a:t> </a:t>
                </a:r>
                <a:r>
                  <a:rPr kumimoji="0" lang="en-US" sz="1800" b="0" i="0" u="none" strike="noStrike" cap="none" normalizeH="0" dirty="0">
                    <a:ln>
                      <a:noFill/>
                    </a:ln>
                    <a:solidFill>
                      <a:schemeClr val="tx1"/>
                    </a:solidFill>
                    <a:effectLst/>
                    <a:latin typeface="Arial" pitchFamily="34" charset="0"/>
                    <a:cs typeface="Arial" pitchFamily="34" charset="0"/>
                  </a:rPr>
                  <a:t>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66" name="Rectangle 65"/>
              <p:cNvSpPr>
                <a:spLocks noRot="1" noChangeAspect="1" noMove="1" noResize="1" noEditPoints="1" noAdjustHandles="1" noChangeArrowheads="1" noChangeShapeType="1" noTextEdit="1"/>
              </p:cNvSpPr>
              <p:nvPr/>
            </p:nvSpPr>
            <p:spPr bwMode="auto">
              <a:xfrm>
                <a:off x="378619" y="2940860"/>
                <a:ext cx="1161356" cy="440200"/>
              </a:xfrm>
              <a:prstGeom prst="rect">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49" name="Text Box 4"/>
          <p:cNvSpPr txBox="1">
            <a:spLocks noChangeArrowheads="1"/>
          </p:cNvSpPr>
          <p:nvPr/>
        </p:nvSpPr>
        <p:spPr bwMode="auto">
          <a:xfrm>
            <a:off x="6658808" y="4565943"/>
            <a:ext cx="2214593" cy="1325620"/>
          </a:xfrm>
          <a:prstGeom prst="rect">
            <a:avLst/>
          </a:prstGeom>
          <a:solidFill>
            <a:srgbClr val="FFFFCC"/>
          </a:solidFill>
          <a:ln>
            <a:noFill/>
          </a:ln>
          <a:effectLst/>
        </p:spPr>
        <p:txBody>
          <a:bodyPr wrap="square" lIns="90000" tIns="46800" rIns="90000" bIns="4680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algn="ctr" eaLnBrk="1" hangingPunct="1">
              <a:spcBef>
                <a:spcPct val="0"/>
              </a:spcBef>
              <a:buClr>
                <a:srgbClr val="000000"/>
              </a:buClr>
              <a:buSzPct val="100000"/>
              <a:buFont typeface="Tahoma" pitchFamily="34" charset="0"/>
              <a:buNone/>
            </a:pPr>
            <a:r>
              <a:rPr lang="en-GB" altLang="en-US" sz="2000" dirty="0">
                <a:solidFill>
                  <a:srgbClr val="000000"/>
                </a:solidFill>
                <a:latin typeface="Tahoma" pitchFamily="34" charset="0"/>
                <a:cs typeface="Times New Roman" pitchFamily="18" charset="0"/>
              </a:rPr>
              <a:t>Birthday paradox</a:t>
            </a:r>
            <a:br>
              <a:rPr lang="en-GB" altLang="en-US" sz="2000" dirty="0">
                <a:solidFill>
                  <a:srgbClr val="000000"/>
                </a:solidFill>
                <a:latin typeface="Tahoma" pitchFamily="34" charset="0"/>
                <a:cs typeface="Times New Roman" pitchFamily="18" charset="0"/>
              </a:rPr>
            </a:br>
            <a:r>
              <a:rPr lang="en-GB" altLang="en-US" sz="2000" b="1" dirty="0">
                <a:solidFill>
                  <a:srgbClr val="000000"/>
                </a:solidFill>
                <a:latin typeface="Tahoma" pitchFamily="34" charset="0"/>
                <a:cs typeface="Times New Roman" pitchFamily="18" charset="0"/>
              </a:rPr>
              <a:t>does not </a:t>
            </a:r>
            <a:r>
              <a:rPr lang="en-GB" altLang="en-US" sz="2000" dirty="0">
                <a:solidFill>
                  <a:srgbClr val="000000"/>
                </a:solidFill>
                <a:latin typeface="Tahoma" pitchFamily="34" charset="0"/>
                <a:cs typeface="Times New Roman" pitchFamily="18" charset="0"/>
              </a:rPr>
              <a:t>apply!</a:t>
            </a:r>
          </a:p>
          <a:p>
            <a:pPr algn="ctr" eaLnBrk="1" hangingPunct="1">
              <a:spcBef>
                <a:spcPct val="0"/>
              </a:spcBef>
              <a:buClr>
                <a:srgbClr val="000000"/>
              </a:buClr>
              <a:buSzPct val="100000"/>
              <a:buFont typeface="Tahoma" pitchFamily="34" charset="0"/>
              <a:buNone/>
            </a:pPr>
            <a:endParaRPr lang="en-GB" altLang="en-US" sz="2000" dirty="0">
              <a:solidFill>
                <a:srgbClr val="000000"/>
              </a:solidFill>
              <a:latin typeface="Tahoma" pitchFamily="34" charset="0"/>
              <a:cs typeface="Times New Roman" pitchFamily="18" charset="0"/>
            </a:endParaRPr>
          </a:p>
          <a:p>
            <a:pPr algn="ctr" eaLnBrk="1" hangingPunct="1">
              <a:spcBef>
                <a:spcPct val="0"/>
              </a:spcBef>
              <a:buClr>
                <a:srgbClr val="000000"/>
              </a:buClr>
              <a:buSzPct val="100000"/>
              <a:buFont typeface="Tahoma" pitchFamily="34" charset="0"/>
              <a:buNone/>
            </a:pPr>
            <a:r>
              <a:rPr lang="en-GB" altLang="en-US" sz="2000" dirty="0">
                <a:solidFill>
                  <a:srgbClr val="000000"/>
                </a:solidFill>
                <a:latin typeface="Tahoma" pitchFamily="34" charset="0"/>
                <a:cs typeface="Times New Roman" pitchFamily="18" charset="0"/>
              </a:rPr>
              <a:t>Why?</a:t>
            </a:r>
          </a:p>
        </p:txBody>
      </p:sp>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9BF65BF9-4DE2-4575-A380-72087BEBD3D8}"/>
                  </a:ext>
                </a:extLst>
              </p:cNvPr>
              <p:cNvSpPr/>
              <p:nvPr/>
            </p:nvSpPr>
            <p:spPr bwMode="auto">
              <a:xfrm>
                <a:off x="3227311" y="2404814"/>
                <a:ext cx="1560280" cy="1908474"/>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pitchFamily="34" charset="0"/>
                    <a:cs typeface="Arial" pitchFamily="34" charset="0"/>
                  </a:rPr>
                  <a:t>Domain </a:t>
                </a:r>
                <a14:m>
                  <m:oMath xmlns:m="http://schemas.openxmlformats.org/officeDocument/2006/math">
                    <m:sSup>
                      <m:sSupPr>
                        <m:ctrlP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ctrlPr>
                      </m:sSupPr>
                      <m:e>
                        <m:d>
                          <m:dPr>
                            <m:begChr m:val="{"/>
                            <m:endChr m:val="}"/>
                            <m:ctrlP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ctrlPr>
                          </m:dPr>
                          <m:e>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0</m:t>
                            </m:r>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m:t>
                            </m:r>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1</m:t>
                            </m:r>
                          </m:e>
                        </m:d>
                      </m:e>
                      <m:sup>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m:t>
                        </m:r>
                      </m:sup>
                    </m:sSup>
                  </m:oMath>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50" name="Oval 49">
                <a:extLst>
                  <a:ext uri="{FF2B5EF4-FFF2-40B4-BE49-F238E27FC236}">
                    <a16:creationId xmlns:a16="http://schemas.microsoft.com/office/drawing/2014/main" id="{9BF65BF9-4DE2-4575-A380-72087BEBD3D8}"/>
                  </a:ext>
                </a:extLst>
              </p:cNvPr>
              <p:cNvSpPr>
                <a:spLocks noRot="1" noChangeAspect="1" noMove="1" noResize="1" noEditPoints="1" noAdjustHandles="1" noChangeArrowheads="1" noChangeShapeType="1" noTextEdit="1"/>
              </p:cNvSpPr>
              <p:nvPr/>
            </p:nvSpPr>
            <p:spPr bwMode="auto">
              <a:xfrm>
                <a:off x="3227311" y="2404814"/>
                <a:ext cx="1560280" cy="1908474"/>
              </a:xfrm>
              <a:prstGeom prst="ellipse">
                <a:avLst/>
              </a:prstGeom>
              <a:blipFill>
                <a:blip r:embed="rId5"/>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0E3F24E5-CA75-4B6D-A509-B40484F2275A}"/>
                  </a:ext>
                </a:extLst>
              </p:cNvPr>
              <p:cNvSpPr/>
              <p:nvPr/>
            </p:nvSpPr>
            <p:spPr bwMode="auto">
              <a:xfrm>
                <a:off x="6478035" y="2853764"/>
                <a:ext cx="2176460" cy="1315053"/>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kumimoji="0" lang="en-US" sz="1800" b="0" i="0" u="none" strike="noStrike" cap="none" normalizeH="0" baseline="0" dirty="0">
                    <a:ln>
                      <a:noFill/>
                    </a:ln>
                    <a:solidFill>
                      <a:schemeClr val="tx1"/>
                    </a:solidFill>
                    <a:effectLst/>
                    <a:latin typeface="Arial" pitchFamily="34" charset="0"/>
                    <a:cs typeface="Arial" pitchFamily="34" charset="0"/>
                  </a:rPr>
                  <a:t>Range </a:t>
                </a:r>
                <a14:m>
                  <m:oMath xmlns:m="http://schemas.openxmlformats.org/officeDocument/2006/math">
                    <m:sSup>
                      <m:sSupPr>
                        <m:ctrlPr>
                          <a:rPr lang="en-US" i="1">
                            <a:latin typeface="Cambria Math" panose="02040503050406030204" pitchFamily="18" charset="0"/>
                            <a:cs typeface="Arial" pitchFamily="34" charset="0"/>
                          </a:rPr>
                        </m:ctrlPr>
                      </m:sSupPr>
                      <m:e>
                        <m:d>
                          <m:dPr>
                            <m:begChr m:val="{"/>
                            <m:endChr m:val="}"/>
                            <m:ctrlPr>
                              <a:rPr lang="en-US" i="1">
                                <a:latin typeface="Cambria Math" panose="02040503050406030204" pitchFamily="18" charset="0"/>
                                <a:cs typeface="Arial" pitchFamily="34" charset="0"/>
                              </a:rPr>
                            </m:ctrlPr>
                          </m:dPr>
                          <m:e>
                            <m:r>
                              <a:rPr lang="en-US" i="1">
                                <a:latin typeface="Cambria Math" panose="02040503050406030204" pitchFamily="18" charset="0"/>
                                <a:cs typeface="Arial" pitchFamily="34" charset="0"/>
                              </a:rPr>
                              <m:t>0</m:t>
                            </m:r>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1</m:t>
                            </m:r>
                          </m:e>
                        </m:d>
                      </m:e>
                      <m:sup>
                        <m:r>
                          <a:rPr lang="en-US" b="0" i="1" smtClean="0">
                            <a:latin typeface="Cambria Math" panose="02040503050406030204" pitchFamily="18" charset="0"/>
                            <a:cs typeface="Arial" pitchFamily="34" charset="0"/>
                          </a:rPr>
                          <m:t>𝑛</m:t>
                        </m:r>
                      </m:sup>
                    </m:sSup>
                  </m:oMath>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51" name="Oval 50">
                <a:extLst>
                  <a:ext uri="{FF2B5EF4-FFF2-40B4-BE49-F238E27FC236}">
                    <a16:creationId xmlns:a16="http://schemas.microsoft.com/office/drawing/2014/main" id="{0E3F24E5-CA75-4B6D-A509-B40484F2275A}"/>
                  </a:ext>
                </a:extLst>
              </p:cNvPr>
              <p:cNvSpPr>
                <a:spLocks noRot="1" noChangeAspect="1" noMove="1" noResize="1" noEditPoints="1" noAdjustHandles="1" noChangeArrowheads="1" noChangeShapeType="1" noTextEdit="1"/>
              </p:cNvSpPr>
              <p:nvPr/>
            </p:nvSpPr>
            <p:spPr bwMode="auto">
              <a:xfrm>
                <a:off x="6478035" y="2853764"/>
                <a:ext cx="2176460" cy="1315053"/>
              </a:xfrm>
              <a:prstGeom prst="ellipse">
                <a:avLst/>
              </a:prstGeom>
              <a:blipFill>
                <a:blip r:embed="rId6"/>
                <a:stretch>
                  <a:fillRect/>
                </a:stretch>
              </a:bli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6C04D8-9AA7-40BA-9611-4C50C9CDF80F}"/>
                  </a:ext>
                </a:extLst>
              </p:cNvPr>
              <p:cNvSpPr txBox="1"/>
              <p:nvPr/>
            </p:nvSpPr>
            <p:spPr>
              <a:xfrm>
                <a:off x="3519987" y="3197036"/>
                <a:ext cx="533095"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oMath>
                  </m:oMathPara>
                </a14:m>
                <a:endParaRPr lang="en-US">
                  <a:ea typeface="Cambria Math" panose="02040503050406030204" pitchFamily="18" charset="0"/>
                </a:endParaRPr>
              </a:p>
            </p:txBody>
          </p:sp>
        </mc:Choice>
        <mc:Fallback xmlns="">
          <p:sp>
            <p:nvSpPr>
              <p:cNvPr id="52" name="TextBox 51">
                <a:extLst>
                  <a:ext uri="{FF2B5EF4-FFF2-40B4-BE49-F238E27FC236}">
                    <a16:creationId xmlns:a16="http://schemas.microsoft.com/office/drawing/2014/main" id="{166C04D8-9AA7-40BA-9611-4C50C9CDF80F}"/>
                  </a:ext>
                </a:extLst>
              </p:cNvPr>
              <p:cNvSpPr txBox="1">
                <a:spLocks noRot="1" noChangeAspect="1" noMove="1" noResize="1" noEditPoints="1" noAdjustHandles="1" noChangeArrowheads="1" noChangeShapeType="1" noTextEdit="1"/>
              </p:cNvSpPr>
              <p:nvPr/>
            </p:nvSpPr>
            <p:spPr>
              <a:xfrm>
                <a:off x="3519987" y="3197036"/>
                <a:ext cx="53309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F51A55C-0C28-49CF-A2B0-DF252DEC5DB9}"/>
                  </a:ext>
                </a:extLst>
              </p:cNvPr>
              <p:cNvSpPr txBox="1"/>
              <p:nvPr/>
            </p:nvSpPr>
            <p:spPr>
              <a:xfrm>
                <a:off x="3467665" y="3658163"/>
                <a:ext cx="585417"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a:ea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DF51A55C-0C28-49CF-A2B0-DF252DEC5DB9}"/>
                  </a:ext>
                </a:extLst>
              </p:cNvPr>
              <p:cNvSpPr txBox="1">
                <a:spLocks noRot="1" noChangeAspect="1" noMove="1" noResize="1" noEditPoints="1" noAdjustHandles="1" noChangeArrowheads="1" noChangeShapeType="1" noTextEdit="1"/>
              </p:cNvSpPr>
              <p:nvPr/>
            </p:nvSpPr>
            <p:spPr>
              <a:xfrm>
                <a:off x="3467665" y="3658163"/>
                <a:ext cx="585417" cy="369332"/>
              </a:xfrm>
              <a:prstGeom prst="rect">
                <a:avLst/>
              </a:prstGeom>
              <a:blipFill>
                <a:blip r:embed="rId8"/>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0569CADC-ABA0-4D33-BB15-69D5EDFE701A}"/>
              </a:ext>
            </a:extLst>
          </p:cNvPr>
          <p:cNvCxnSpPr/>
          <p:nvPr/>
        </p:nvCxnSpPr>
        <p:spPr bwMode="auto">
          <a:xfrm>
            <a:off x="3916371" y="3397852"/>
            <a:ext cx="2967318" cy="3316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a:extLst>
              <a:ext uri="{FF2B5EF4-FFF2-40B4-BE49-F238E27FC236}">
                <a16:creationId xmlns:a16="http://schemas.microsoft.com/office/drawing/2014/main" id="{B165B8EF-DB92-4F67-9E6D-10BBD914B4FA}"/>
              </a:ext>
            </a:extLst>
          </p:cNvPr>
          <p:cNvCxnSpPr/>
          <p:nvPr/>
        </p:nvCxnSpPr>
        <p:spPr bwMode="auto">
          <a:xfrm flipV="1">
            <a:off x="3916371" y="3729547"/>
            <a:ext cx="2967318" cy="11477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E2BFD93-4067-4A9D-8717-7858D89E0F41}"/>
                  </a:ext>
                </a:extLst>
              </p:cNvPr>
              <p:cNvSpPr txBox="1"/>
              <p:nvPr/>
            </p:nvSpPr>
            <p:spPr>
              <a:xfrm>
                <a:off x="4645613" y="2770530"/>
                <a:ext cx="2162067" cy="369332"/>
              </a:xfrm>
              <a:prstGeom prst="rect">
                <a:avLst/>
              </a:prstGeom>
              <a:noFill/>
            </p:spPr>
            <p:txBody>
              <a:bodyPr wrap="none" rtlCol="0">
                <a:spAutoFit/>
              </a:bodyPr>
              <a:lstStyle/>
              <a:p>
                <a:r>
                  <a:rPr lang="en-US" dirty="0"/>
                  <a:t>Hash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e>
                    </m:d>
                  </m:oMath>
                </a14:m>
                <a:endParaRPr lang="en-US" dirty="0"/>
              </a:p>
            </p:txBody>
          </p:sp>
        </mc:Choice>
        <mc:Fallback xmlns="">
          <p:sp>
            <p:nvSpPr>
              <p:cNvPr id="59" name="TextBox 58">
                <a:extLst>
                  <a:ext uri="{FF2B5EF4-FFF2-40B4-BE49-F238E27FC236}">
                    <a16:creationId xmlns:a16="http://schemas.microsoft.com/office/drawing/2014/main" id="{EE2BFD93-4067-4A9D-8717-7858D89E0F41}"/>
                  </a:ext>
                </a:extLst>
              </p:cNvPr>
              <p:cNvSpPr txBox="1">
                <a:spLocks noRot="1" noChangeAspect="1" noMove="1" noResize="1" noEditPoints="1" noAdjustHandles="1" noChangeArrowheads="1" noChangeShapeType="1" noTextEdit="1"/>
              </p:cNvSpPr>
              <p:nvPr/>
            </p:nvSpPr>
            <p:spPr>
              <a:xfrm>
                <a:off x="4645613" y="2770530"/>
                <a:ext cx="2162067" cy="369332"/>
              </a:xfrm>
              <a:prstGeom prst="rect">
                <a:avLst/>
              </a:prstGeom>
              <a:blipFill>
                <a:blip r:embed="rId9"/>
                <a:stretch>
                  <a:fillRect l="-2254"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bwMode="auto">
              <a:xfrm>
                <a:off x="6883689" y="3573849"/>
                <a:ext cx="1550951" cy="295304"/>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sz="1600" i="1" dirty="0" smtClean="0">
                              <a:latin typeface="Cambria Math" panose="02040503050406030204" pitchFamily="18" charset="0"/>
                              <a:cs typeface="Arial" pitchFamily="34" charset="0"/>
                            </a:rPr>
                          </m:ctrlPr>
                        </m:sSubPr>
                        <m:e>
                          <m:r>
                            <a:rPr lang="en-US" sz="1600" b="0" i="1" dirty="0" smtClean="0">
                              <a:latin typeface="Cambria Math" panose="02040503050406030204" pitchFamily="18" charset="0"/>
                              <a:cs typeface="Arial" pitchFamily="34" charset="0"/>
                            </a:rPr>
                            <m:t>h</m:t>
                          </m:r>
                        </m:e>
                        <m:sub>
                          <m:r>
                            <a:rPr lang="en-US" sz="1600" b="0" i="1" dirty="0" smtClean="0">
                              <a:latin typeface="Cambria Math" panose="02040503050406030204" pitchFamily="18" charset="0"/>
                              <a:cs typeface="Arial" pitchFamily="34" charset="0"/>
                            </a:rPr>
                            <m:t>𝑘</m:t>
                          </m:r>
                        </m:sub>
                      </m:sSub>
                      <m:d>
                        <m:dPr>
                          <m:ctrlPr>
                            <a:rPr lang="en-US" sz="1600" i="1" dirty="0">
                              <a:latin typeface="Cambria Math" panose="02040503050406030204" pitchFamily="18" charset="0"/>
                              <a:cs typeface="Arial" pitchFamily="34" charset="0"/>
                            </a:rPr>
                          </m:ctrlPr>
                        </m:dPr>
                        <m:e>
                          <m:r>
                            <a:rPr lang="en-US" sz="1600" i="1" dirty="0">
                              <a:latin typeface="Cambria Math" panose="02040503050406030204" pitchFamily="18" charset="0"/>
                              <a:cs typeface="Arial" pitchFamily="34" charset="0"/>
                            </a:rPr>
                            <m:t>𝑥</m:t>
                          </m:r>
                        </m:e>
                      </m:d>
                      <m:r>
                        <a:rPr lang="en-US" sz="1600" i="1" dirty="0">
                          <a:latin typeface="Cambria Math" panose="02040503050406030204" pitchFamily="18" charset="0"/>
                          <a:cs typeface="Arial" pitchFamily="34" charset="0"/>
                        </a:rPr>
                        <m:t>=</m:t>
                      </m:r>
                      <m:sSub>
                        <m:sSubPr>
                          <m:ctrlPr>
                            <a:rPr lang="en-US" sz="1600" i="1" dirty="0">
                              <a:latin typeface="Cambria Math" panose="02040503050406030204" pitchFamily="18" charset="0"/>
                              <a:cs typeface="Arial" pitchFamily="34" charset="0"/>
                            </a:rPr>
                          </m:ctrlPr>
                        </m:sSubPr>
                        <m:e>
                          <m:r>
                            <a:rPr lang="en-US" sz="1600" i="1" dirty="0">
                              <a:latin typeface="Cambria Math" panose="02040503050406030204" pitchFamily="18" charset="0"/>
                              <a:cs typeface="Arial" pitchFamily="34" charset="0"/>
                            </a:rPr>
                            <m:t>h</m:t>
                          </m:r>
                        </m:e>
                        <m:sub>
                          <m:r>
                            <a:rPr lang="en-US" sz="1600" i="1" dirty="0">
                              <a:latin typeface="Cambria Math" panose="02040503050406030204" pitchFamily="18" charset="0"/>
                              <a:cs typeface="Arial" pitchFamily="34" charset="0"/>
                            </a:rPr>
                            <m:t>𝑘</m:t>
                          </m:r>
                        </m:sub>
                      </m:sSub>
                      <m:r>
                        <a:rPr lang="en-US" sz="1600" i="1" dirty="0">
                          <a:latin typeface="Cambria Math" panose="02040503050406030204" pitchFamily="18" charset="0"/>
                          <a:cs typeface="Arial" pitchFamily="34" charset="0"/>
                        </a:rPr>
                        <m:t>(</m:t>
                      </m:r>
                      <m:sSup>
                        <m:sSupPr>
                          <m:ctrlPr>
                            <a:rPr lang="en-US" sz="1600" i="1" dirty="0">
                              <a:latin typeface="Cambria Math" panose="02040503050406030204" pitchFamily="18" charset="0"/>
                              <a:cs typeface="Arial" pitchFamily="34" charset="0"/>
                            </a:rPr>
                          </m:ctrlPr>
                        </m:sSupPr>
                        <m:e>
                          <m:r>
                            <a:rPr lang="en-US" sz="1600" i="1" dirty="0">
                              <a:latin typeface="Cambria Math" panose="02040503050406030204" pitchFamily="18" charset="0"/>
                              <a:cs typeface="Arial" pitchFamily="34" charset="0"/>
                            </a:rPr>
                            <m:t>𝑥</m:t>
                          </m:r>
                        </m:e>
                        <m:sup>
                          <m:r>
                            <a:rPr lang="en-US" sz="1600" i="1" dirty="0">
                              <a:latin typeface="Cambria Math" panose="02040503050406030204" pitchFamily="18" charset="0"/>
                              <a:cs typeface="Arial" pitchFamily="34" charset="0"/>
                            </a:rPr>
                            <m:t>′</m:t>
                          </m:r>
                        </m:sup>
                      </m:sSup>
                      <m:r>
                        <a:rPr lang="en-US" sz="1600" i="1" dirty="0">
                          <a:latin typeface="Cambria Math" panose="02040503050406030204" pitchFamily="18" charset="0"/>
                          <a:cs typeface="Arial" pitchFamily="34" charset="0"/>
                        </a:rPr>
                        <m:t>)</m:t>
                      </m:r>
                    </m:oMath>
                  </m:oMathPara>
                </a14:m>
                <a:endParaRPr lang="en-US" sz="1600" dirty="0">
                  <a:latin typeface="Arial" pitchFamily="34" charset="0"/>
                  <a:cs typeface="Arial" pitchFamily="34" charset="0"/>
                </a:endParaRPr>
              </a:p>
              <a:p>
                <a:r>
                  <a:rPr lang="en-US" dirty="0">
                    <a:latin typeface="Arial" pitchFamily="34" charset="0"/>
                    <a:cs typeface="Arial" pitchFamily="34" charset="0"/>
                  </a:rPr>
                  <a:t> </a:t>
                </a:r>
                <a:r>
                  <a:rPr kumimoji="0" lang="en-US" sz="1800" b="0" i="0" u="none" strike="noStrike" cap="none" normalizeH="0" dirty="0">
                    <a:ln>
                      <a:noFill/>
                    </a:ln>
                    <a:solidFill>
                      <a:schemeClr val="tx1"/>
                    </a:solidFill>
                    <a:effectLst/>
                    <a:latin typeface="Arial" pitchFamily="34" charset="0"/>
                    <a:cs typeface="Arial" pitchFamily="34" charset="0"/>
                  </a:rPr>
                  <a:t>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67" name="Rectangle 66"/>
              <p:cNvSpPr>
                <a:spLocks noRot="1" noChangeAspect="1" noMove="1" noResize="1" noEditPoints="1" noAdjustHandles="1" noChangeArrowheads="1" noChangeShapeType="1" noTextEdit="1"/>
              </p:cNvSpPr>
              <p:nvPr/>
            </p:nvSpPr>
            <p:spPr bwMode="auto">
              <a:xfrm>
                <a:off x="6883689" y="3573849"/>
                <a:ext cx="1550951" cy="295304"/>
              </a:xfrm>
              <a:prstGeom prst="rect">
                <a:avLst/>
              </a:prstGeom>
              <a:blipFill>
                <a:blip r:embed="rId10"/>
                <a:stretch>
                  <a:fillRect b="-2352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B722833-E976-462A-A5B4-FFA02D468A51}"/>
                  </a:ext>
                </a:extLst>
              </p:cNvPr>
              <p:cNvSpPr txBox="1"/>
              <p:nvPr/>
            </p:nvSpPr>
            <p:spPr>
              <a:xfrm>
                <a:off x="415707" y="2316590"/>
                <a:ext cx="498470" cy="369332"/>
              </a:xfrm>
              <a:prstGeom prst="rect">
                <a:avLst/>
              </a:prstGeom>
              <a:solidFill>
                <a:schemeClr val="accent1">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Arial" pitchFamily="34" charset="0"/>
                            </a:rPr>
                          </m:ctrlPr>
                        </m:sSupPr>
                        <m:e>
                          <m:r>
                            <a:rPr lang="en-US" b="0" i="1" smtClean="0">
                              <a:latin typeface="Cambria Math" panose="02040503050406030204" pitchFamily="18" charset="0"/>
                              <a:cs typeface="Arial" pitchFamily="34" charset="0"/>
                            </a:rPr>
                            <m:t>1</m:t>
                          </m:r>
                        </m:e>
                        <m:sup>
                          <m:r>
                            <a:rPr lang="en-US" b="0" i="1" smtClean="0">
                              <a:latin typeface="Cambria Math" panose="02040503050406030204" pitchFamily="18" charset="0"/>
                              <a:cs typeface="Arial" pitchFamily="34" charset="0"/>
                            </a:rPr>
                            <m:t>𝑛</m:t>
                          </m:r>
                        </m:sup>
                      </m:sSup>
                    </m:oMath>
                  </m:oMathPara>
                </a14:m>
                <a:endParaRPr lang="en-US" dirty="0"/>
              </a:p>
            </p:txBody>
          </p:sp>
        </mc:Choice>
        <mc:Fallback xmlns="">
          <p:sp>
            <p:nvSpPr>
              <p:cNvPr id="3" name="TextBox 2">
                <a:extLst>
                  <a:ext uri="{FF2B5EF4-FFF2-40B4-BE49-F238E27FC236}">
                    <a16:creationId xmlns:a16="http://schemas.microsoft.com/office/drawing/2014/main" id="{DB722833-E976-462A-A5B4-FFA02D468A51}"/>
                  </a:ext>
                </a:extLst>
              </p:cNvPr>
              <p:cNvSpPr txBox="1">
                <a:spLocks noRot="1" noChangeAspect="1" noMove="1" noResize="1" noEditPoints="1" noAdjustHandles="1" noChangeArrowheads="1" noChangeShapeType="1" noTextEdit="1"/>
              </p:cNvSpPr>
              <p:nvPr/>
            </p:nvSpPr>
            <p:spPr>
              <a:xfrm>
                <a:off x="415707" y="2316590"/>
                <a:ext cx="498470" cy="369332"/>
              </a:xfrm>
              <a:prstGeom prst="rect">
                <a:avLst/>
              </a:prstGeom>
              <a:blipFill>
                <a:blip r:embed="rId11"/>
                <a:stretch>
                  <a:fillRect/>
                </a:stretch>
              </a:blipFill>
            </p:spPr>
            <p:txBody>
              <a:bodyPr/>
              <a:lstStyle/>
              <a:p>
                <a:r>
                  <a:rPr lang="en-US">
                    <a:noFill/>
                  </a:rPr>
                  <a:t> </a:t>
                </a:r>
              </a:p>
            </p:txBody>
          </p:sp>
        </mc:Fallback>
      </mc:AlternateContent>
      <p:sp>
        <p:nvSpPr>
          <p:cNvPr id="4" name="Down Arrow 62">
            <a:extLst>
              <a:ext uri="{FF2B5EF4-FFF2-40B4-BE49-F238E27FC236}">
                <a16:creationId xmlns:a16="http://schemas.microsoft.com/office/drawing/2014/main" id="{8D346C8A-BC5C-420A-A6C2-FF8F476ECE15}"/>
              </a:ext>
            </a:extLst>
          </p:cNvPr>
          <p:cNvSpPr/>
          <p:nvPr/>
        </p:nvSpPr>
        <p:spPr bwMode="auto">
          <a:xfrm>
            <a:off x="1759760" y="2693023"/>
            <a:ext cx="264249" cy="24044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 name="Rectangle 4">
            <a:extLst>
              <a:ext uri="{FF2B5EF4-FFF2-40B4-BE49-F238E27FC236}">
                <a16:creationId xmlns:a16="http://schemas.microsoft.com/office/drawing/2014/main" id="{7AD44CFE-F973-481D-B697-5296E344BFB2}"/>
              </a:ext>
            </a:extLst>
          </p:cNvPr>
          <p:cNvSpPr/>
          <p:nvPr/>
        </p:nvSpPr>
        <p:spPr bwMode="auto">
          <a:xfrm>
            <a:off x="1731537" y="2940860"/>
            <a:ext cx="397875" cy="368227"/>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800" b="0" i="0" u="none" strike="noStrike" cap="none" normalizeH="0" baseline="0" dirty="0">
                <a:ln>
                  <a:noFill/>
                </a:ln>
                <a:solidFill>
                  <a:schemeClr val="tx1"/>
                </a:solidFill>
                <a:effectLst/>
                <a:latin typeface="Arial" pitchFamily="34" charset="0"/>
                <a:cs typeface="Arial" pitchFamily="34" charset="0"/>
              </a:rPr>
              <a:t>x</a:t>
            </a:r>
            <a:endParaRPr lang="en-US" dirty="0">
              <a:latin typeface="Arial" pitchFamily="34" charset="0"/>
              <a:cs typeface="Arial" pitchFamily="34" charset="0"/>
            </a:endParaRPr>
          </a:p>
          <a:p>
            <a:r>
              <a:rPr lang="en-US" dirty="0">
                <a:latin typeface="Arial" pitchFamily="34" charset="0"/>
                <a:cs typeface="Arial" pitchFamily="34" charset="0"/>
              </a:rPr>
              <a:t> </a:t>
            </a:r>
            <a:r>
              <a:rPr kumimoji="0" lang="en-US" sz="1800" b="0" i="0" u="none" strike="noStrike" cap="none" normalizeH="0" dirty="0">
                <a:ln>
                  <a:noFill/>
                </a:ln>
                <a:solidFill>
                  <a:schemeClr val="tx1"/>
                </a:solidFill>
                <a:effectLst/>
                <a:latin typeface="Arial" pitchFamily="34" charset="0"/>
                <a:cs typeface="Arial" pitchFamily="34" charset="0"/>
              </a:rPr>
              <a:t>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 name="Rounded Rectangle 61">
            <a:extLst>
              <a:ext uri="{FF2B5EF4-FFF2-40B4-BE49-F238E27FC236}">
                <a16:creationId xmlns:a16="http://schemas.microsoft.com/office/drawing/2014/main" id="{71F63F55-74E8-4DEB-B852-9640C54052D8}"/>
              </a:ext>
            </a:extLst>
          </p:cNvPr>
          <p:cNvSpPr/>
          <p:nvPr/>
        </p:nvSpPr>
        <p:spPr bwMode="auto">
          <a:xfrm>
            <a:off x="1367337" y="3555966"/>
            <a:ext cx="1299882" cy="385482"/>
          </a:xfrm>
          <a:prstGeom prst="round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pitchFamily="34" charset="0"/>
                <a:cs typeface="Arial" pitchFamily="34" charset="0"/>
              </a:rPr>
              <a:t>Adversary</a:t>
            </a:r>
          </a:p>
        </p:txBody>
      </p:sp>
      <p:sp>
        <p:nvSpPr>
          <p:cNvPr id="7" name="Down Arrow 62">
            <a:extLst>
              <a:ext uri="{FF2B5EF4-FFF2-40B4-BE49-F238E27FC236}">
                <a16:creationId xmlns:a16="http://schemas.microsoft.com/office/drawing/2014/main" id="{3F69C6A8-D3DC-410C-8759-0241E1DD33E4}"/>
              </a:ext>
            </a:extLst>
          </p:cNvPr>
          <p:cNvSpPr/>
          <p:nvPr/>
        </p:nvSpPr>
        <p:spPr bwMode="auto">
          <a:xfrm>
            <a:off x="1759759" y="3301706"/>
            <a:ext cx="264249" cy="24044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Down Arrow 62">
            <a:extLst>
              <a:ext uri="{FF2B5EF4-FFF2-40B4-BE49-F238E27FC236}">
                <a16:creationId xmlns:a16="http://schemas.microsoft.com/office/drawing/2014/main" id="{69E41280-CEBA-4BE7-ABD3-CDED12735C50}"/>
              </a:ext>
            </a:extLst>
          </p:cNvPr>
          <p:cNvSpPr/>
          <p:nvPr/>
        </p:nvSpPr>
        <p:spPr bwMode="auto">
          <a:xfrm>
            <a:off x="1759759" y="3917442"/>
            <a:ext cx="264249" cy="24044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 name="Arrow: Bent-Up 8">
            <a:extLst>
              <a:ext uri="{FF2B5EF4-FFF2-40B4-BE49-F238E27FC236}">
                <a16:creationId xmlns:a16="http://schemas.microsoft.com/office/drawing/2014/main" id="{7970390E-9948-4E95-82DA-BE842CC712FF}"/>
              </a:ext>
            </a:extLst>
          </p:cNvPr>
          <p:cNvSpPr/>
          <p:nvPr/>
        </p:nvSpPr>
        <p:spPr bwMode="auto">
          <a:xfrm rot="5400000">
            <a:off x="881203" y="3355043"/>
            <a:ext cx="397412" cy="545328"/>
          </a:xfrm>
          <a:prstGeom prst="ben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12" name="Picture 11">
            <a:extLst>
              <a:ext uri="{FF2B5EF4-FFF2-40B4-BE49-F238E27FC236}">
                <a16:creationId xmlns:a16="http://schemas.microsoft.com/office/drawing/2014/main" id="{D690B901-0906-439C-A712-A9B7D85F1DC2}"/>
              </a:ext>
            </a:extLst>
          </p:cNvPr>
          <p:cNvPicPr>
            <a:picLocks noChangeAspect="1"/>
          </p:cNvPicPr>
          <p:nvPr/>
        </p:nvPicPr>
        <p:blipFill>
          <a:blip r:embed="rId12"/>
          <a:stretch>
            <a:fillRect/>
          </a:stretch>
        </p:blipFill>
        <p:spPr>
          <a:xfrm>
            <a:off x="305312" y="1078875"/>
            <a:ext cx="8680601" cy="997770"/>
          </a:xfrm>
          <a:prstGeom prst="rect">
            <a:avLst/>
          </a:prstGeom>
        </p:spPr>
      </p:pic>
    </p:spTree>
    <p:extLst>
      <p:ext uri="{BB962C8B-B14F-4D97-AF65-F5344CB8AC3E}">
        <p14:creationId xmlns:p14="http://schemas.microsoft.com/office/powerpoint/2010/main" val="144240525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347588"/>
                                        </p:tgtEl>
                                        <p:attrNameLst>
                                          <p:attrName>style.visibility</p:attrName>
                                        </p:attrNameLst>
                                      </p:cBhvr>
                                      <p:to>
                                        <p:strVal val="visible"/>
                                      </p:to>
                                    </p:set>
                                    <p:animEffect transition="in" filter="box(in)">
                                      <p:cBhvr>
                                        <p:cTn id="7" dur="500"/>
                                        <p:tgtEl>
                                          <p:spTgt spid="134758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box(in)">
                                      <p:cBhvr>
                                        <p:cTn id="1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6FB0A5-3964-4FD7-86DC-465C5F14DED1}"/>
              </a:ext>
            </a:extLst>
          </p:cNvPr>
          <p:cNvSpPr>
            <a:spLocks noGrp="1"/>
          </p:cNvSpPr>
          <p:nvPr>
            <p:ph type="title"/>
          </p:nvPr>
        </p:nvSpPr>
        <p:spPr/>
        <p:txBody>
          <a:bodyPr/>
          <a:lstStyle/>
          <a:p>
            <a:r>
              <a:rPr lang="en-US" dirty="0"/>
              <a:t>Target birthday collision probability?</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E8CF2C2-988E-4B56-9DC3-DA6AD11E9AAA}"/>
                  </a:ext>
                </a:extLst>
              </p:cNvPr>
              <p:cNvSpPr>
                <a:spLocks noGrp="1"/>
              </p:cNvSpPr>
              <p:nvPr>
                <p:ph idx="1"/>
              </p:nvPr>
            </p:nvSpPr>
            <p:spPr>
              <a:xfrm>
                <a:off x="2963646" y="943005"/>
                <a:ext cx="8229600" cy="4981575"/>
              </a:xfrm>
            </p:spPr>
            <p:txBody>
              <a:bodyPr/>
              <a:lstStyle/>
              <a:p>
                <a:r>
                  <a:rPr lang="en-US" sz="2400" b="1" dirty="0"/>
                  <a:t>First: </a:t>
                </a:r>
                <a:r>
                  <a:rPr lang="en-US" sz="2400" dirty="0"/>
                  <a:t>adversary selects </a:t>
                </a:r>
                <a:r>
                  <a:rPr lang="en-US" sz="2400" b="1" dirty="0"/>
                  <a:t>x</a:t>
                </a:r>
              </a:p>
              <a:p>
                <a:r>
                  <a:rPr lang="en-US" sz="2400" dirty="0"/>
                  <a:t>Probability for NO birthday-collision</a:t>
                </a:r>
                <a:br>
                  <a:rPr lang="en-US" sz="2400" dirty="0"/>
                </a:br>
                <a:r>
                  <a:rPr lang="en-US" sz="2400" b="1" dirty="0"/>
                  <a:t>with x:</a:t>
                </a:r>
              </a:p>
              <a:p>
                <a:pPr lvl="1"/>
                <a:r>
                  <a:rPr lang="en-US" sz="2000" dirty="0"/>
                  <a:t>Two persons:   (355/356)</a:t>
                </a:r>
              </a:p>
              <a:p>
                <a:pPr lvl="1"/>
                <a:r>
                  <a:rPr lang="en-US" sz="2000" dirty="0"/>
                  <a:t>Three persons: (355/356)*(35</a:t>
                </a:r>
                <a:r>
                  <a:rPr lang="en-US" sz="2000" b="1" dirty="0"/>
                  <a:t>5</a:t>
                </a:r>
                <a:r>
                  <a:rPr lang="en-US" sz="2000" dirty="0"/>
                  <a:t>/356)</a:t>
                </a:r>
              </a:p>
              <a:p>
                <a:pPr lvl="1"/>
                <a:r>
                  <a:rPr lang="en-US" sz="2000" dirty="0"/>
                  <a:t>…</a:t>
                </a:r>
              </a:p>
              <a:p>
                <a:pPr lvl="1"/>
                <a14:m>
                  <m:oMath xmlns:m="http://schemas.openxmlformats.org/officeDocument/2006/math">
                    <m:r>
                      <a:rPr lang="en-US" sz="2000" b="0" i="1" smtClean="0">
                        <a:latin typeface="Cambria Math" panose="02040503050406030204" pitchFamily="18" charset="0"/>
                      </a:rPr>
                      <m:t>𝑛</m:t>
                    </m:r>
                  </m:oMath>
                </a14:m>
                <a:r>
                  <a:rPr lang="en-US" sz="2000" dirty="0"/>
                  <a:t> persons:         </a:t>
                </a:r>
                <a14:m>
                  <m:oMath xmlns:m="http://schemas.openxmlformats.org/officeDocument/2006/math">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1</m:t>
                        </m:r>
                      </m:sup>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364</m:t>
                            </m:r>
                          </m:num>
                          <m:den>
                            <m:r>
                              <a:rPr lang="en-US" sz="2000" b="0" i="1" smtClean="0">
                                <a:latin typeface="Cambria Math" panose="02040503050406030204" pitchFamily="18" charset="0"/>
                              </a:rPr>
                              <m:t>365</m:t>
                            </m:r>
                          </m:den>
                        </m:f>
                        <m:r>
                          <a:rPr lang="en-US" sz="2000" b="0" i="1" smtClean="0">
                            <a:latin typeface="Cambria Math" panose="02040503050406030204" pitchFamily="18" charset="0"/>
                          </a:rPr>
                          <m:t>=</m:t>
                        </m:r>
                      </m:e>
                    </m:nary>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364</m:t>
                                </m:r>
                              </m:num>
                              <m:den>
                                <m:r>
                                  <a:rPr lang="en-US" sz="2000" b="0" i="1" smtClean="0">
                                    <a:latin typeface="Cambria Math" panose="02040503050406030204" pitchFamily="18" charset="0"/>
                                  </a:rPr>
                                  <m:t>365</m:t>
                                </m:r>
                              </m:den>
                            </m:f>
                          </m:e>
                        </m:d>
                      </m:e>
                      <m:sup>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1</m:t>
                        </m:r>
                      </m:sup>
                    </m:sSup>
                  </m:oMath>
                </a14:m>
                <a:endParaRPr lang="en-US" sz="2000" dirty="0"/>
              </a:p>
            </p:txBody>
          </p:sp>
        </mc:Choice>
        <mc:Fallback xmlns="">
          <p:sp>
            <p:nvSpPr>
              <p:cNvPr id="6" name="Content Placeholder 5">
                <a:extLst>
                  <a:ext uri="{FF2B5EF4-FFF2-40B4-BE49-F238E27FC236}">
                    <a16:creationId xmlns:a16="http://schemas.microsoft.com/office/drawing/2014/main" id="{DE8CF2C2-988E-4B56-9DC3-DA6AD11E9AAA}"/>
                  </a:ext>
                </a:extLst>
              </p:cNvPr>
              <p:cNvSpPr>
                <a:spLocks noGrp="1" noRot="1" noChangeAspect="1" noMove="1" noResize="1" noEditPoints="1" noAdjustHandles="1" noChangeArrowheads="1" noChangeShapeType="1" noTextEdit="1"/>
              </p:cNvSpPr>
              <p:nvPr>
                <p:ph idx="1"/>
              </p:nvPr>
            </p:nvSpPr>
            <p:spPr>
              <a:xfrm>
                <a:off x="2963646" y="943005"/>
                <a:ext cx="8229600" cy="4981575"/>
              </a:xfrm>
              <a:blipFill>
                <a:blip r:embed="rId2"/>
                <a:stretch>
                  <a:fillRect l="-296" t="-85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D39074AF-06F1-40AF-94ED-E6A5D7BEFC4E}"/>
              </a:ext>
            </a:extLst>
          </p:cNvPr>
          <p:cNvSpPr>
            <a:spLocks noGrp="1"/>
          </p:cNvSpPr>
          <p:nvPr>
            <p:ph type="dt" sz="half" idx="10"/>
          </p:nvPr>
        </p:nvSpPr>
        <p:spPr/>
        <p:txBody>
          <a:bodyPr/>
          <a:lstStyle/>
          <a:p>
            <a:pPr>
              <a:defRPr/>
            </a:pPr>
            <a:fld id="{62B1DA6C-CB3E-4F55-BF7C-F65BC845CBC9}" type="datetime1">
              <a:rPr lang="en-US" smtClean="0"/>
              <a:pPr>
                <a:defRPr/>
              </a:pPr>
              <a:t>1/5/2021</a:t>
            </a:fld>
            <a:endParaRPr lang="en-US" altLang="en-US"/>
          </a:p>
        </p:txBody>
      </p:sp>
      <p:sp>
        <p:nvSpPr>
          <p:cNvPr id="4" name="Slide Number Placeholder 3">
            <a:extLst>
              <a:ext uri="{FF2B5EF4-FFF2-40B4-BE49-F238E27FC236}">
                <a16:creationId xmlns:a16="http://schemas.microsoft.com/office/drawing/2014/main" id="{6BF4F1EE-F12D-4BB9-AB05-517AD0EB9B97}"/>
              </a:ext>
            </a:extLst>
          </p:cNvPr>
          <p:cNvSpPr>
            <a:spLocks noGrp="1"/>
          </p:cNvSpPr>
          <p:nvPr>
            <p:ph type="sldNum" sz="quarter" idx="12"/>
          </p:nvPr>
        </p:nvSpPr>
        <p:spPr/>
        <p:txBody>
          <a:bodyPr/>
          <a:lstStyle/>
          <a:p>
            <a:pPr>
              <a:defRPr/>
            </a:pPr>
            <a:fld id="{3FABC885-442D-4533-A036-89E169523CA2}" type="slidenum">
              <a:rPr lang="he-IL" altLang="en-US" smtClean="0"/>
              <a:pPr>
                <a:defRPr/>
              </a:pPr>
              <a:t>16</a:t>
            </a:fld>
            <a:endParaRPr lang="en-US" altLang="en-US"/>
          </a:p>
        </p:txBody>
      </p:sp>
      <p:pic>
        <p:nvPicPr>
          <p:cNvPr id="8" name="Picture 7" descr="Icon&#10;&#10;Description automatically generated">
            <a:extLst>
              <a:ext uri="{FF2B5EF4-FFF2-40B4-BE49-F238E27FC236}">
                <a16:creationId xmlns:a16="http://schemas.microsoft.com/office/drawing/2014/main" id="{260CA056-D8BC-486A-9DAA-EF91D4DD387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04022" y="4146857"/>
            <a:ext cx="420856" cy="756888"/>
          </a:xfrm>
          <a:prstGeom prst="rect">
            <a:avLst/>
          </a:prstGeom>
        </p:spPr>
      </p:pic>
      <p:pic>
        <p:nvPicPr>
          <p:cNvPr id="11" name="Picture 10" descr="Shape, circle&#10;&#10;Description automatically generated">
            <a:extLst>
              <a:ext uri="{FF2B5EF4-FFF2-40B4-BE49-F238E27FC236}">
                <a16:creationId xmlns:a16="http://schemas.microsoft.com/office/drawing/2014/main" id="{8CD17F9E-F873-4FBC-9B80-A169131CAA2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718806" y="4146857"/>
            <a:ext cx="608538" cy="756888"/>
          </a:xfrm>
          <a:prstGeom prst="rect">
            <a:avLst/>
          </a:prstGeom>
        </p:spPr>
      </p:pic>
      <p:pic>
        <p:nvPicPr>
          <p:cNvPr id="14" name="Picture 13" descr="A close up of a mask&#10;&#10;Description automatically generated">
            <a:extLst>
              <a:ext uri="{FF2B5EF4-FFF2-40B4-BE49-F238E27FC236}">
                <a16:creationId xmlns:a16="http://schemas.microsoft.com/office/drawing/2014/main" id="{827BD79D-51F5-479C-86AE-10818C3C1C33}"/>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633941" y="4006301"/>
            <a:ext cx="1329372" cy="1038572"/>
          </a:xfrm>
          <a:prstGeom prst="rect">
            <a:avLst/>
          </a:prstGeom>
        </p:spPr>
      </p:pic>
      <p:pic>
        <p:nvPicPr>
          <p:cNvPr id="17" name="Picture 16" descr="A close up of a logo&#10;&#10;Description automatically generated">
            <a:extLst>
              <a:ext uri="{FF2B5EF4-FFF2-40B4-BE49-F238E27FC236}">
                <a16:creationId xmlns:a16="http://schemas.microsoft.com/office/drawing/2014/main" id="{8009AFC3-9AB4-487C-AE12-610DD4166C84}"/>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flipH="1">
            <a:off x="5329604" y="4091696"/>
            <a:ext cx="551316" cy="810894"/>
          </a:xfrm>
          <a:prstGeom prst="rect">
            <a:avLst/>
          </a:prstGeom>
        </p:spPr>
      </p:pic>
      <p:pic>
        <p:nvPicPr>
          <p:cNvPr id="20" name="Picture 19" descr="Logo&#10;&#10;Description automatically generated">
            <a:extLst>
              <a:ext uri="{FF2B5EF4-FFF2-40B4-BE49-F238E27FC236}">
                <a16:creationId xmlns:a16="http://schemas.microsoft.com/office/drawing/2014/main" id="{3A0C8A49-4D57-4BBD-AE80-53A78DEE59C5}"/>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6303701" y="4006301"/>
            <a:ext cx="833080" cy="1038573"/>
          </a:xfrm>
          <a:prstGeom prst="rect">
            <a:avLst/>
          </a:prstGeom>
        </p:spPr>
      </p:pic>
      <p:graphicFrame>
        <p:nvGraphicFramePr>
          <p:cNvPr id="23" name="Table 23">
            <a:extLst>
              <a:ext uri="{FF2B5EF4-FFF2-40B4-BE49-F238E27FC236}">
                <a16:creationId xmlns:a16="http://schemas.microsoft.com/office/drawing/2014/main" id="{61A35B1A-3688-4AC1-B0CC-825648B52664}"/>
              </a:ext>
            </a:extLst>
          </p:cNvPr>
          <p:cNvGraphicFramePr>
            <a:graphicFrameLocks noGrp="1"/>
          </p:cNvGraphicFramePr>
          <p:nvPr/>
        </p:nvGraphicFramePr>
        <p:xfrm>
          <a:off x="743919" y="5698331"/>
          <a:ext cx="7587900" cy="365760"/>
        </p:xfrm>
        <a:graphic>
          <a:graphicData uri="http://schemas.openxmlformats.org/drawingml/2006/table">
            <a:tbl>
              <a:tblPr firstRow="1" bandRow="1">
                <a:tableStyleId>{5C22544A-7EE6-4342-B048-85BDC9FD1C3A}</a:tableStyleId>
              </a:tblPr>
              <a:tblGrid>
                <a:gridCol w="632325">
                  <a:extLst>
                    <a:ext uri="{9D8B030D-6E8A-4147-A177-3AD203B41FA5}">
                      <a16:colId xmlns:a16="http://schemas.microsoft.com/office/drawing/2014/main" val="837122687"/>
                    </a:ext>
                  </a:extLst>
                </a:gridCol>
                <a:gridCol w="632325">
                  <a:extLst>
                    <a:ext uri="{9D8B030D-6E8A-4147-A177-3AD203B41FA5}">
                      <a16:colId xmlns:a16="http://schemas.microsoft.com/office/drawing/2014/main" val="3762300944"/>
                    </a:ext>
                  </a:extLst>
                </a:gridCol>
                <a:gridCol w="632325">
                  <a:extLst>
                    <a:ext uri="{9D8B030D-6E8A-4147-A177-3AD203B41FA5}">
                      <a16:colId xmlns:a16="http://schemas.microsoft.com/office/drawing/2014/main" val="1031294041"/>
                    </a:ext>
                  </a:extLst>
                </a:gridCol>
                <a:gridCol w="632325">
                  <a:extLst>
                    <a:ext uri="{9D8B030D-6E8A-4147-A177-3AD203B41FA5}">
                      <a16:colId xmlns:a16="http://schemas.microsoft.com/office/drawing/2014/main" val="2292879144"/>
                    </a:ext>
                  </a:extLst>
                </a:gridCol>
                <a:gridCol w="632325">
                  <a:extLst>
                    <a:ext uri="{9D8B030D-6E8A-4147-A177-3AD203B41FA5}">
                      <a16:colId xmlns:a16="http://schemas.microsoft.com/office/drawing/2014/main" val="650164718"/>
                    </a:ext>
                  </a:extLst>
                </a:gridCol>
                <a:gridCol w="632325">
                  <a:extLst>
                    <a:ext uri="{9D8B030D-6E8A-4147-A177-3AD203B41FA5}">
                      <a16:colId xmlns:a16="http://schemas.microsoft.com/office/drawing/2014/main" val="537050525"/>
                    </a:ext>
                  </a:extLst>
                </a:gridCol>
                <a:gridCol w="632325">
                  <a:extLst>
                    <a:ext uri="{9D8B030D-6E8A-4147-A177-3AD203B41FA5}">
                      <a16:colId xmlns:a16="http://schemas.microsoft.com/office/drawing/2014/main" val="172741661"/>
                    </a:ext>
                  </a:extLst>
                </a:gridCol>
                <a:gridCol w="632325">
                  <a:extLst>
                    <a:ext uri="{9D8B030D-6E8A-4147-A177-3AD203B41FA5}">
                      <a16:colId xmlns:a16="http://schemas.microsoft.com/office/drawing/2014/main" val="3126338310"/>
                    </a:ext>
                  </a:extLst>
                </a:gridCol>
                <a:gridCol w="632325">
                  <a:extLst>
                    <a:ext uri="{9D8B030D-6E8A-4147-A177-3AD203B41FA5}">
                      <a16:colId xmlns:a16="http://schemas.microsoft.com/office/drawing/2014/main" val="174616808"/>
                    </a:ext>
                  </a:extLst>
                </a:gridCol>
                <a:gridCol w="632325">
                  <a:extLst>
                    <a:ext uri="{9D8B030D-6E8A-4147-A177-3AD203B41FA5}">
                      <a16:colId xmlns:a16="http://schemas.microsoft.com/office/drawing/2014/main" val="35195097"/>
                    </a:ext>
                  </a:extLst>
                </a:gridCol>
                <a:gridCol w="632325">
                  <a:extLst>
                    <a:ext uri="{9D8B030D-6E8A-4147-A177-3AD203B41FA5}">
                      <a16:colId xmlns:a16="http://schemas.microsoft.com/office/drawing/2014/main" val="2424169243"/>
                    </a:ext>
                  </a:extLst>
                </a:gridCol>
                <a:gridCol w="632325">
                  <a:extLst>
                    <a:ext uri="{9D8B030D-6E8A-4147-A177-3AD203B41FA5}">
                      <a16:colId xmlns:a16="http://schemas.microsoft.com/office/drawing/2014/main" val="499787244"/>
                    </a:ext>
                  </a:extLst>
                </a:gridCol>
              </a:tblGrid>
              <a:tr h="0">
                <a:tc>
                  <a:txBody>
                    <a:bodyPr/>
                    <a:lstStyle/>
                    <a:p>
                      <a:r>
                        <a:rPr lang="en-US" dirty="0"/>
                        <a:t>Jan</a:t>
                      </a:r>
                    </a:p>
                  </a:txBody>
                  <a:tcPr/>
                </a:tc>
                <a:tc>
                  <a:txBody>
                    <a:bodyPr/>
                    <a:lstStyle/>
                    <a:p>
                      <a:r>
                        <a:rPr lang="en-US" dirty="0"/>
                        <a:t>Feb</a:t>
                      </a:r>
                    </a:p>
                  </a:txBody>
                  <a:tcPr/>
                </a:tc>
                <a:tc>
                  <a:txBody>
                    <a:bodyPr/>
                    <a:lstStyle/>
                    <a:p>
                      <a:r>
                        <a:rPr lang="en-US" dirty="0"/>
                        <a:t>Mar</a:t>
                      </a:r>
                    </a:p>
                  </a:txBody>
                  <a:tcPr/>
                </a:tc>
                <a:tc>
                  <a:txBody>
                    <a:bodyPr/>
                    <a:lstStyle/>
                    <a:p>
                      <a:r>
                        <a:rPr lang="en-US" dirty="0"/>
                        <a:t>Apr</a:t>
                      </a:r>
                    </a:p>
                  </a:txBody>
                  <a:tcPr/>
                </a:tc>
                <a:tc>
                  <a:txBody>
                    <a:bodyPr/>
                    <a:lstStyle/>
                    <a:p>
                      <a:r>
                        <a:rPr lang="en-US" dirty="0"/>
                        <a:t>May</a:t>
                      </a:r>
                    </a:p>
                  </a:txBody>
                  <a:tcPr/>
                </a:tc>
                <a:tc>
                  <a:txBody>
                    <a:bodyPr/>
                    <a:lstStyle/>
                    <a:p>
                      <a:r>
                        <a:rPr lang="en-US" dirty="0"/>
                        <a:t>Jun</a:t>
                      </a:r>
                    </a:p>
                  </a:txBody>
                  <a:tcPr/>
                </a:tc>
                <a:tc>
                  <a:txBody>
                    <a:bodyPr/>
                    <a:lstStyle/>
                    <a:p>
                      <a:r>
                        <a:rPr lang="en-US" dirty="0"/>
                        <a:t>Jul</a:t>
                      </a:r>
                    </a:p>
                  </a:txBody>
                  <a:tcPr/>
                </a:tc>
                <a:tc>
                  <a:txBody>
                    <a:bodyPr/>
                    <a:lstStyle/>
                    <a:p>
                      <a:r>
                        <a:rPr lang="en-US" dirty="0"/>
                        <a:t>Aug</a:t>
                      </a:r>
                    </a:p>
                  </a:txBody>
                  <a:tcPr/>
                </a:tc>
                <a:tc>
                  <a:txBody>
                    <a:bodyPr/>
                    <a:lstStyle/>
                    <a:p>
                      <a:r>
                        <a:rPr lang="en-US" dirty="0"/>
                        <a:t>Sep</a:t>
                      </a:r>
                    </a:p>
                  </a:txBody>
                  <a:tcPr/>
                </a:tc>
                <a:tc>
                  <a:txBody>
                    <a:bodyPr/>
                    <a:lstStyle/>
                    <a:p>
                      <a:r>
                        <a:rPr lang="en-US" dirty="0"/>
                        <a:t>Oct</a:t>
                      </a:r>
                    </a:p>
                  </a:txBody>
                  <a:tcPr/>
                </a:tc>
                <a:tc>
                  <a:txBody>
                    <a:bodyPr/>
                    <a:lstStyle/>
                    <a:p>
                      <a:r>
                        <a:rPr lang="en-US" dirty="0"/>
                        <a:t>Nov</a:t>
                      </a:r>
                    </a:p>
                  </a:txBody>
                  <a:tcPr/>
                </a:tc>
                <a:tc>
                  <a:txBody>
                    <a:bodyPr/>
                    <a:lstStyle/>
                    <a:p>
                      <a:r>
                        <a:rPr lang="en-US" dirty="0"/>
                        <a:t>Dec</a:t>
                      </a:r>
                    </a:p>
                  </a:txBody>
                  <a:tcPr/>
                </a:tc>
                <a:extLst>
                  <a:ext uri="{0D108BD9-81ED-4DB2-BD59-A6C34878D82A}">
                    <a16:rowId xmlns:a16="http://schemas.microsoft.com/office/drawing/2014/main" val="3839136955"/>
                  </a:ext>
                </a:extLst>
              </a:tr>
            </a:tbl>
          </a:graphicData>
        </a:graphic>
      </p:graphicFrame>
      <p:cxnSp>
        <p:nvCxnSpPr>
          <p:cNvPr id="27" name="Straight Arrow Connector 26">
            <a:extLst>
              <a:ext uri="{FF2B5EF4-FFF2-40B4-BE49-F238E27FC236}">
                <a16:creationId xmlns:a16="http://schemas.microsoft.com/office/drawing/2014/main" id="{C0B4EDC9-D85D-49FF-B668-143E64EA4457}"/>
              </a:ext>
            </a:extLst>
          </p:cNvPr>
          <p:cNvCxnSpPr>
            <a:stCxn id="8" idx="2"/>
          </p:cNvCxnSpPr>
          <p:nvPr/>
        </p:nvCxnSpPr>
        <p:spPr bwMode="auto">
          <a:xfrm flipH="1">
            <a:off x="1639116" y="4903745"/>
            <a:ext cx="375334" cy="81448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096F3315-1AE4-4FB5-85D5-C6BF059EBD17}"/>
              </a:ext>
            </a:extLst>
          </p:cNvPr>
          <p:cNvCxnSpPr/>
          <p:nvPr/>
        </p:nvCxnSpPr>
        <p:spPr bwMode="auto">
          <a:xfrm>
            <a:off x="3010313" y="4958486"/>
            <a:ext cx="2327867" cy="74017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a:extLst>
              <a:ext uri="{FF2B5EF4-FFF2-40B4-BE49-F238E27FC236}">
                <a16:creationId xmlns:a16="http://schemas.microsoft.com/office/drawing/2014/main" id="{7AB995A2-1329-4841-BBF1-EAD298960619}"/>
              </a:ext>
            </a:extLst>
          </p:cNvPr>
          <p:cNvCxnSpPr>
            <a:stCxn id="14" idx="2"/>
          </p:cNvCxnSpPr>
          <p:nvPr/>
        </p:nvCxnSpPr>
        <p:spPr bwMode="auto">
          <a:xfrm flipH="1">
            <a:off x="3103963" y="5044873"/>
            <a:ext cx="1194664" cy="6157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Arrow Connector 35">
            <a:extLst>
              <a:ext uri="{FF2B5EF4-FFF2-40B4-BE49-F238E27FC236}">
                <a16:creationId xmlns:a16="http://schemas.microsoft.com/office/drawing/2014/main" id="{BC768BD3-9435-4E2B-8A9B-6EC66D9A7AB4}"/>
              </a:ext>
            </a:extLst>
          </p:cNvPr>
          <p:cNvCxnSpPr>
            <a:stCxn id="20" idx="2"/>
          </p:cNvCxnSpPr>
          <p:nvPr/>
        </p:nvCxnSpPr>
        <p:spPr bwMode="auto">
          <a:xfrm flipH="1">
            <a:off x="5319859" y="5044874"/>
            <a:ext cx="1400382" cy="67335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14B1D93A-89F3-47C2-BA0F-6714BA26050B}"/>
              </a:ext>
            </a:extLst>
          </p:cNvPr>
          <p:cNvCxnSpPr>
            <a:stCxn id="17" idx="2"/>
          </p:cNvCxnSpPr>
          <p:nvPr/>
        </p:nvCxnSpPr>
        <p:spPr bwMode="auto">
          <a:xfrm>
            <a:off x="5605262" y="4902590"/>
            <a:ext cx="1138521" cy="7772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Rounded Rectangle 61">
            <a:extLst>
              <a:ext uri="{FF2B5EF4-FFF2-40B4-BE49-F238E27FC236}">
                <a16:creationId xmlns:a16="http://schemas.microsoft.com/office/drawing/2014/main" id="{849865C2-4665-4222-B5F1-52F14BE3DEA3}"/>
              </a:ext>
            </a:extLst>
          </p:cNvPr>
          <p:cNvSpPr/>
          <p:nvPr/>
        </p:nvSpPr>
        <p:spPr bwMode="auto">
          <a:xfrm>
            <a:off x="1315217" y="1236822"/>
            <a:ext cx="1299882" cy="385482"/>
          </a:xfrm>
          <a:prstGeom prst="round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Adversary</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B3994AA-A60F-4F7C-B25E-1BA71388D0B2}"/>
                  </a:ext>
                </a:extLst>
              </p:cNvPr>
              <p:cNvSpPr/>
              <p:nvPr/>
            </p:nvSpPr>
            <p:spPr bwMode="auto">
              <a:xfrm>
                <a:off x="631954" y="3094854"/>
                <a:ext cx="2140130" cy="650566"/>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800" b="0" i="0" u="none" strike="noStrike" cap="none" normalizeH="0" baseline="0" dirty="0">
                    <a:ln>
                      <a:noFill/>
                    </a:ln>
                    <a:solidFill>
                      <a:schemeClr val="tx1"/>
                    </a:solidFill>
                    <a:effectLst/>
                    <a:latin typeface="Arial" pitchFamily="34" charset="0"/>
                    <a:cs typeface="Arial" pitchFamily="34" charset="0"/>
                  </a:rPr>
                  <a:t>Collision: </a:t>
                </a:r>
                <a14:m>
                  <m:oMath xmlns:m="http://schemas.openxmlformats.org/officeDocument/2006/math">
                    <m:sSup>
                      <m:sSupPr>
                        <m:ctrlPr>
                          <a:rPr lang="en-US" altLang="en-US" b="0" i="1" kern="0" dirty="0" smtClean="0">
                            <a:solidFill>
                              <a:srgbClr val="006633"/>
                            </a:solidFill>
                            <a:latin typeface="Cambria Math" panose="02040503050406030204" pitchFamily="18" charset="0"/>
                            <a:cs typeface="Times New Roman" pitchFamily="18" charset="0"/>
                          </a:rPr>
                        </m:ctrlPr>
                      </m:sSupPr>
                      <m:e>
                        <m:r>
                          <a:rPr lang="en-US" altLang="en-US" b="0" i="1" kern="0" dirty="0" smtClean="0">
                            <a:solidFill>
                              <a:srgbClr val="006633"/>
                            </a:solidFill>
                            <a:latin typeface="Cambria Math" panose="02040503050406030204" pitchFamily="18" charset="0"/>
                            <a:cs typeface="Times New Roman" pitchFamily="18" charset="0"/>
                          </a:rPr>
                          <m:t>𝑥</m:t>
                        </m:r>
                      </m:e>
                      <m:sup>
                        <m:r>
                          <a:rPr lang="en-US" altLang="en-US" b="0" i="1" kern="0" dirty="0" smtClean="0">
                            <a:solidFill>
                              <a:srgbClr val="006633"/>
                            </a:solidFill>
                            <a:latin typeface="Cambria Math" panose="02040503050406030204" pitchFamily="18" charset="0"/>
                            <a:cs typeface="Times New Roman" pitchFamily="18" charset="0"/>
                          </a:rPr>
                          <m:t>′</m:t>
                        </m:r>
                      </m:sup>
                    </m:sSup>
                  </m:oMath>
                </a14:m>
                <a:r>
                  <a:rPr lang="en-US" dirty="0">
                    <a:latin typeface="Arial" pitchFamily="34" charset="0"/>
                    <a:cs typeface="Arial" pitchFamily="34" charset="0"/>
                  </a:rPr>
                  <a:t> </a:t>
                </a:r>
                <a:r>
                  <a:rPr lang="en-US" dirty="0" err="1">
                    <a:latin typeface="Arial" pitchFamily="34" charset="0"/>
                    <a:cs typeface="Arial" pitchFamily="34" charset="0"/>
                  </a:rPr>
                  <a:t>s.t.</a:t>
                </a:r>
                <a:r>
                  <a:rPr lang="en-US" dirty="0">
                    <a:latin typeface="Arial" pitchFamily="34" charset="0"/>
                    <a:cs typeface="Arial" pitchFamily="34" charset="0"/>
                  </a:rPr>
                  <a:t> </a:t>
                </a:r>
                <a14:m>
                  <m:oMath xmlns:m="http://schemas.openxmlformats.org/officeDocument/2006/math">
                    <m:sSub>
                      <m:sSubPr>
                        <m:ctrlPr>
                          <a:rPr lang="en-US" i="1" dirty="0" smtClean="0">
                            <a:latin typeface="Cambria Math" panose="02040503050406030204" pitchFamily="18" charset="0"/>
                            <a:cs typeface="Arial" pitchFamily="34" charset="0"/>
                          </a:rPr>
                        </m:ctrlPr>
                      </m:sSubPr>
                      <m:e>
                        <m:r>
                          <a:rPr lang="en-US" b="0" i="1" dirty="0" smtClean="0">
                            <a:latin typeface="Cambria Math" panose="02040503050406030204" pitchFamily="18" charset="0"/>
                            <a:cs typeface="Arial" pitchFamily="34" charset="0"/>
                          </a:rPr>
                          <m:t>h</m:t>
                        </m:r>
                      </m:e>
                      <m:sub>
                        <m:r>
                          <a:rPr lang="en-US" b="0" i="1" dirty="0" smtClean="0">
                            <a:latin typeface="Cambria Math" panose="02040503050406030204" pitchFamily="18" charset="0"/>
                            <a:cs typeface="Arial" pitchFamily="34" charset="0"/>
                          </a:rPr>
                          <m:t>𝑘</m:t>
                        </m:r>
                      </m:sub>
                    </m:sSub>
                    <m:d>
                      <m:dPr>
                        <m:ctrlPr>
                          <a:rPr lang="en-US" i="1" dirty="0">
                            <a:latin typeface="Cambria Math" panose="02040503050406030204" pitchFamily="18" charset="0"/>
                            <a:cs typeface="Arial" pitchFamily="34" charset="0"/>
                          </a:rPr>
                        </m:ctrlPr>
                      </m:dPr>
                      <m:e>
                        <m:r>
                          <a:rPr lang="en-US" i="1" dirty="0">
                            <a:latin typeface="Cambria Math" panose="02040503050406030204" pitchFamily="18" charset="0"/>
                            <a:cs typeface="Arial" pitchFamily="34" charset="0"/>
                          </a:rPr>
                          <m:t>𝑥</m:t>
                        </m:r>
                      </m:e>
                    </m:d>
                    <m:r>
                      <a:rPr lang="en-US" i="1" dirty="0">
                        <a:latin typeface="Cambria Math" panose="02040503050406030204" pitchFamily="18" charset="0"/>
                        <a:cs typeface="Arial" pitchFamily="34" charset="0"/>
                      </a:rPr>
                      <m:t>=</m:t>
                    </m:r>
                    <m:sSub>
                      <m:sSubPr>
                        <m:ctrlPr>
                          <a:rPr lang="en-US" i="1" dirty="0">
                            <a:latin typeface="Cambria Math" panose="02040503050406030204" pitchFamily="18" charset="0"/>
                            <a:cs typeface="Arial" pitchFamily="34" charset="0"/>
                          </a:rPr>
                        </m:ctrlPr>
                      </m:sSubPr>
                      <m:e>
                        <m:r>
                          <a:rPr lang="en-US" i="1" dirty="0">
                            <a:latin typeface="Cambria Math" panose="02040503050406030204" pitchFamily="18" charset="0"/>
                            <a:cs typeface="Arial" pitchFamily="34" charset="0"/>
                          </a:rPr>
                          <m:t>h</m:t>
                        </m:r>
                      </m:e>
                      <m:sub>
                        <m:r>
                          <a:rPr lang="en-US" i="1" dirty="0">
                            <a:latin typeface="Cambria Math" panose="02040503050406030204" pitchFamily="18" charset="0"/>
                            <a:cs typeface="Arial" pitchFamily="34" charset="0"/>
                          </a:rPr>
                          <m:t>𝑘</m:t>
                        </m:r>
                      </m:sub>
                    </m:sSub>
                    <m:r>
                      <a:rPr lang="en-US" i="1" dirty="0">
                        <a:latin typeface="Cambria Math" panose="02040503050406030204" pitchFamily="18" charset="0"/>
                        <a:cs typeface="Arial" pitchFamily="34" charset="0"/>
                      </a:rPr>
                      <m:t>(</m:t>
                    </m:r>
                    <m:sSup>
                      <m:sSupPr>
                        <m:ctrlPr>
                          <a:rPr lang="en-US" i="1" dirty="0">
                            <a:latin typeface="Cambria Math" panose="02040503050406030204" pitchFamily="18" charset="0"/>
                            <a:cs typeface="Arial" pitchFamily="34" charset="0"/>
                          </a:rPr>
                        </m:ctrlPr>
                      </m:sSupPr>
                      <m:e>
                        <m:r>
                          <a:rPr lang="en-US" i="1" dirty="0">
                            <a:latin typeface="Cambria Math" panose="02040503050406030204" pitchFamily="18" charset="0"/>
                            <a:cs typeface="Arial" pitchFamily="34" charset="0"/>
                          </a:rPr>
                          <m:t>𝑥</m:t>
                        </m:r>
                      </m:e>
                      <m:sup>
                        <m:r>
                          <a:rPr lang="en-US" i="1" dirty="0">
                            <a:latin typeface="Cambria Math" panose="02040503050406030204" pitchFamily="18" charset="0"/>
                            <a:cs typeface="Arial" pitchFamily="34" charset="0"/>
                          </a:rPr>
                          <m:t>′</m:t>
                        </m:r>
                      </m:sup>
                    </m:sSup>
                    <m:r>
                      <a:rPr lang="en-US" i="1" dirty="0">
                        <a:latin typeface="Cambria Math" panose="02040503050406030204" pitchFamily="18" charset="0"/>
                        <a:cs typeface="Arial" pitchFamily="34" charset="0"/>
                      </a:rPr>
                      <m:t>)</m:t>
                    </m:r>
                  </m:oMath>
                </a14:m>
                <a:endParaRPr lang="en-US" dirty="0">
                  <a:latin typeface="Arial" pitchFamily="34" charset="0"/>
                  <a:cs typeface="Arial" pitchFamily="34" charset="0"/>
                </a:endParaRPr>
              </a:p>
              <a:p>
                <a:r>
                  <a:rPr lang="en-US" dirty="0">
                    <a:latin typeface="Arial" pitchFamily="34" charset="0"/>
                    <a:cs typeface="Arial" pitchFamily="34" charset="0"/>
                  </a:rPr>
                  <a:t> </a:t>
                </a:r>
                <a:r>
                  <a:rPr kumimoji="0" lang="en-US" sz="1800" b="0" i="0" u="none" strike="noStrike" cap="none" normalizeH="0" dirty="0">
                    <a:ln>
                      <a:noFill/>
                    </a:ln>
                    <a:solidFill>
                      <a:schemeClr val="tx1"/>
                    </a:solidFill>
                    <a:effectLst/>
                    <a:latin typeface="Arial" pitchFamily="34" charset="0"/>
                    <a:cs typeface="Arial" pitchFamily="34" charset="0"/>
                  </a:rPr>
                  <a:t>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7" name="Rectangle 6">
                <a:extLst>
                  <a:ext uri="{FF2B5EF4-FFF2-40B4-BE49-F238E27FC236}">
                    <a16:creationId xmlns:a16="http://schemas.microsoft.com/office/drawing/2014/main" id="{AB3994AA-A60F-4F7C-B25E-1BA71388D0B2}"/>
                  </a:ext>
                </a:extLst>
              </p:cNvPr>
              <p:cNvSpPr>
                <a:spLocks noRot="1" noChangeAspect="1" noMove="1" noResize="1" noEditPoints="1" noAdjustHandles="1" noChangeArrowheads="1" noChangeShapeType="1" noTextEdit="1"/>
              </p:cNvSpPr>
              <p:nvPr/>
            </p:nvSpPr>
            <p:spPr bwMode="auto">
              <a:xfrm>
                <a:off x="631954" y="3094854"/>
                <a:ext cx="2140130" cy="650566"/>
              </a:xfrm>
              <a:prstGeom prst="rect">
                <a:avLst/>
              </a:prstGeom>
              <a:blipFill>
                <a:blip r:embed="rId13"/>
                <a:stretch>
                  <a:fillRect l="-2266" t="-4630" b="-6481"/>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9" name="Down Arrow 64">
            <a:extLst>
              <a:ext uri="{FF2B5EF4-FFF2-40B4-BE49-F238E27FC236}">
                <a16:creationId xmlns:a16="http://schemas.microsoft.com/office/drawing/2014/main" id="{1589436F-8B13-4F03-AA65-B61454EA5320}"/>
              </a:ext>
            </a:extLst>
          </p:cNvPr>
          <p:cNvSpPr/>
          <p:nvPr/>
        </p:nvSpPr>
        <p:spPr bwMode="auto">
          <a:xfrm rot="16200000">
            <a:off x="1000691" y="1225458"/>
            <a:ext cx="221100" cy="453159"/>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3E9744BB-978A-4080-9A9A-6464726A70FB}"/>
                  </a:ext>
                </a:extLst>
              </p:cNvPr>
              <p:cNvSpPr/>
              <p:nvPr/>
            </p:nvSpPr>
            <p:spPr bwMode="auto">
              <a:xfrm>
                <a:off x="349101" y="1877535"/>
                <a:ext cx="1161356" cy="440200"/>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Arial" pitchFamily="34" charset="0"/>
                        </a:rPr>
                        <m:t>𝑘</m:t>
                      </m:r>
                      <m:groupChr>
                        <m:groupChrPr>
                          <m:chr m:val="←"/>
                          <m:vertJc m:val="bot"/>
                          <m:ctrlPr>
                            <a:rPr lang="en-US" b="0" i="1" smtClean="0">
                              <a:latin typeface="Cambria Math" panose="02040503050406030204" pitchFamily="18" charset="0"/>
                              <a:cs typeface="Arial" pitchFamily="34" charset="0"/>
                            </a:rPr>
                          </m:ctrlPr>
                        </m:groupChrPr>
                        <m:e>
                          <m:r>
                            <m:rPr>
                              <m:brk m:alnAt="2"/>
                            </m:rPr>
                            <a:rPr lang="en-US" b="0" i="1" smtClean="0">
                              <a:latin typeface="Cambria Math" panose="02040503050406030204" pitchFamily="18" charset="0"/>
                              <a:cs typeface="Arial" pitchFamily="34" charset="0"/>
                            </a:rPr>
                            <m:t>$</m:t>
                          </m:r>
                        </m:e>
                      </m:groupChr>
                      <m:sSup>
                        <m:sSupPr>
                          <m:ctrlPr>
                            <a:rPr lang="en-US" b="0" i="1" smtClean="0">
                              <a:latin typeface="Cambria Math" panose="02040503050406030204" pitchFamily="18" charset="0"/>
                              <a:cs typeface="Arial" pitchFamily="34" charset="0"/>
                            </a:rPr>
                          </m:ctrlPr>
                        </m:sSupPr>
                        <m:e>
                          <m:d>
                            <m:dPr>
                              <m:begChr m:val="{"/>
                              <m:endChr m:val="}"/>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0</m:t>
                              </m:r>
                              <m:r>
                                <a:rPr lang="en-US" b="0" i="1" smtClean="0">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1</m:t>
                              </m:r>
                            </m:e>
                          </m:d>
                        </m:e>
                        <m:sup>
                          <m:r>
                            <a:rPr lang="en-US" b="0" i="1" smtClean="0">
                              <a:latin typeface="Cambria Math" panose="02040503050406030204" pitchFamily="18" charset="0"/>
                              <a:cs typeface="Arial" pitchFamily="34" charset="0"/>
                            </a:rPr>
                            <m:t>𝑛</m:t>
                          </m:r>
                        </m:sup>
                      </m:sSup>
                    </m:oMath>
                  </m:oMathPara>
                </a14:m>
                <a:endParaRPr lang="en-US" dirty="0">
                  <a:latin typeface="Arial" pitchFamily="34" charset="0"/>
                  <a:cs typeface="Arial" pitchFamily="34" charset="0"/>
                </a:endParaRPr>
              </a:p>
              <a:p>
                <a:r>
                  <a:rPr lang="en-US" dirty="0">
                    <a:latin typeface="Arial" pitchFamily="34" charset="0"/>
                    <a:cs typeface="Arial" pitchFamily="34" charset="0"/>
                  </a:rPr>
                  <a:t> </a:t>
                </a:r>
                <a:r>
                  <a:rPr kumimoji="0" lang="en-US" sz="1800" b="0" i="0" u="none" strike="noStrike" cap="none" normalizeH="0" dirty="0">
                    <a:ln>
                      <a:noFill/>
                    </a:ln>
                    <a:solidFill>
                      <a:schemeClr val="tx1"/>
                    </a:solidFill>
                    <a:effectLst/>
                    <a:latin typeface="Arial" pitchFamily="34" charset="0"/>
                    <a:cs typeface="Arial" pitchFamily="34" charset="0"/>
                  </a:rPr>
                  <a:t>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10" name="Rectangle 9">
                <a:extLst>
                  <a:ext uri="{FF2B5EF4-FFF2-40B4-BE49-F238E27FC236}">
                    <a16:creationId xmlns:a16="http://schemas.microsoft.com/office/drawing/2014/main" id="{3E9744BB-978A-4080-9A9A-6464726A70FB}"/>
                  </a:ext>
                </a:extLst>
              </p:cNvPr>
              <p:cNvSpPr>
                <a:spLocks noRot="1" noChangeAspect="1" noMove="1" noResize="1" noEditPoints="1" noAdjustHandles="1" noChangeArrowheads="1" noChangeShapeType="1" noTextEdit="1"/>
              </p:cNvSpPr>
              <p:nvPr/>
            </p:nvSpPr>
            <p:spPr bwMode="auto">
              <a:xfrm>
                <a:off x="349101" y="1877535"/>
                <a:ext cx="1161356" cy="440200"/>
              </a:xfrm>
              <a:prstGeom prst="rect">
                <a:avLst/>
              </a:prstGeom>
              <a:blipFill>
                <a:blip r:embed="rId1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DF493C-2797-4FD9-ADB9-55D74EA3D2E9}"/>
                  </a:ext>
                </a:extLst>
              </p:cNvPr>
              <p:cNvSpPr txBox="1"/>
              <p:nvPr/>
            </p:nvSpPr>
            <p:spPr>
              <a:xfrm>
                <a:off x="386189" y="1253265"/>
                <a:ext cx="498470" cy="369332"/>
              </a:xfrm>
              <a:prstGeom prst="rect">
                <a:avLst/>
              </a:prstGeom>
              <a:solidFill>
                <a:schemeClr val="accent1">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Arial" pitchFamily="34" charset="0"/>
                            </a:rPr>
                          </m:ctrlPr>
                        </m:sSupPr>
                        <m:e>
                          <m:r>
                            <a:rPr lang="en-US" b="0" i="1" smtClean="0">
                              <a:latin typeface="Cambria Math" panose="02040503050406030204" pitchFamily="18" charset="0"/>
                              <a:cs typeface="Arial" pitchFamily="34" charset="0"/>
                            </a:rPr>
                            <m:t>1</m:t>
                          </m:r>
                        </m:e>
                        <m:sup>
                          <m:r>
                            <a:rPr lang="en-US" b="0" i="1" smtClean="0">
                              <a:latin typeface="Cambria Math" panose="02040503050406030204" pitchFamily="18" charset="0"/>
                              <a:cs typeface="Arial" pitchFamily="34" charset="0"/>
                            </a:rPr>
                            <m:t>𝑛</m:t>
                          </m:r>
                        </m:sup>
                      </m:sSup>
                    </m:oMath>
                  </m:oMathPara>
                </a14:m>
                <a:endParaRPr lang="en-US" dirty="0"/>
              </a:p>
            </p:txBody>
          </p:sp>
        </mc:Choice>
        <mc:Fallback xmlns="">
          <p:sp>
            <p:nvSpPr>
              <p:cNvPr id="12" name="TextBox 11">
                <a:extLst>
                  <a:ext uri="{FF2B5EF4-FFF2-40B4-BE49-F238E27FC236}">
                    <a16:creationId xmlns:a16="http://schemas.microsoft.com/office/drawing/2014/main" id="{5ADF493C-2797-4FD9-ADB9-55D74EA3D2E9}"/>
                  </a:ext>
                </a:extLst>
              </p:cNvPr>
              <p:cNvSpPr txBox="1">
                <a:spLocks noRot="1" noChangeAspect="1" noMove="1" noResize="1" noEditPoints="1" noAdjustHandles="1" noChangeArrowheads="1" noChangeShapeType="1" noTextEdit="1"/>
              </p:cNvSpPr>
              <p:nvPr/>
            </p:nvSpPr>
            <p:spPr>
              <a:xfrm>
                <a:off x="386189" y="1253265"/>
                <a:ext cx="498470" cy="369332"/>
              </a:xfrm>
              <a:prstGeom prst="rect">
                <a:avLst/>
              </a:prstGeom>
              <a:blipFill>
                <a:blip r:embed="rId15"/>
                <a:stretch>
                  <a:fillRect/>
                </a:stretch>
              </a:blipFill>
            </p:spPr>
            <p:txBody>
              <a:bodyPr/>
              <a:lstStyle/>
              <a:p>
                <a:r>
                  <a:rPr lang="en-US">
                    <a:noFill/>
                  </a:rPr>
                  <a:t> </a:t>
                </a:r>
              </a:p>
            </p:txBody>
          </p:sp>
        </mc:Fallback>
      </mc:AlternateContent>
      <p:sp>
        <p:nvSpPr>
          <p:cNvPr id="13" name="Down Arrow 62">
            <a:extLst>
              <a:ext uri="{FF2B5EF4-FFF2-40B4-BE49-F238E27FC236}">
                <a16:creationId xmlns:a16="http://schemas.microsoft.com/office/drawing/2014/main" id="{4C2DAC70-7677-4F56-A9BA-6E62A22D6BF3}"/>
              </a:ext>
            </a:extLst>
          </p:cNvPr>
          <p:cNvSpPr/>
          <p:nvPr/>
        </p:nvSpPr>
        <p:spPr bwMode="auto">
          <a:xfrm>
            <a:off x="1730242" y="1629698"/>
            <a:ext cx="264249" cy="24044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 name="Rectangle 14">
            <a:extLst>
              <a:ext uri="{FF2B5EF4-FFF2-40B4-BE49-F238E27FC236}">
                <a16:creationId xmlns:a16="http://schemas.microsoft.com/office/drawing/2014/main" id="{A744BF8F-3003-4138-B008-F5186A6DAF12}"/>
              </a:ext>
            </a:extLst>
          </p:cNvPr>
          <p:cNvSpPr/>
          <p:nvPr/>
        </p:nvSpPr>
        <p:spPr bwMode="auto">
          <a:xfrm>
            <a:off x="1702019" y="1877535"/>
            <a:ext cx="397875" cy="368227"/>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800" b="0" i="0" u="none" strike="noStrike" cap="none" normalizeH="0" baseline="0" dirty="0">
                <a:ln>
                  <a:noFill/>
                </a:ln>
                <a:solidFill>
                  <a:schemeClr val="tx1"/>
                </a:solidFill>
                <a:effectLst/>
                <a:latin typeface="Arial" pitchFamily="34" charset="0"/>
                <a:cs typeface="Arial" pitchFamily="34" charset="0"/>
              </a:rPr>
              <a:t>x</a:t>
            </a:r>
            <a:endParaRPr lang="en-US" dirty="0">
              <a:latin typeface="Arial" pitchFamily="34" charset="0"/>
              <a:cs typeface="Arial" pitchFamily="34" charset="0"/>
            </a:endParaRPr>
          </a:p>
          <a:p>
            <a:r>
              <a:rPr lang="en-US" dirty="0">
                <a:latin typeface="Arial" pitchFamily="34" charset="0"/>
                <a:cs typeface="Arial" pitchFamily="34" charset="0"/>
              </a:rPr>
              <a:t> </a:t>
            </a:r>
            <a:r>
              <a:rPr kumimoji="0" lang="en-US" sz="1800" b="0" i="0" u="none" strike="noStrike" cap="none" normalizeH="0" dirty="0">
                <a:ln>
                  <a:noFill/>
                </a:ln>
                <a:solidFill>
                  <a:schemeClr val="tx1"/>
                </a:solidFill>
                <a:effectLst/>
                <a:latin typeface="Arial" pitchFamily="34" charset="0"/>
                <a:cs typeface="Arial" pitchFamily="34" charset="0"/>
              </a:rPr>
              <a:t>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 name="Rounded Rectangle 61">
            <a:extLst>
              <a:ext uri="{FF2B5EF4-FFF2-40B4-BE49-F238E27FC236}">
                <a16:creationId xmlns:a16="http://schemas.microsoft.com/office/drawing/2014/main" id="{DDE59BBD-BD9F-409A-9527-8CBBE6917F00}"/>
              </a:ext>
            </a:extLst>
          </p:cNvPr>
          <p:cNvSpPr/>
          <p:nvPr/>
        </p:nvSpPr>
        <p:spPr bwMode="auto">
          <a:xfrm>
            <a:off x="1337819" y="2492641"/>
            <a:ext cx="1299882" cy="385482"/>
          </a:xfrm>
          <a:prstGeom prst="round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pitchFamily="34" charset="0"/>
                <a:cs typeface="Arial" pitchFamily="34" charset="0"/>
              </a:rPr>
              <a:t>Adversary</a:t>
            </a:r>
          </a:p>
        </p:txBody>
      </p:sp>
      <p:sp>
        <p:nvSpPr>
          <p:cNvPr id="19" name="Down Arrow 62">
            <a:extLst>
              <a:ext uri="{FF2B5EF4-FFF2-40B4-BE49-F238E27FC236}">
                <a16:creationId xmlns:a16="http://schemas.microsoft.com/office/drawing/2014/main" id="{0D37FD38-0350-4345-8135-A06BE8169C57}"/>
              </a:ext>
            </a:extLst>
          </p:cNvPr>
          <p:cNvSpPr/>
          <p:nvPr/>
        </p:nvSpPr>
        <p:spPr bwMode="auto">
          <a:xfrm>
            <a:off x="1730241" y="2238381"/>
            <a:ext cx="264249" cy="24044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1" name="Down Arrow 62">
            <a:extLst>
              <a:ext uri="{FF2B5EF4-FFF2-40B4-BE49-F238E27FC236}">
                <a16:creationId xmlns:a16="http://schemas.microsoft.com/office/drawing/2014/main" id="{8DED66EA-4F12-4EBE-96E4-57A3E84C974D}"/>
              </a:ext>
            </a:extLst>
          </p:cNvPr>
          <p:cNvSpPr/>
          <p:nvPr/>
        </p:nvSpPr>
        <p:spPr bwMode="auto">
          <a:xfrm>
            <a:off x="1730241" y="2854117"/>
            <a:ext cx="264249" cy="24044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5" name="Arrow: Bent-Up 34">
            <a:extLst>
              <a:ext uri="{FF2B5EF4-FFF2-40B4-BE49-F238E27FC236}">
                <a16:creationId xmlns:a16="http://schemas.microsoft.com/office/drawing/2014/main" id="{DF38B16B-F06B-4B8D-9892-AE639844D68E}"/>
              </a:ext>
            </a:extLst>
          </p:cNvPr>
          <p:cNvSpPr/>
          <p:nvPr/>
        </p:nvSpPr>
        <p:spPr bwMode="auto">
          <a:xfrm rot="5400000">
            <a:off x="851685" y="2291718"/>
            <a:ext cx="397412" cy="545328"/>
          </a:xfrm>
          <a:prstGeom prst="ben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42" name="Picture 41" descr="Icon&#10;&#10;Description automatically generated">
            <a:extLst>
              <a:ext uri="{FF2B5EF4-FFF2-40B4-BE49-F238E27FC236}">
                <a16:creationId xmlns:a16="http://schemas.microsoft.com/office/drawing/2014/main" id="{21F99D7A-7F7D-4018-A578-9BD70EA821EC}"/>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flipH="1">
            <a:off x="1504724" y="5520931"/>
            <a:ext cx="394589" cy="394589"/>
          </a:xfrm>
          <a:prstGeom prst="rect">
            <a:avLst/>
          </a:prstGeom>
        </p:spPr>
      </p:pic>
      <p:pic>
        <p:nvPicPr>
          <p:cNvPr id="45" name="Picture 44">
            <a:extLst>
              <a:ext uri="{FF2B5EF4-FFF2-40B4-BE49-F238E27FC236}">
                <a16:creationId xmlns:a16="http://schemas.microsoft.com/office/drawing/2014/main" id="{C7734C20-B256-43A1-8700-907DBFF563DD}"/>
              </a:ext>
            </a:extLst>
          </p:cNvPr>
          <p:cNvPicPr>
            <a:picLocks noChangeAspect="1"/>
          </p:cNvPicPr>
          <p:nvPr/>
        </p:nvPicPr>
        <p:blipFill>
          <a:blip r:embed="rId18"/>
          <a:stretch>
            <a:fillRect/>
          </a:stretch>
        </p:blipFill>
        <p:spPr>
          <a:xfrm>
            <a:off x="4246829" y="1001986"/>
            <a:ext cx="3809437" cy="2334106"/>
          </a:xfrm>
          <a:prstGeom prst="rect">
            <a:avLst/>
          </a:prstGeom>
        </p:spPr>
      </p:pic>
      <p:pic>
        <p:nvPicPr>
          <p:cNvPr id="47" name="Picture 46">
            <a:extLst>
              <a:ext uri="{FF2B5EF4-FFF2-40B4-BE49-F238E27FC236}">
                <a16:creationId xmlns:a16="http://schemas.microsoft.com/office/drawing/2014/main" id="{4A5662FF-DDC5-4D3A-9281-3CCDBCD61BF5}"/>
              </a:ext>
            </a:extLst>
          </p:cNvPr>
          <p:cNvPicPr>
            <a:picLocks noChangeAspect="1"/>
          </p:cNvPicPr>
          <p:nvPr/>
        </p:nvPicPr>
        <p:blipFill>
          <a:blip r:embed="rId19"/>
          <a:stretch>
            <a:fillRect/>
          </a:stretch>
        </p:blipFill>
        <p:spPr>
          <a:xfrm>
            <a:off x="446925" y="1019718"/>
            <a:ext cx="3772986" cy="2374762"/>
          </a:xfrm>
          <a:prstGeom prst="rect">
            <a:avLst/>
          </a:prstGeom>
        </p:spPr>
      </p:pic>
    </p:spTree>
    <p:extLst>
      <p:ext uri="{BB962C8B-B14F-4D97-AF65-F5344CB8AC3E}">
        <p14:creationId xmlns:p14="http://schemas.microsoft.com/office/powerpoint/2010/main" val="172930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ppt_x"/>
                                          </p:val>
                                        </p:tav>
                                        <p:tav tm="100000">
                                          <p:val>
                                            <p:strVal val="#ppt_x"/>
                                          </p:val>
                                        </p:tav>
                                      </p:tavLst>
                                    </p:anim>
                                    <p:anim calcmode="lin" valueType="num">
                                      <p:cBhvr additive="base">
                                        <p:cTn id="22" dur="500" fill="hold"/>
                                        <p:tgtEl>
                                          <p:spTgt spid="3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500" fill="hold"/>
                                        <p:tgtEl>
                                          <p:spTgt spid="41"/>
                                        </p:tgtEl>
                                        <p:attrNameLst>
                                          <p:attrName>ppt_x</p:attrName>
                                        </p:attrNameLst>
                                      </p:cBhvr>
                                      <p:tavLst>
                                        <p:tav tm="0">
                                          <p:val>
                                            <p:strVal val="#ppt_x"/>
                                          </p:val>
                                        </p:tav>
                                        <p:tav tm="100000">
                                          <p:val>
                                            <p:strVal val="#ppt_x"/>
                                          </p:val>
                                        </p:tav>
                                      </p:tavLst>
                                    </p:anim>
                                    <p:anim calcmode="lin" valueType="num">
                                      <p:cBhvr additive="base">
                                        <p:cTn id="38" dur="500" fill="hold"/>
                                        <p:tgtEl>
                                          <p:spTgt spid="4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500" fill="hold"/>
                                        <p:tgtEl>
                                          <p:spTgt spid="36"/>
                                        </p:tgtEl>
                                        <p:attrNameLst>
                                          <p:attrName>ppt_x</p:attrName>
                                        </p:attrNameLst>
                                      </p:cBhvr>
                                      <p:tavLst>
                                        <p:tav tm="0">
                                          <p:val>
                                            <p:strVal val="#ppt_x"/>
                                          </p:val>
                                        </p:tav>
                                        <p:tav tm="100000">
                                          <p:val>
                                            <p:strVal val="#ppt_x"/>
                                          </p:val>
                                        </p:tav>
                                      </p:tavLst>
                                    </p:anim>
                                    <p:anim calcmode="lin" valueType="num">
                                      <p:cBhvr additive="base">
                                        <p:cTn id="4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1000"/>
                                        <p:tgtEl>
                                          <p:spTgt spid="47"/>
                                        </p:tgtEl>
                                      </p:cBhvr>
                                    </p:animEffect>
                                    <p:anim calcmode="lin" valueType="num">
                                      <p:cBhvr>
                                        <p:cTn id="54" dur="1000" fill="hold"/>
                                        <p:tgtEl>
                                          <p:spTgt spid="47"/>
                                        </p:tgtEl>
                                        <p:attrNameLst>
                                          <p:attrName>ppt_x</p:attrName>
                                        </p:attrNameLst>
                                      </p:cBhvr>
                                      <p:tavLst>
                                        <p:tav tm="0">
                                          <p:val>
                                            <p:strVal val="#ppt_x"/>
                                          </p:val>
                                        </p:tav>
                                        <p:tav tm="100000">
                                          <p:val>
                                            <p:strVal val="#ppt_x"/>
                                          </p:val>
                                        </p:tav>
                                      </p:tavLst>
                                    </p:anim>
                                    <p:anim calcmode="lin" valueType="num">
                                      <p:cBhvr>
                                        <p:cTn id="55"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8A1F-654C-43F6-A001-8AF914384D25}"/>
              </a:ext>
            </a:extLst>
          </p:cNvPr>
          <p:cNvSpPr>
            <a:spLocks noGrp="1"/>
          </p:cNvSpPr>
          <p:nvPr>
            <p:ph type="title"/>
          </p:nvPr>
        </p:nvSpPr>
        <p:spPr/>
        <p:txBody>
          <a:bodyPr/>
          <a:lstStyle/>
          <a:p>
            <a:r>
              <a:rPr lang="en-US" dirty="0"/>
              <a:t>We (mostly) focus on keyless hash…	</a:t>
            </a:r>
          </a:p>
        </p:txBody>
      </p:sp>
      <p:sp>
        <p:nvSpPr>
          <p:cNvPr id="3" name="Content Placeholder 2">
            <a:extLst>
              <a:ext uri="{FF2B5EF4-FFF2-40B4-BE49-F238E27FC236}">
                <a16:creationId xmlns:a16="http://schemas.microsoft.com/office/drawing/2014/main" id="{E2E415AD-3722-42EC-9889-03240C6A35BA}"/>
              </a:ext>
            </a:extLst>
          </p:cNvPr>
          <p:cNvSpPr>
            <a:spLocks noGrp="1"/>
          </p:cNvSpPr>
          <p:nvPr>
            <p:ph idx="1"/>
          </p:nvPr>
        </p:nvSpPr>
        <p:spPr/>
        <p:txBody>
          <a:bodyPr/>
          <a:lstStyle/>
          <a:p>
            <a:r>
              <a:rPr lang="en-US" dirty="0"/>
              <a:t>Although there are no CRHFs</a:t>
            </a:r>
          </a:p>
          <a:p>
            <a:r>
              <a:rPr lang="en-US" dirty="0"/>
              <a:t>And theory papers focus on keyed hash</a:t>
            </a:r>
          </a:p>
          <a:p>
            <a:r>
              <a:rPr lang="en-US" dirty="0"/>
              <a:t>But… </a:t>
            </a:r>
          </a:p>
          <a:p>
            <a:pPr lvl="1"/>
            <a:r>
              <a:rPr lang="en-US" dirty="0"/>
              <a:t>It’s a bit less hairy, easier in figure, equations…</a:t>
            </a:r>
          </a:p>
          <a:p>
            <a:pPr lvl="1"/>
            <a:r>
              <a:rPr lang="en-US" dirty="0"/>
              <a:t>No need to consider both ACR and TCR </a:t>
            </a:r>
          </a:p>
          <a:p>
            <a:pPr lvl="2"/>
            <a:r>
              <a:rPr lang="en-US" dirty="0"/>
              <a:t>Or choose…</a:t>
            </a:r>
          </a:p>
          <a:p>
            <a:pPr lvl="1"/>
            <a:r>
              <a:rPr lang="en-US" dirty="0"/>
              <a:t>Modifying to ACR is quite trivial</a:t>
            </a:r>
          </a:p>
          <a:p>
            <a:pPr lvl="2"/>
            <a:r>
              <a:rPr lang="en-US" dirty="0"/>
              <a:t>Just add random keys…</a:t>
            </a:r>
          </a:p>
          <a:p>
            <a:pPr lvl="1"/>
            <a:r>
              <a:rPr lang="en-US" dirty="0"/>
              <a:t>Usually used in practice: libraries, standards, …</a:t>
            </a:r>
          </a:p>
        </p:txBody>
      </p:sp>
      <p:sp>
        <p:nvSpPr>
          <p:cNvPr id="4" name="Date Placeholder 3">
            <a:extLst>
              <a:ext uri="{FF2B5EF4-FFF2-40B4-BE49-F238E27FC236}">
                <a16:creationId xmlns:a16="http://schemas.microsoft.com/office/drawing/2014/main" id="{CB88C996-960E-4C4E-9E00-185CE9C6768C}"/>
              </a:ext>
            </a:extLst>
          </p:cNvPr>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a:extLst>
              <a:ext uri="{FF2B5EF4-FFF2-40B4-BE49-F238E27FC236}">
                <a16:creationId xmlns:a16="http://schemas.microsoft.com/office/drawing/2014/main" id="{D5B1E6BC-258B-4100-A150-E8BF285C42B6}"/>
              </a:ext>
            </a:extLst>
          </p:cNvPr>
          <p:cNvSpPr>
            <a:spLocks noGrp="1"/>
          </p:cNvSpPr>
          <p:nvPr>
            <p:ph type="sldNum" sz="quarter" idx="12"/>
          </p:nvPr>
        </p:nvSpPr>
        <p:spPr/>
        <p:txBody>
          <a:bodyPr/>
          <a:lstStyle/>
          <a:p>
            <a:pPr>
              <a:defRPr/>
            </a:pPr>
            <a:fld id="{4AC8934D-7EC5-4767-94BA-6AA41C7401E4}" type="slidenum">
              <a:rPr lang="he-IL" altLang="en-US" smtClean="0"/>
              <a:pPr>
                <a:defRPr/>
              </a:pPr>
              <a:t>17</a:t>
            </a:fld>
            <a:endParaRPr lang="en-US" altLang="en-US"/>
          </a:p>
        </p:txBody>
      </p:sp>
    </p:spTree>
    <p:extLst>
      <p:ext uri="{BB962C8B-B14F-4D97-AF65-F5344CB8AC3E}">
        <p14:creationId xmlns:p14="http://schemas.microsoft.com/office/powerpoint/2010/main" val="3282708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le:ContiguousUnitedStates.gif - Wikipe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112" y="1889553"/>
            <a:ext cx="6729106" cy="4371917"/>
          </a:xfrm>
          <a:prstGeom prst="rect">
            <a:avLst/>
          </a:prstGeom>
        </p:spPr>
      </p:pic>
      <p:sp>
        <p:nvSpPr>
          <p:cNvPr id="2" name="Title 1"/>
          <p:cNvSpPr>
            <a:spLocks noGrp="1"/>
          </p:cNvSpPr>
          <p:nvPr>
            <p:ph type="title"/>
          </p:nvPr>
        </p:nvSpPr>
        <p:spPr>
          <a:xfrm>
            <a:off x="388938" y="239410"/>
            <a:ext cx="8297862" cy="779462"/>
          </a:xfrm>
        </p:spPr>
        <p:txBody>
          <a:bodyPr/>
          <a:lstStyle/>
          <a:p>
            <a:r>
              <a:rPr lang="en-US" sz="4000" dirty="0"/>
              <a:t>CRHF applied to software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8938" y="944423"/>
                <a:ext cx="8229600" cy="2016742"/>
              </a:xfrm>
              <a:solidFill>
                <a:schemeClr val="accent1">
                  <a:lumMod val="20000"/>
                  <a:lumOff val="80000"/>
                </a:schemeClr>
              </a:solidFill>
            </p:spPr>
            <p:txBody>
              <a:bodyPr/>
              <a:lstStyle/>
              <a:p>
                <a:pPr lvl="1"/>
                <a:r>
                  <a:rPr lang="en-US" sz="2000"/>
                  <a:t>Developer in LA develops large software </a:t>
                </a:r>
                <a14:m>
                  <m:oMath xmlns:m="http://schemas.openxmlformats.org/officeDocument/2006/math">
                    <m:r>
                      <a:rPr lang="en-US" sz="2400" i="1" dirty="0" smtClean="0">
                        <a:latin typeface="Cambria Math" panose="02040503050406030204" pitchFamily="18" charset="0"/>
                      </a:rPr>
                      <m:t>𝑚</m:t>
                    </m:r>
                  </m:oMath>
                </a14:m>
                <a:endParaRPr lang="en-US" sz="2400" i="1">
                  <a:latin typeface="Cambria Math" panose="02040503050406030204" pitchFamily="18" charset="0"/>
                </a:endParaRPr>
              </a:p>
              <a:p>
                <a:pPr lvl="1"/>
                <a:r>
                  <a:rPr lang="en-US" sz="2000"/>
                  <a:t>Repository in DC obtains copy of </a:t>
                </a:r>
                <a14:m>
                  <m:oMath xmlns:m="http://schemas.openxmlformats.org/officeDocument/2006/math">
                    <m:r>
                      <a:rPr lang="en-US" sz="2400" i="1" dirty="0">
                        <a:latin typeface="Cambria Math" panose="02040503050406030204" pitchFamily="18" charset="0"/>
                      </a:rPr>
                      <m:t>𝑚</m:t>
                    </m:r>
                  </m:oMath>
                </a14:m>
                <a:endParaRPr lang="en-US" sz="2400" i="1">
                  <a:latin typeface="Cambria Math" panose="02040503050406030204" pitchFamily="18" charset="0"/>
                </a:endParaRPr>
              </a:p>
              <a:p>
                <a:pPr lvl="1"/>
                <a:r>
                  <a:rPr lang="en-US" sz="2000"/>
                  <a:t>User in NY wants to obtain </a:t>
                </a:r>
                <a14:m>
                  <m:oMath xmlns:m="http://schemas.openxmlformats.org/officeDocument/2006/math">
                    <m:r>
                      <a:rPr lang="en-US" sz="2400" i="1" dirty="0">
                        <a:latin typeface="Cambria Math" panose="02040503050406030204" pitchFamily="18" charset="0"/>
                      </a:rPr>
                      <m:t>𝑚</m:t>
                    </m:r>
                  </m:oMath>
                </a14:m>
                <a:r>
                  <a:rPr lang="en-US" sz="2000"/>
                  <a:t> – securely and efficiently</a:t>
                </a:r>
              </a:p>
              <a:p>
                <a:pPr lvl="2"/>
                <a:r>
                  <a:rPr lang="en-US" sz="1600" u="sng"/>
                  <a:t>Don’t </a:t>
                </a:r>
                <a:r>
                  <a:rPr lang="en-US" sz="1600"/>
                  <a:t>send </a:t>
                </a:r>
                <a14:m>
                  <m:oMath xmlns:m="http://schemas.openxmlformats.org/officeDocument/2006/math">
                    <m:r>
                      <a:rPr lang="en-US" sz="1600" i="1" dirty="0">
                        <a:latin typeface="Cambria Math" panose="02040503050406030204" pitchFamily="18" charset="0"/>
                      </a:rPr>
                      <m:t>𝑚</m:t>
                    </m:r>
                    <m:r>
                      <a:rPr lang="en-US" sz="1600" i="1" dirty="0">
                        <a:latin typeface="Cambria Math" panose="02040503050406030204" pitchFamily="18" charset="0"/>
                      </a:rPr>
                      <m:t> </m:t>
                    </m:r>
                  </m:oMath>
                </a14:m>
                <a:r>
                  <a:rPr lang="en-US" sz="1600"/>
                  <a:t>from LA to </a:t>
                </a:r>
                <a:r>
                  <a:rPr lang="en-US" sz="1600" b="1"/>
                  <a:t>both</a:t>
                </a:r>
                <a:r>
                  <a:rPr lang="en-US" sz="1600"/>
                  <a:t> NY and DC</a:t>
                </a:r>
                <a:endParaRPr lang="en-US" sz="1600" u="sng"/>
              </a:p>
              <a:p>
                <a:pPr lvl="1"/>
                <a:r>
                  <a:rPr lang="en-US" sz="2000"/>
                  <a:t>How?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8938" y="944423"/>
                <a:ext cx="8229600" cy="2016742"/>
              </a:xfrm>
              <a:blipFill>
                <a:blip r:embed="rId3"/>
                <a:stretch>
                  <a:fillRect b="-392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p:cNvSpPr>
            <a:spLocks noGrp="1"/>
          </p:cNvSpPr>
          <p:nvPr>
            <p:ph type="sldNum" sz="quarter" idx="12"/>
          </p:nvPr>
        </p:nvSpPr>
        <p:spPr/>
        <p:txBody>
          <a:bodyPr/>
          <a:lstStyle/>
          <a:p>
            <a:pPr>
              <a:defRPr/>
            </a:pPr>
            <a:fld id="{4AC8934D-7EC5-4767-94BA-6AA41C7401E4}" type="slidenum">
              <a:rPr lang="he-IL" altLang="en-US" smtClean="0"/>
              <a:pPr>
                <a:defRPr/>
              </a:pPr>
              <a:t>18</a:t>
            </a:fld>
            <a:endParaRPr lang="en-US" altLang="en-US"/>
          </a:p>
        </p:txBody>
      </p:sp>
      <p:sp>
        <p:nvSpPr>
          <p:cNvPr id="7" name="Oval 6"/>
          <p:cNvSpPr/>
          <p:nvPr/>
        </p:nvSpPr>
        <p:spPr bwMode="auto">
          <a:xfrm>
            <a:off x="1758508" y="4160295"/>
            <a:ext cx="710119" cy="282102"/>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atin typeface="Arial" pitchFamily="34" charset="0"/>
                <a:cs typeface="Arial" pitchFamily="34" charset="0"/>
              </a:rPr>
              <a:t>LA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1" name="Oval 30"/>
          <p:cNvSpPr/>
          <p:nvPr/>
        </p:nvSpPr>
        <p:spPr bwMode="auto">
          <a:xfrm>
            <a:off x="7351455" y="3315336"/>
            <a:ext cx="710119" cy="282102"/>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atin typeface="Arial" pitchFamily="34" charset="0"/>
                <a:cs typeface="Arial" pitchFamily="34" charset="0"/>
              </a:rPr>
              <a:t>NY</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2" name="Oval 31"/>
          <p:cNvSpPr/>
          <p:nvPr/>
        </p:nvSpPr>
        <p:spPr bwMode="auto">
          <a:xfrm>
            <a:off x="7068188" y="3917104"/>
            <a:ext cx="731196" cy="307912"/>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atin typeface="Arial" pitchFamily="34" charset="0"/>
                <a:cs typeface="Arial" pitchFamily="34" charset="0"/>
              </a:rPr>
              <a:t>DC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cxnSp>
        <p:nvCxnSpPr>
          <p:cNvPr id="9" name="Straight Arrow Connector 8"/>
          <p:cNvCxnSpPr>
            <a:stCxn id="7" idx="6"/>
            <a:endCxn id="32" idx="2"/>
          </p:cNvCxnSpPr>
          <p:nvPr/>
        </p:nvCxnSpPr>
        <p:spPr bwMode="auto">
          <a:xfrm flipV="1">
            <a:off x="2468627" y="4071060"/>
            <a:ext cx="4599561" cy="23028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1" name="Rectangle 40"/>
              <p:cNvSpPr/>
              <p:nvPr/>
            </p:nvSpPr>
            <p:spPr bwMode="auto">
              <a:xfrm>
                <a:off x="4960667" y="4225016"/>
                <a:ext cx="1014471" cy="205987"/>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𝑚</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41" name="Rectangle 40"/>
              <p:cNvSpPr>
                <a:spLocks noRot="1" noChangeAspect="1" noMove="1" noResize="1" noEditPoints="1" noAdjustHandles="1" noChangeArrowheads="1" noChangeShapeType="1" noTextEdit="1"/>
              </p:cNvSpPr>
              <p:nvPr/>
            </p:nvSpPr>
            <p:spPr bwMode="auto">
              <a:xfrm>
                <a:off x="4960667" y="4225016"/>
                <a:ext cx="1014471" cy="205987"/>
              </a:xfrm>
              <a:prstGeom prst="rect">
                <a:avLst/>
              </a:prstGeom>
              <a:blipFill>
                <a:blip r:embed="rId4"/>
                <a:stretch>
                  <a:fillRect b="-1388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8" name="TextBox 7"/>
          <p:cNvSpPr txBox="1"/>
          <p:nvPr/>
        </p:nvSpPr>
        <p:spPr>
          <a:xfrm>
            <a:off x="1338792" y="4489148"/>
            <a:ext cx="1236236" cy="369332"/>
          </a:xfrm>
          <a:prstGeom prst="rect">
            <a:avLst/>
          </a:prstGeom>
          <a:noFill/>
        </p:spPr>
        <p:txBody>
          <a:bodyPr wrap="none" rtlCol="0">
            <a:spAutoFit/>
          </a:bodyPr>
          <a:lstStyle/>
          <a:p>
            <a:r>
              <a:rPr lang="en-US"/>
              <a:t>Developer</a:t>
            </a:r>
          </a:p>
        </p:txBody>
      </p:sp>
      <p:sp>
        <p:nvSpPr>
          <p:cNvPr id="24" name="TextBox 23"/>
          <p:cNvSpPr txBox="1"/>
          <p:nvPr/>
        </p:nvSpPr>
        <p:spPr>
          <a:xfrm>
            <a:off x="8068682" y="3287768"/>
            <a:ext cx="671979" cy="369332"/>
          </a:xfrm>
          <a:prstGeom prst="rect">
            <a:avLst/>
          </a:prstGeom>
          <a:noFill/>
        </p:spPr>
        <p:txBody>
          <a:bodyPr wrap="none" rtlCol="0">
            <a:spAutoFit/>
          </a:bodyPr>
          <a:lstStyle/>
          <a:p>
            <a:r>
              <a:rPr lang="en-US"/>
              <a:t>User</a:t>
            </a:r>
          </a:p>
        </p:txBody>
      </p:sp>
      <p:sp>
        <p:nvSpPr>
          <p:cNvPr id="25" name="TextBox 24"/>
          <p:cNvSpPr txBox="1"/>
          <p:nvPr/>
        </p:nvSpPr>
        <p:spPr>
          <a:xfrm>
            <a:off x="7632348" y="4119816"/>
            <a:ext cx="1287532" cy="369332"/>
          </a:xfrm>
          <a:prstGeom prst="rect">
            <a:avLst/>
          </a:prstGeom>
          <a:noFill/>
        </p:spPr>
        <p:txBody>
          <a:bodyPr wrap="none" rtlCol="0">
            <a:spAutoFit/>
          </a:bodyPr>
          <a:lstStyle/>
          <a:p>
            <a:r>
              <a:rPr lang="en-US"/>
              <a:t>Repository</a:t>
            </a:r>
          </a:p>
        </p:txBody>
      </p:sp>
    </p:spTree>
    <p:extLst>
      <p:ext uri="{BB962C8B-B14F-4D97-AF65-F5344CB8AC3E}">
        <p14:creationId xmlns:p14="http://schemas.microsoft.com/office/powerpoint/2010/main" val="1289197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le:ContiguousUnitedStates.gif - Wikipe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112" y="1889553"/>
            <a:ext cx="6729106" cy="4371917"/>
          </a:xfrm>
          <a:prstGeom prst="rect">
            <a:avLst/>
          </a:prstGeom>
        </p:spPr>
      </p:pic>
      <p:sp>
        <p:nvSpPr>
          <p:cNvPr id="2" name="Title 1"/>
          <p:cNvSpPr>
            <a:spLocks noGrp="1"/>
          </p:cNvSpPr>
          <p:nvPr>
            <p:ph type="title"/>
          </p:nvPr>
        </p:nvSpPr>
        <p:spPr>
          <a:xfrm>
            <a:off x="388938" y="239410"/>
            <a:ext cx="8530942" cy="779462"/>
          </a:xfrm>
        </p:spPr>
        <p:txBody>
          <a:bodyPr/>
          <a:lstStyle/>
          <a:p>
            <a:r>
              <a:rPr lang="en-US" sz="4000"/>
              <a:t>CRHF: secure, efficient SW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8938" y="944423"/>
                <a:ext cx="8229600" cy="2254756"/>
              </a:xfrm>
              <a:solidFill>
                <a:schemeClr val="accent1">
                  <a:lumMod val="20000"/>
                  <a:lumOff val="80000"/>
                </a:schemeClr>
              </a:solidFill>
            </p:spPr>
            <p:txBody>
              <a:bodyPr/>
              <a:lstStyle/>
              <a:p>
                <a:pPr marL="0" indent="0">
                  <a:buNone/>
                </a:pPr>
                <a:r>
                  <a:rPr lang="en-US" sz="2000"/>
                  <a:t>1.  Repository in DC downloads software </a:t>
                </a:r>
                <a14:m>
                  <m:oMath xmlns:m="http://schemas.openxmlformats.org/officeDocument/2006/math">
                    <m:r>
                      <a:rPr lang="en-US" sz="2000" i="1" dirty="0" smtClean="0">
                        <a:latin typeface="Cambria Math" panose="02040503050406030204" pitchFamily="18" charset="0"/>
                      </a:rPr>
                      <m:t>𝑚</m:t>
                    </m:r>
                  </m:oMath>
                </a14:m>
                <a:r>
                  <a:rPr lang="en-US" sz="2000"/>
                  <a:t> from developer in LA</a:t>
                </a:r>
              </a:p>
              <a:p>
                <a:pPr marL="0" indent="0">
                  <a:buNone/>
                </a:pPr>
                <a:r>
                  <a:rPr lang="en-US" sz="2000"/>
                  <a:t>2.  User download from (nearby) repository; receives </a:t>
                </a:r>
                <a14:m>
                  <m:oMath xmlns:m="http://schemas.openxmlformats.org/officeDocument/2006/math">
                    <m:r>
                      <a:rPr lang="en-US" sz="2000" i="1" dirty="0" smtClean="0">
                        <a:latin typeface="Cambria Math" panose="02040503050406030204" pitchFamily="18" charset="0"/>
                      </a:rPr>
                      <m:t>𝑚</m:t>
                    </m:r>
                    <m:r>
                      <a:rPr lang="en-US" sz="2000" i="1" dirty="0" smtClean="0">
                        <a:latin typeface="Cambria Math" panose="02040503050406030204" pitchFamily="18" charset="0"/>
                      </a:rPr>
                      <m:t>’</m:t>
                    </m:r>
                  </m:oMath>
                </a14:m>
                <a:endParaRPr lang="en-US" sz="2000"/>
              </a:p>
              <a:p>
                <a:pPr lvl="1"/>
                <a:r>
                  <a:rPr lang="en-US" sz="1800"/>
                  <a:t>Is </a:t>
                </a:r>
                <a14:m>
                  <m:oMath xmlns:m="http://schemas.openxmlformats.org/officeDocument/2006/math">
                    <m:r>
                      <a:rPr lang="en-US" sz="2000" i="1" dirty="0" smtClean="0">
                        <a:latin typeface="Cambria Math" panose="02040503050406030204" pitchFamily="18" charset="0"/>
                      </a:rPr>
                      <m:t>𝑚</m:t>
                    </m:r>
                    <m:r>
                      <a:rPr lang="en-US" sz="2000" i="1" dirty="0" smtClean="0">
                        <a:latin typeface="Cambria Math" panose="02040503050406030204" pitchFamily="18" charset="0"/>
                      </a:rPr>
                      <m:t>’</m:t>
                    </m:r>
                    <m:r>
                      <a:rPr lang="en-US" sz="2000" i="1" dirty="0" smtClean="0">
                        <a:latin typeface="Cambria Math" panose="02040503050406030204" pitchFamily="18" charset="0"/>
                      </a:rPr>
                      <m:t>=</m:t>
                    </m:r>
                    <m:r>
                      <a:rPr lang="en-US" sz="2000" i="1" dirty="0" smtClean="0">
                        <a:latin typeface="Cambria Math" panose="02040503050406030204" pitchFamily="18" charset="0"/>
                      </a:rPr>
                      <m:t>𝑚</m:t>
                    </m:r>
                    <m:r>
                      <a:rPr lang="en-US" sz="2000" i="1" dirty="0" smtClean="0">
                        <a:latin typeface="Cambria Math" panose="02040503050406030204" pitchFamily="18" charset="0"/>
                      </a:rPr>
                      <m:t> </m:t>
                    </m:r>
                  </m:oMath>
                </a14:m>
                <a:r>
                  <a:rPr lang="en-US" sz="1800"/>
                  <a:t>? User should validate! How?</a:t>
                </a:r>
              </a:p>
              <a:p>
                <a:pPr marL="0" indent="0">
                  <a:buNone/>
                </a:pPr>
                <a:r>
                  <a:rPr lang="en-US" sz="2000"/>
                  <a:t>3.  User securely downloads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𝑚</m:t>
                    </m:r>
                    <m:r>
                      <a:rPr lang="en-US" sz="2000" i="1" dirty="0" smtClean="0">
                        <a:latin typeface="Cambria Math" panose="02040503050406030204" pitchFamily="18" charset="0"/>
                      </a:rPr>
                      <m:t>) </m:t>
                    </m:r>
                  </m:oMath>
                </a14:m>
                <a:r>
                  <a:rPr lang="en-US" sz="2000"/>
                  <a:t>directly from developer</a:t>
                </a:r>
              </a:p>
              <a:p>
                <a:pPr lvl="1"/>
                <a:r>
                  <a:rPr lang="en-US" sz="1800"/>
                  <a:t>Digest </a:t>
                </a:r>
                <a14:m>
                  <m:oMath xmlns:m="http://schemas.openxmlformats.org/officeDocument/2006/math">
                    <m:r>
                      <a:rPr lang="en-US" sz="1800" i="1" dirty="0" smtClean="0">
                        <a:latin typeface="Cambria Math" panose="02040503050406030204" pitchFamily="18" charset="0"/>
                      </a:rPr>
                      <m:t>h</m:t>
                    </m:r>
                    <m:r>
                      <a:rPr lang="en-US" sz="1800" i="1" dirty="0" smtClean="0">
                        <a:latin typeface="Cambria Math" panose="02040503050406030204" pitchFamily="18" charset="0"/>
                      </a:rPr>
                      <m:t>(</m:t>
                    </m:r>
                    <m:r>
                      <a:rPr lang="en-US" sz="1800" i="1" dirty="0" smtClean="0">
                        <a:latin typeface="Cambria Math" panose="02040503050406030204" pitchFamily="18" charset="0"/>
                      </a:rPr>
                      <m:t>𝑚</m:t>
                    </m:r>
                    <m:r>
                      <a:rPr lang="en-US" sz="1800" i="1" dirty="0" smtClean="0">
                        <a:latin typeface="Cambria Math" panose="02040503050406030204" pitchFamily="18" charset="0"/>
                      </a:rPr>
                      <m:t>)</m:t>
                    </m:r>
                  </m:oMath>
                </a14:m>
                <a:r>
                  <a:rPr lang="en-US" sz="1800"/>
                  <a:t> is short – much less overhead than downloading m</a:t>
                </a:r>
              </a:p>
              <a:p>
                <a:pPr marL="0" indent="0">
                  <a:buNone/>
                </a:pPr>
                <a:r>
                  <a:rPr lang="en-US" sz="2000"/>
                  <a:t>4.  User validates: </a:t>
                </a:r>
                <a14:m>
                  <m:oMath xmlns:m="http://schemas.openxmlformats.org/officeDocument/2006/math">
                    <m:r>
                      <a:rPr lang="en-US" sz="2000" i="1" dirty="0" smtClean="0">
                        <a:latin typeface="Cambria Math" panose="02040503050406030204" pitchFamily="18" charset="0"/>
                      </a:rPr>
                      <m:t>h</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𝑚</m:t>
                        </m:r>
                      </m:e>
                    </m:d>
                    <m:r>
                      <a:rPr lang="en-US" sz="2000" i="1" dirty="0" smtClean="0">
                        <a:latin typeface="Cambria Math" panose="02040503050406030204" pitchFamily="18" charset="0"/>
                      </a:rPr>
                      <m:t>=</m:t>
                    </m:r>
                    <m:r>
                      <a:rPr lang="en-US" sz="2000" i="1" dirty="0" smtClean="0">
                        <a:latin typeface="Cambria Math" panose="02040503050406030204" pitchFamily="18" charset="0"/>
                      </a:rPr>
                      <m:t>h</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𝑚</m:t>
                        </m:r>
                        <m:r>
                          <a:rPr lang="en-US" sz="2000" i="1" dirty="0" smtClean="0">
                            <a:latin typeface="Cambria Math" panose="02040503050406030204" pitchFamily="18" charset="0"/>
                          </a:rPr>
                          <m:t>’</m:t>
                        </m:r>
                      </m:e>
                    </m:d>
                  </m:oMath>
                </a14:m>
                <a:r>
                  <a:rPr lang="en-US" sz="2000">
                    <a:sym typeface="Wingdings" panose="05000000000000000000" pitchFamily="2" charset="2"/>
                  </a:rPr>
                  <a:t></a:t>
                </a:r>
                <a14:m>
                  <m:oMath xmlns:m="http://schemas.openxmlformats.org/officeDocument/2006/math">
                    <m:r>
                      <a:rPr lang="en-US" sz="2000" i="1" dirty="0">
                        <a:latin typeface="Cambria Math" panose="02040503050406030204" pitchFamily="18" charset="0"/>
                        <a:sym typeface="Wingdings" panose="05000000000000000000" pitchFamily="2" charset="2"/>
                      </a:rPr>
                      <m:t>𝑚</m:t>
                    </m:r>
                    <m:r>
                      <a:rPr lang="en-US" sz="2000" i="1" dirty="0">
                        <a:latin typeface="Cambria Math" panose="02040503050406030204" pitchFamily="18" charset="0"/>
                        <a:sym typeface="Wingdings" panose="05000000000000000000" pitchFamily="2" charset="2"/>
                      </a:rPr>
                      <m:t>=</m:t>
                    </m:r>
                    <m:r>
                      <a:rPr lang="en-US" sz="2000" i="1" dirty="0">
                        <a:latin typeface="Cambria Math" panose="02040503050406030204" pitchFamily="18" charset="0"/>
                        <a:sym typeface="Wingdings" panose="05000000000000000000" pitchFamily="2" charset="2"/>
                      </a:rPr>
                      <m:t>𝑚</m:t>
                    </m:r>
                    <m:r>
                      <a:rPr lang="en-US" sz="2000" i="1" dirty="0">
                        <a:latin typeface="Cambria Math" panose="02040503050406030204" pitchFamily="18" charset="0"/>
                        <a:sym typeface="Wingdings" panose="05000000000000000000" pitchFamily="2" charset="2"/>
                      </a:rPr>
                      <m:t>’</m:t>
                    </m:r>
                  </m:oMath>
                </a14:m>
                <a:endParaRPr lang="en-US" sz="2000"/>
              </a:p>
              <a:p>
                <a:pPr marL="0" indent="0">
                  <a:buNone/>
                </a:pPr>
                <a:endParaRPr lang="en-US" sz="20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8938" y="944423"/>
                <a:ext cx="8229600" cy="2254756"/>
              </a:xfrm>
              <a:blipFill>
                <a:blip r:embed="rId3"/>
                <a:stretch>
                  <a:fillRect l="-815" t="-1351" b="-16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p:cNvSpPr>
            <a:spLocks noGrp="1"/>
          </p:cNvSpPr>
          <p:nvPr>
            <p:ph type="sldNum" sz="quarter" idx="12"/>
          </p:nvPr>
        </p:nvSpPr>
        <p:spPr/>
        <p:txBody>
          <a:bodyPr/>
          <a:lstStyle/>
          <a:p>
            <a:pPr>
              <a:defRPr/>
            </a:pPr>
            <a:fld id="{4AC8934D-7EC5-4767-94BA-6AA41C7401E4}" type="slidenum">
              <a:rPr lang="he-IL" altLang="en-US" smtClean="0"/>
              <a:pPr>
                <a:defRPr/>
              </a:pPr>
              <a:t>19</a:t>
            </a:fld>
            <a:endParaRPr lang="en-US" altLang="en-US"/>
          </a:p>
        </p:txBody>
      </p:sp>
      <p:sp>
        <p:nvSpPr>
          <p:cNvPr id="7" name="Oval 6"/>
          <p:cNvSpPr/>
          <p:nvPr/>
        </p:nvSpPr>
        <p:spPr bwMode="auto">
          <a:xfrm>
            <a:off x="1758508" y="4160295"/>
            <a:ext cx="710119" cy="282102"/>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atin typeface="Arial" pitchFamily="34" charset="0"/>
                <a:cs typeface="Arial" pitchFamily="34" charset="0"/>
              </a:rPr>
              <a:t>LA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1" name="Oval 30"/>
          <p:cNvSpPr/>
          <p:nvPr/>
        </p:nvSpPr>
        <p:spPr bwMode="auto">
          <a:xfrm>
            <a:off x="7351455" y="3315336"/>
            <a:ext cx="710119" cy="282102"/>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atin typeface="Arial" pitchFamily="34" charset="0"/>
                <a:cs typeface="Arial" pitchFamily="34" charset="0"/>
              </a:rPr>
              <a:t>NY</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2" name="Oval 31"/>
          <p:cNvSpPr/>
          <p:nvPr/>
        </p:nvSpPr>
        <p:spPr bwMode="auto">
          <a:xfrm>
            <a:off x="7068188" y="3917104"/>
            <a:ext cx="731196" cy="307912"/>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atin typeface="Arial" pitchFamily="34" charset="0"/>
                <a:cs typeface="Arial" pitchFamily="34" charset="0"/>
              </a:rPr>
              <a:t>DC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cxnSp>
        <p:nvCxnSpPr>
          <p:cNvPr id="9" name="Straight Arrow Connector 8"/>
          <p:cNvCxnSpPr>
            <a:stCxn id="7" idx="6"/>
            <a:endCxn id="32" idx="2"/>
          </p:cNvCxnSpPr>
          <p:nvPr/>
        </p:nvCxnSpPr>
        <p:spPr bwMode="auto">
          <a:xfrm flipV="1">
            <a:off x="2468627" y="4071060"/>
            <a:ext cx="4599561" cy="23028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1" name="Rectangle 40"/>
              <p:cNvSpPr/>
              <p:nvPr/>
            </p:nvSpPr>
            <p:spPr bwMode="auto">
              <a:xfrm>
                <a:off x="4960667" y="4225016"/>
                <a:ext cx="1014471" cy="205987"/>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𝑚</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41" name="Rectangle 40"/>
              <p:cNvSpPr>
                <a:spLocks noRot="1" noChangeAspect="1" noMove="1" noResize="1" noEditPoints="1" noAdjustHandles="1" noChangeArrowheads="1" noChangeShapeType="1" noTextEdit="1"/>
              </p:cNvSpPr>
              <p:nvPr/>
            </p:nvSpPr>
            <p:spPr bwMode="auto">
              <a:xfrm>
                <a:off x="4960667" y="4225016"/>
                <a:ext cx="1014471" cy="205987"/>
              </a:xfrm>
              <a:prstGeom prst="rect">
                <a:avLst/>
              </a:prstGeom>
              <a:blipFill>
                <a:blip r:embed="rId4"/>
                <a:stretch>
                  <a:fillRect b="-1388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8" name="TextBox 7"/>
          <p:cNvSpPr txBox="1"/>
          <p:nvPr/>
        </p:nvSpPr>
        <p:spPr>
          <a:xfrm>
            <a:off x="1338792" y="4489148"/>
            <a:ext cx="1236236" cy="369332"/>
          </a:xfrm>
          <a:prstGeom prst="rect">
            <a:avLst/>
          </a:prstGeom>
          <a:noFill/>
        </p:spPr>
        <p:txBody>
          <a:bodyPr wrap="none" rtlCol="0">
            <a:spAutoFit/>
          </a:bodyPr>
          <a:lstStyle/>
          <a:p>
            <a:r>
              <a:rPr lang="en-US"/>
              <a:t>Developer</a:t>
            </a:r>
          </a:p>
        </p:txBody>
      </p:sp>
      <p:sp>
        <p:nvSpPr>
          <p:cNvPr id="24" name="TextBox 23"/>
          <p:cNvSpPr txBox="1"/>
          <p:nvPr/>
        </p:nvSpPr>
        <p:spPr>
          <a:xfrm>
            <a:off x="8068682" y="3287768"/>
            <a:ext cx="671979" cy="369332"/>
          </a:xfrm>
          <a:prstGeom prst="rect">
            <a:avLst/>
          </a:prstGeom>
          <a:noFill/>
        </p:spPr>
        <p:txBody>
          <a:bodyPr wrap="none" rtlCol="0">
            <a:spAutoFit/>
          </a:bodyPr>
          <a:lstStyle/>
          <a:p>
            <a:r>
              <a:rPr lang="en-US"/>
              <a:t>User</a:t>
            </a:r>
          </a:p>
        </p:txBody>
      </p:sp>
      <p:sp>
        <p:nvSpPr>
          <p:cNvPr id="25" name="TextBox 24"/>
          <p:cNvSpPr txBox="1"/>
          <p:nvPr/>
        </p:nvSpPr>
        <p:spPr>
          <a:xfrm>
            <a:off x="7632348" y="4119816"/>
            <a:ext cx="1287532" cy="369332"/>
          </a:xfrm>
          <a:prstGeom prst="rect">
            <a:avLst/>
          </a:prstGeom>
          <a:noFill/>
        </p:spPr>
        <p:txBody>
          <a:bodyPr wrap="none" rtlCol="0">
            <a:spAutoFit/>
          </a:bodyPr>
          <a:lstStyle/>
          <a:p>
            <a:r>
              <a:rPr lang="en-US"/>
              <a:t>Repository</a:t>
            </a:r>
          </a:p>
        </p:txBody>
      </p:sp>
      <mc:AlternateContent xmlns:mc="http://schemas.openxmlformats.org/markup-compatibility/2006" xmlns:a14="http://schemas.microsoft.com/office/drawing/2010/main">
        <mc:Choice Requires="a14">
          <p:sp>
            <p:nvSpPr>
              <p:cNvPr id="15" name="Rectangle 14"/>
              <p:cNvSpPr/>
              <p:nvPr/>
            </p:nvSpPr>
            <p:spPr bwMode="auto">
              <a:xfrm>
                <a:off x="7747495" y="3743006"/>
                <a:ext cx="1014471" cy="205987"/>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𝑚</m:t>
                      </m:r>
                      <m:r>
                        <a:rPr lang="en-US" b="0" i="1" smtClean="0">
                          <a:latin typeface="Cambria Math" panose="02040503050406030204" pitchFamily="18" charset="0"/>
                        </a:rPr>
                        <m:t>′</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15" name="Rectangle 14"/>
              <p:cNvSpPr>
                <a:spLocks noRot="1" noChangeAspect="1" noMove="1" noResize="1" noEditPoints="1" noAdjustHandles="1" noChangeArrowheads="1" noChangeShapeType="1" noTextEdit="1"/>
              </p:cNvSpPr>
              <p:nvPr/>
            </p:nvSpPr>
            <p:spPr bwMode="auto">
              <a:xfrm>
                <a:off x="7747495" y="3743006"/>
                <a:ext cx="1014471" cy="205987"/>
              </a:xfrm>
              <a:prstGeom prst="rect">
                <a:avLst/>
              </a:prstGeom>
              <a:blipFill>
                <a:blip r:embed="rId5"/>
                <a:stretch>
                  <a:fillRect t="-13889" b="-27778"/>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16" name="Trapezoid 15"/>
          <p:cNvSpPr/>
          <p:nvPr/>
        </p:nvSpPr>
        <p:spPr bwMode="auto">
          <a:xfrm flipH="1" flipV="1">
            <a:off x="681347" y="4211517"/>
            <a:ext cx="1016261" cy="242095"/>
          </a:xfrm>
          <a:prstGeom prst="trapezoid">
            <a:avLst>
              <a:gd name="adj" fmla="val 100043"/>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7" name="TextBox 16"/>
              <p:cNvSpPr txBox="1"/>
              <p:nvPr/>
            </p:nvSpPr>
            <p:spPr>
              <a:xfrm>
                <a:off x="984612" y="4132472"/>
                <a:ext cx="40222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h</m:t>
                      </m:r>
                    </m:oMath>
                  </m:oMathPara>
                </a14:m>
                <a:endParaRPr lang="en-US" sz="2000"/>
              </a:p>
            </p:txBody>
          </p:sp>
        </mc:Choice>
        <mc:Fallback xmlns="">
          <p:sp>
            <p:nvSpPr>
              <p:cNvPr id="17" name="TextBox 16"/>
              <p:cNvSpPr txBox="1">
                <a:spLocks noRot="1" noChangeAspect="1" noMove="1" noResize="1" noEditPoints="1" noAdjustHandles="1" noChangeArrowheads="1" noChangeShapeType="1" noTextEdit="1"/>
              </p:cNvSpPr>
              <p:nvPr/>
            </p:nvSpPr>
            <p:spPr>
              <a:xfrm>
                <a:off x="984612" y="4132472"/>
                <a:ext cx="402226"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bwMode="auto">
              <a:xfrm>
                <a:off x="927324" y="4465868"/>
                <a:ext cx="516802" cy="20591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14:m>
                  <m:oMathPara xmlns:m="http://schemas.openxmlformats.org/officeDocument/2006/math">
                    <m:oMathParaPr>
                      <m:jc m:val="right"/>
                    </m:oMathParaPr>
                    <m:oMath xmlns:m="http://schemas.openxmlformats.org/officeDocument/2006/math">
                      <m:r>
                        <a:rPr lang="en-US" sz="1400" b="0" i="1" smtClean="0">
                          <a:latin typeface="Cambria Math" panose="02040503050406030204" pitchFamily="18" charset="0"/>
                        </a:rPr>
                        <m:t>h</m:t>
                      </m:r>
                      <m:r>
                        <a:rPr lang="en-US" sz="1400" b="0" i="1" smtClean="0">
                          <a:latin typeface="Cambria Math" panose="02040503050406030204" pitchFamily="18" charset="0"/>
                        </a:rPr>
                        <m:t>(</m:t>
                      </m:r>
                      <m:r>
                        <a:rPr lang="en-US" sz="1400" b="0" i="1" smtClean="0">
                          <a:latin typeface="Cambria Math" panose="02040503050406030204" pitchFamily="18" charset="0"/>
                        </a:rPr>
                        <m:t>𝑚</m:t>
                      </m:r>
                      <m:r>
                        <a:rPr lang="en-US" sz="1400" b="0" i="1" smtClean="0">
                          <a:latin typeface="Cambria Math" panose="02040503050406030204" pitchFamily="18" charset="0"/>
                        </a:rPr>
                        <m:t>)</m:t>
                      </m:r>
                    </m:oMath>
                  </m:oMathPara>
                </a14:m>
                <a:endParaRPr kumimoji="0" lang="en-US" sz="14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bwMode="auto">
              <a:xfrm>
                <a:off x="927324" y="4465868"/>
                <a:ext cx="516802" cy="205912"/>
              </a:xfrm>
              <a:prstGeom prst="rect">
                <a:avLst/>
              </a:prstGeom>
              <a:blipFill>
                <a:blip r:embed="rId7"/>
                <a:stretch>
                  <a:fillRect r="-10345" b="-34286"/>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19" name="Oval 18"/>
          <p:cNvSpPr/>
          <p:nvPr/>
        </p:nvSpPr>
        <p:spPr bwMode="auto">
          <a:xfrm>
            <a:off x="1758509" y="4146796"/>
            <a:ext cx="710119" cy="282102"/>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atin typeface="Arial" pitchFamily="34" charset="0"/>
                <a:cs typeface="Arial" pitchFamily="34" charset="0"/>
              </a:rPr>
              <a:t>LA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 name="Oval 19"/>
          <p:cNvSpPr/>
          <p:nvPr/>
        </p:nvSpPr>
        <p:spPr bwMode="auto">
          <a:xfrm>
            <a:off x="7351456" y="3301837"/>
            <a:ext cx="710119" cy="282102"/>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atin typeface="Arial" pitchFamily="34" charset="0"/>
                <a:cs typeface="Arial" pitchFamily="34" charset="0"/>
              </a:rPr>
              <a:t>NY</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1" name="Oval 20"/>
          <p:cNvSpPr/>
          <p:nvPr/>
        </p:nvSpPr>
        <p:spPr bwMode="auto">
          <a:xfrm>
            <a:off x="7068189" y="3903605"/>
            <a:ext cx="731196" cy="307912"/>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atin typeface="Arial" pitchFamily="34" charset="0"/>
                <a:cs typeface="Arial" pitchFamily="34" charset="0"/>
              </a:rPr>
              <a:t>DC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cxnSp>
        <p:nvCxnSpPr>
          <p:cNvPr id="22" name="Straight Arrow Connector 21"/>
          <p:cNvCxnSpPr>
            <a:stCxn id="19" idx="6"/>
            <a:endCxn id="21" idx="2"/>
          </p:cNvCxnSpPr>
          <p:nvPr/>
        </p:nvCxnSpPr>
        <p:spPr bwMode="auto">
          <a:xfrm flipV="1">
            <a:off x="2468628" y="4057561"/>
            <a:ext cx="4599561" cy="23028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Oval 22"/>
          <p:cNvSpPr/>
          <p:nvPr/>
        </p:nvSpPr>
        <p:spPr bwMode="auto">
          <a:xfrm>
            <a:off x="4632207" y="4196608"/>
            <a:ext cx="308214" cy="238328"/>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1</a:t>
            </a:r>
          </a:p>
        </p:txBody>
      </p:sp>
      <p:cxnSp>
        <p:nvCxnSpPr>
          <p:cNvPr id="26" name="Straight Arrow Connector 25"/>
          <p:cNvCxnSpPr>
            <a:endCxn id="20" idx="2"/>
          </p:cNvCxnSpPr>
          <p:nvPr/>
        </p:nvCxnSpPr>
        <p:spPr bwMode="auto">
          <a:xfrm flipV="1">
            <a:off x="2468627" y="3442888"/>
            <a:ext cx="4882829" cy="839778"/>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Oval 26"/>
          <p:cNvSpPr/>
          <p:nvPr/>
        </p:nvSpPr>
        <p:spPr bwMode="auto">
          <a:xfrm>
            <a:off x="7670067" y="3611666"/>
            <a:ext cx="308214" cy="238328"/>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2</a:t>
            </a:r>
          </a:p>
        </p:txBody>
      </p:sp>
      <mc:AlternateContent xmlns:mc="http://schemas.openxmlformats.org/markup-compatibility/2006" xmlns:a14="http://schemas.microsoft.com/office/drawing/2010/main">
        <mc:Choice Requires="a14">
          <p:sp>
            <p:nvSpPr>
              <p:cNvPr id="28" name="Rectangle 27"/>
              <p:cNvSpPr/>
              <p:nvPr/>
            </p:nvSpPr>
            <p:spPr bwMode="auto">
              <a:xfrm>
                <a:off x="4960668" y="4211517"/>
                <a:ext cx="1014471" cy="205987"/>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𝑚</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28" name="Rectangle 27"/>
              <p:cNvSpPr>
                <a:spLocks noRot="1" noChangeAspect="1" noMove="1" noResize="1" noEditPoints="1" noAdjustHandles="1" noChangeArrowheads="1" noChangeShapeType="1" noTextEdit="1"/>
              </p:cNvSpPr>
              <p:nvPr/>
            </p:nvSpPr>
            <p:spPr bwMode="auto">
              <a:xfrm>
                <a:off x="4960668" y="4211517"/>
                <a:ext cx="1014471" cy="205987"/>
              </a:xfrm>
              <a:prstGeom prst="rect">
                <a:avLst/>
              </a:prstGeom>
              <a:blipFill>
                <a:blip r:embed="rId8"/>
                <a:stretch>
                  <a:fillRect b="-1388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29" name="Straight Arrow Connector 28"/>
          <p:cNvCxnSpPr>
            <a:stCxn id="21" idx="0"/>
            <a:endCxn id="20" idx="4"/>
          </p:cNvCxnSpPr>
          <p:nvPr/>
        </p:nvCxnSpPr>
        <p:spPr bwMode="auto">
          <a:xfrm flipV="1">
            <a:off x="7433787" y="3583939"/>
            <a:ext cx="272729" cy="31966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0" name="Rectangle 29"/>
              <p:cNvSpPr/>
              <p:nvPr/>
            </p:nvSpPr>
            <p:spPr bwMode="auto">
              <a:xfrm>
                <a:off x="683137" y="4005530"/>
                <a:ext cx="1014471" cy="205987"/>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𝑚</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30" name="Rectangle 29"/>
              <p:cNvSpPr>
                <a:spLocks noRot="1" noChangeAspect="1" noMove="1" noResize="1" noEditPoints="1" noAdjustHandles="1" noChangeArrowheads="1" noChangeShapeType="1" noTextEdit="1"/>
              </p:cNvSpPr>
              <p:nvPr/>
            </p:nvSpPr>
            <p:spPr bwMode="auto">
              <a:xfrm>
                <a:off x="683137" y="4005530"/>
                <a:ext cx="1014471" cy="205987"/>
              </a:xfrm>
              <a:prstGeom prst="rect">
                <a:avLst/>
              </a:prstGeom>
              <a:blipFill>
                <a:blip r:embed="rId4"/>
                <a:stretch>
                  <a:fillRect b="-1388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bwMode="auto">
              <a:xfrm>
                <a:off x="4910041" y="3500217"/>
                <a:ext cx="516802" cy="20591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14:m>
                  <m:oMathPara xmlns:m="http://schemas.openxmlformats.org/officeDocument/2006/math">
                    <m:oMathParaPr>
                      <m:jc m:val="right"/>
                    </m:oMathParaPr>
                    <m:oMath xmlns:m="http://schemas.openxmlformats.org/officeDocument/2006/math">
                      <m:r>
                        <a:rPr lang="en-US" sz="1400" b="0" i="1" smtClean="0">
                          <a:latin typeface="Cambria Math" panose="02040503050406030204" pitchFamily="18" charset="0"/>
                        </a:rPr>
                        <m:t>h</m:t>
                      </m:r>
                      <m:r>
                        <a:rPr lang="en-US" sz="1400" b="0" i="1" smtClean="0">
                          <a:latin typeface="Cambria Math" panose="02040503050406030204" pitchFamily="18" charset="0"/>
                        </a:rPr>
                        <m:t>(</m:t>
                      </m:r>
                      <m:r>
                        <a:rPr lang="en-US" sz="1400" b="0" i="1" smtClean="0">
                          <a:latin typeface="Cambria Math" panose="02040503050406030204" pitchFamily="18" charset="0"/>
                        </a:rPr>
                        <m:t>𝑚</m:t>
                      </m:r>
                      <m:r>
                        <a:rPr lang="en-US" sz="1400" b="0" i="1" smtClean="0">
                          <a:latin typeface="Cambria Math" panose="02040503050406030204" pitchFamily="18" charset="0"/>
                        </a:rPr>
                        <m:t>)</m:t>
                      </m:r>
                    </m:oMath>
                  </m:oMathPara>
                </a14:m>
                <a:endParaRPr kumimoji="0" lang="en-US" sz="14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33" name="Rectangle 32"/>
              <p:cNvSpPr>
                <a:spLocks noRot="1" noChangeAspect="1" noMove="1" noResize="1" noEditPoints="1" noAdjustHandles="1" noChangeArrowheads="1" noChangeShapeType="1" noTextEdit="1"/>
              </p:cNvSpPr>
              <p:nvPr/>
            </p:nvSpPr>
            <p:spPr bwMode="auto">
              <a:xfrm>
                <a:off x="4910041" y="3500217"/>
                <a:ext cx="516802" cy="205912"/>
              </a:xfrm>
              <a:prstGeom prst="rect">
                <a:avLst/>
              </a:prstGeom>
              <a:blipFill>
                <a:blip r:embed="rId9"/>
                <a:stretch>
                  <a:fillRect r="-10345" b="-33333"/>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34" name="Oval 33"/>
          <p:cNvSpPr/>
          <p:nvPr/>
        </p:nvSpPr>
        <p:spPr bwMode="auto">
          <a:xfrm>
            <a:off x="4560848" y="3529611"/>
            <a:ext cx="308214" cy="238328"/>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3</a:t>
            </a:r>
          </a:p>
        </p:txBody>
      </p:sp>
    </p:spTree>
    <p:extLst>
      <p:ext uri="{BB962C8B-B14F-4D97-AF65-F5344CB8AC3E}">
        <p14:creationId xmlns:p14="http://schemas.microsoft.com/office/powerpoint/2010/main" val="185826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 calcmode="lin" valueType="num">
                                      <p:cBhvr additive="base">
                                        <p:cTn id="4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 calcmode="lin" valueType="num">
                                      <p:cBhvr additive="base">
                                        <p:cTn id="4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 calcmode="lin" valueType="num">
                                      <p:cBhvr additive="base">
                                        <p:cTn id="5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1000" fill="hold"/>
                                        <p:tgtEl>
                                          <p:spTgt spid="3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anim calcmode="lin" valueType="num">
                                      <p:cBhvr>
                                        <p:cTn id="61" dur="1000" fill="hold"/>
                                        <p:tgtEl>
                                          <p:spTgt spid="26"/>
                                        </p:tgtEl>
                                        <p:attrNameLst>
                                          <p:attrName>ppt_x</p:attrName>
                                        </p:attrNameLst>
                                      </p:cBhvr>
                                      <p:tavLst>
                                        <p:tav tm="0">
                                          <p:val>
                                            <p:strVal val="#ppt_x"/>
                                          </p:val>
                                        </p:tav>
                                        <p:tav tm="100000">
                                          <p:val>
                                            <p:strVal val="#ppt_x"/>
                                          </p:val>
                                        </p:tav>
                                      </p:tavLst>
                                    </p:anim>
                                    <p:anim calcmode="lin" valueType="num">
                                      <p:cBhvr>
                                        <p:cTn id="62" dur="1000" fill="hold"/>
                                        <p:tgtEl>
                                          <p:spTgt spid="26"/>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1000"/>
                                        <p:tgtEl>
                                          <p:spTgt spid="33"/>
                                        </p:tgtEl>
                                      </p:cBhvr>
                                    </p:animEffect>
                                    <p:anim calcmode="lin" valueType="num">
                                      <p:cBhvr>
                                        <p:cTn id="66" dur="1000" fill="hold"/>
                                        <p:tgtEl>
                                          <p:spTgt spid="33"/>
                                        </p:tgtEl>
                                        <p:attrNameLst>
                                          <p:attrName>ppt_x</p:attrName>
                                        </p:attrNameLst>
                                      </p:cBhvr>
                                      <p:tavLst>
                                        <p:tav tm="0">
                                          <p:val>
                                            <p:strVal val="#ppt_x"/>
                                          </p:val>
                                        </p:tav>
                                        <p:tav tm="100000">
                                          <p:val>
                                            <p:strVal val="#ppt_x"/>
                                          </p:val>
                                        </p:tav>
                                      </p:tavLst>
                                    </p:anim>
                                    <p:anim calcmode="lin" valueType="num">
                                      <p:cBhvr>
                                        <p:cTn id="6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3">
                                            <p:txEl>
                                              <p:pRg st="5" end="5"/>
                                            </p:txEl>
                                          </p:spTgt>
                                        </p:tgtEl>
                                        <p:attrNameLst>
                                          <p:attrName>style.visibility</p:attrName>
                                        </p:attrNameLst>
                                      </p:cBhvr>
                                      <p:to>
                                        <p:strVal val="visible"/>
                                      </p:to>
                                    </p:set>
                                    <p:anim calcmode="lin" valueType="num">
                                      <p:cBhvr additive="base">
                                        <p:cTn id="7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5" grpId="0" animBg="1"/>
      <p:bldP spid="23" grpId="0" animBg="1"/>
      <p:bldP spid="27" grpId="0" animBg="1"/>
      <p:bldP spid="28" grpId="0" animBg="1"/>
      <p:bldP spid="33" grpId="0" animBg="1"/>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Crypto-Hash Functions: Overview</a:t>
            </a:r>
          </a:p>
        </p:txBody>
      </p:sp>
      <p:sp>
        <p:nvSpPr>
          <p:cNvPr id="3" name="Content Placeholder 2"/>
          <p:cNvSpPr>
            <a:spLocks noGrp="1"/>
          </p:cNvSpPr>
          <p:nvPr>
            <p:ph idx="1"/>
          </p:nvPr>
        </p:nvSpPr>
        <p:spPr>
          <a:xfrm>
            <a:off x="457199" y="1149350"/>
            <a:ext cx="8471647" cy="4981575"/>
          </a:xfrm>
        </p:spPr>
        <p:txBody>
          <a:bodyPr/>
          <a:lstStyle/>
          <a:p>
            <a:r>
              <a:rPr lang="en-US" dirty="0">
                <a:solidFill>
                  <a:srgbClr val="0000FF"/>
                </a:solidFill>
              </a:rPr>
              <a:t>Integrity: collision-resistance</a:t>
            </a:r>
          </a:p>
          <a:p>
            <a:pPr lvl="1"/>
            <a:r>
              <a:rPr lang="en-US" dirty="0">
                <a:solidFill>
                  <a:srgbClr val="0000FF"/>
                </a:solidFill>
              </a:rPr>
              <a:t>Hash h(m) allows verification of m</a:t>
            </a:r>
          </a:p>
          <a:p>
            <a:pPr lvl="1"/>
            <a:r>
              <a:rPr lang="en-US" dirty="0">
                <a:solidFill>
                  <a:srgbClr val="0000FF"/>
                </a:solidFill>
              </a:rPr>
              <a:t>Applications: file distribution, signing, blockchains,...</a:t>
            </a:r>
          </a:p>
          <a:p>
            <a:r>
              <a:rPr lang="en-US" dirty="0">
                <a:solidFill>
                  <a:srgbClr val="7030A0"/>
                </a:solidFill>
              </a:rPr>
              <a:t>Confidentiality: one-way functions (OWF) </a:t>
            </a:r>
          </a:p>
          <a:p>
            <a:pPr lvl="1"/>
            <a:r>
              <a:rPr lang="en-US" dirty="0">
                <a:solidFill>
                  <a:srgbClr val="7030A0"/>
                </a:solidFill>
              </a:rPr>
              <a:t>OWF-hash h(m) does not expose m</a:t>
            </a:r>
          </a:p>
          <a:p>
            <a:r>
              <a:rPr lang="en-US" dirty="0">
                <a:solidFill>
                  <a:srgbClr val="FF00FF"/>
                </a:solidFill>
              </a:rPr>
              <a:t>Pseudo-randomness</a:t>
            </a:r>
          </a:p>
          <a:p>
            <a:pPr lvl="1"/>
            <a:r>
              <a:rPr lang="en-US" dirty="0">
                <a:solidFill>
                  <a:srgbClr val="FF00FF"/>
                </a:solidFill>
              </a:rPr>
              <a:t>If m is ‘sufficiently random’,</a:t>
            </a:r>
            <a:br>
              <a:rPr lang="en-US" dirty="0">
                <a:solidFill>
                  <a:srgbClr val="FF00FF"/>
                </a:solidFill>
              </a:rPr>
            </a:br>
            <a:r>
              <a:rPr lang="en-US" dirty="0">
                <a:solidFill>
                  <a:srgbClr val="FF00FF"/>
                </a:solidFill>
              </a:rPr>
              <a:t>then h(m) is pseudorandom</a:t>
            </a:r>
            <a:br>
              <a:rPr lang="en-US" dirty="0"/>
            </a:br>
            <a:endParaRPr lang="en-US" dirty="0"/>
          </a:p>
        </p:txBody>
      </p:sp>
      <p:sp>
        <p:nvSpPr>
          <p:cNvPr id="4" name="Date Placeholder 3"/>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p:cNvSpPr>
            <a:spLocks noGrp="1"/>
          </p:cNvSpPr>
          <p:nvPr>
            <p:ph type="sldNum" sz="quarter" idx="12"/>
          </p:nvPr>
        </p:nvSpPr>
        <p:spPr/>
        <p:txBody>
          <a:bodyPr/>
          <a:lstStyle/>
          <a:p>
            <a:pPr>
              <a:defRPr/>
            </a:pPr>
            <a:fld id="{4AC8934D-7EC5-4767-94BA-6AA41C7401E4}" type="slidenum">
              <a:rPr lang="he-IL" altLang="en-US" smtClean="0"/>
              <a:pPr>
                <a:defRPr/>
              </a:pPr>
              <a:t>2</a:t>
            </a:fld>
            <a:endParaRPr lang="en-US" altLang="en-US"/>
          </a:p>
        </p:txBody>
      </p:sp>
    </p:spTree>
    <p:extLst>
      <p:ext uri="{BB962C8B-B14F-4D97-AF65-F5344CB8AC3E}">
        <p14:creationId xmlns:p14="http://schemas.microsoft.com/office/powerpoint/2010/main" val="3432881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Collision-Resistance: Applications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Integrity (of object / file / message )</a:t>
                </a:r>
              </a:p>
              <a:p>
                <a:pPr lvl="1"/>
                <a:r>
                  <a:rPr lang="en-US"/>
                  <a:t>Send </a:t>
                </a:r>
                <a:r>
                  <a:rPr lang="en-US" i="1">
                    <a:latin typeface="Cambria Math" panose="02040503050406030204" pitchFamily="18" charset="0"/>
                  </a:rPr>
                  <a:t>hash(m)</a:t>
                </a:r>
                <a:r>
                  <a:rPr lang="en-US"/>
                  <a:t> securely to validate </a:t>
                </a:r>
                <a14:m>
                  <m:oMath xmlns:m="http://schemas.openxmlformats.org/officeDocument/2006/math">
                    <m:r>
                      <a:rPr lang="en-US" i="1" dirty="0" smtClean="0">
                        <a:latin typeface="Cambria Math" panose="02040503050406030204" pitchFamily="18" charset="0"/>
                      </a:rPr>
                      <m:t>𝑚</m:t>
                    </m:r>
                  </m:oMath>
                </a14:m>
                <a:endParaRPr lang="en-US"/>
              </a:p>
              <a:p>
                <a:r>
                  <a:rPr lang="en-US" b="1"/>
                  <a:t>Hash-then-Sign</a:t>
                </a:r>
              </a:p>
              <a:p>
                <a:pPr lvl="1"/>
                <a:r>
                  <a:rPr lang="en-US"/>
                  <a:t>`Sign’ </a:t>
                </a:r>
                <a:r>
                  <a:rPr lang="en-US" i="1">
                    <a:latin typeface="Cambria Math" panose="02040503050406030204" pitchFamily="18" charset="0"/>
                  </a:rPr>
                  <a:t>hash(m)</a:t>
                </a:r>
                <a:r>
                  <a:rPr lang="en-US"/>
                  <a:t> </a:t>
                </a:r>
                <a:r>
                  <a:rPr lang="en-US">
                    <a:sym typeface="Wingdings" panose="05000000000000000000" pitchFamily="2" charset="2"/>
                  </a:rPr>
                  <a:t> </a:t>
                </a:r>
                <a:r>
                  <a:rPr lang="en-US" u="sng">
                    <a:sym typeface="Wingdings" panose="05000000000000000000" pitchFamily="2" charset="2"/>
                  </a:rPr>
                  <a:t>everyone</a:t>
                </a:r>
                <a:r>
                  <a:rPr lang="en-US">
                    <a:sym typeface="Wingdings" panose="05000000000000000000" pitchFamily="2" charset="2"/>
                  </a:rPr>
                  <a:t> can validate you approved </a:t>
                </a:r>
                <a:r>
                  <a:rPr lang="en-US" i="1">
                    <a:latin typeface="Cambria Math" panose="02040503050406030204" pitchFamily="18" charset="0"/>
                    <a:sym typeface="Wingdings" panose="05000000000000000000" pitchFamily="2" charset="2"/>
                  </a:rPr>
                  <a:t>m</a:t>
                </a:r>
                <a:r>
                  <a:rPr lang="en-US">
                    <a:sym typeface="Wingdings" panose="05000000000000000000" pitchFamily="2" charset="2"/>
                  </a:rPr>
                  <a:t>, using only your signature and key</a:t>
                </a:r>
                <a:endParaRPr lang="en-US"/>
              </a:p>
              <a:p>
                <a:r>
                  <a:rPr lang="en-US">
                    <a:solidFill>
                      <a:schemeClr val="bg2">
                        <a:lumMod val="60000"/>
                        <a:lumOff val="40000"/>
                      </a:schemeClr>
                    </a:solidFill>
                  </a:rPr>
                  <a:t>Hash-block</a:t>
                </a:r>
              </a:p>
              <a:p>
                <a:pPr lvl="1"/>
                <a:r>
                  <a:rPr lang="en-US">
                    <a:solidFill>
                      <a:schemeClr val="bg2">
                        <a:lumMod val="60000"/>
                        <a:lumOff val="40000"/>
                      </a:schemeClr>
                    </a:solidFill>
                  </a:rPr>
                  <a:t>Hash many messages, separately validate each</a:t>
                </a:r>
              </a:p>
              <a:p>
                <a:r>
                  <a:rPr lang="en-US">
                    <a:solidFill>
                      <a:schemeClr val="bg2">
                        <a:lumMod val="60000"/>
                        <a:lumOff val="40000"/>
                      </a:schemeClr>
                    </a:solidFill>
                  </a:rPr>
                  <a:t>Block-chain</a:t>
                </a:r>
              </a:p>
              <a:p>
                <a:pPr lvl="1"/>
                <a:r>
                  <a:rPr lang="en-US">
                    <a:solidFill>
                      <a:schemeClr val="bg2">
                        <a:lumMod val="60000"/>
                        <a:lumOff val="40000"/>
                      </a:schemeClr>
                    </a:solidFill>
                  </a:rPr>
                  <a:t>`Chain’ many such blocks, allowing efficient validation of each message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3" t="-1591" b="-122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p:cNvSpPr>
            <a:spLocks noGrp="1"/>
          </p:cNvSpPr>
          <p:nvPr>
            <p:ph type="sldNum" sz="quarter" idx="12"/>
          </p:nvPr>
        </p:nvSpPr>
        <p:spPr/>
        <p:txBody>
          <a:bodyPr/>
          <a:lstStyle/>
          <a:p>
            <a:pPr>
              <a:defRPr/>
            </a:pPr>
            <a:fld id="{4AC8934D-7EC5-4767-94BA-6AA41C7401E4}" type="slidenum">
              <a:rPr lang="he-IL" altLang="en-US" smtClean="0"/>
              <a:pPr>
                <a:defRPr/>
              </a:pPr>
              <a:t>20</a:t>
            </a:fld>
            <a:endParaRPr lang="en-US" altLang="en-US"/>
          </a:p>
        </p:txBody>
      </p:sp>
    </p:spTree>
    <p:extLst>
      <p:ext uri="{BB962C8B-B14F-4D97-AF65-F5344CB8AC3E}">
        <p14:creationId xmlns:p14="http://schemas.microsoft.com/office/powerpoint/2010/main" val="3219428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Hash-then-Sign Paradigm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8938" y="921899"/>
                <a:ext cx="8229600" cy="4981575"/>
              </a:xfrm>
            </p:spPr>
            <p:txBody>
              <a:bodyPr/>
              <a:lstStyle/>
              <a:p>
                <a:r>
                  <a:rPr lang="en-US" sz="2400"/>
                  <a:t>Challenge: messages are long, PKC is slow</a:t>
                </a:r>
              </a:p>
              <a:p>
                <a:r>
                  <a:rPr lang="en-US" sz="2400"/>
                  <a:t>How to sign long messages – efficiently? </a:t>
                </a:r>
              </a:p>
              <a:p>
                <a:pPr lvl="1"/>
                <a:r>
                  <a:rPr lang="en-US" sz="2000"/>
                  <a:t>Use signature scheme </a:t>
                </a:r>
                <a14:m>
                  <m:oMath xmlns:m="http://schemas.openxmlformats.org/officeDocument/2006/math">
                    <m:r>
                      <a:rPr lang="en-US" sz="2000" i="1" dirty="0">
                        <a:latin typeface="Cambria Math" panose="02040503050406030204" pitchFamily="18" charset="0"/>
                      </a:rPr>
                      <m:t>(</m:t>
                    </m:r>
                    <m:r>
                      <a:rPr lang="en-US" sz="2000" i="1" dirty="0">
                        <a:latin typeface="Cambria Math" panose="02040503050406030204" pitchFamily="18" charset="0"/>
                      </a:rPr>
                      <m:t>𝑆</m:t>
                    </m:r>
                    <m:r>
                      <a:rPr lang="en-US" sz="2000" i="1" dirty="0">
                        <a:latin typeface="Cambria Math" panose="02040503050406030204" pitchFamily="18" charset="0"/>
                      </a:rPr>
                      <m:t>,</m:t>
                    </m:r>
                    <m:r>
                      <a:rPr lang="en-US" sz="2000" i="1" dirty="0">
                        <a:latin typeface="Cambria Math" panose="02040503050406030204" pitchFamily="18" charset="0"/>
                      </a:rPr>
                      <m:t>𝑉</m:t>
                    </m:r>
                    <m:r>
                      <a:rPr lang="en-US" sz="2000" i="1" dirty="0">
                        <a:latin typeface="Cambria Math" panose="02040503050406030204" pitchFamily="18" charset="0"/>
                      </a:rPr>
                      <m:t>)</m:t>
                    </m:r>
                  </m:oMath>
                </a14:m>
                <a:endParaRPr lang="en-US" sz="1800"/>
              </a:p>
              <a:p>
                <a:pPr lvl="1"/>
                <a:r>
                  <a:rPr lang="en-US" sz="2000" u="sng"/>
                  <a:t>and</a:t>
                </a:r>
                <a:r>
                  <a:rPr lang="en-US" sz="2000"/>
                  <a:t> Collision-Resistant Hash </a:t>
                </a:r>
                <a14:m>
                  <m:oMath xmlns:m="http://schemas.openxmlformats.org/officeDocument/2006/math">
                    <m:r>
                      <a:rPr lang="en-US" sz="2000" i="1" dirty="0" smtClean="0">
                        <a:latin typeface="Cambria Math" panose="02040503050406030204" pitchFamily="18" charset="0"/>
                      </a:rPr>
                      <m:t>h</m:t>
                    </m:r>
                  </m:oMath>
                </a14:m>
                <a:r>
                  <a:rPr lang="en-US" sz="2000"/>
                  <a:t> : </a:t>
                </a:r>
                <a:br>
                  <a:rPr lang="en-US" sz="2000"/>
                </a:br>
                <a:r>
                  <a:rPr lang="en-US" altLang="en-US" sz="2000">
                    <a:sym typeface="Wingdings" panose="05000000000000000000" pitchFamily="2" charset="2"/>
                  </a:rPr>
                  <a:t></a:t>
                </a:r>
                <a:r>
                  <a:rPr lang="en-US" altLang="en-US" sz="2000"/>
                  <a:t> infeasible to find </a:t>
                </a:r>
                <a:r>
                  <a:rPr lang="en-US" altLang="en-US" sz="2400" i="1">
                    <a:latin typeface="Times New Roman" panose="02020603050405020304" pitchFamily="18" charset="0"/>
                    <a:cs typeface="Times New Roman" panose="02020603050405020304" pitchFamily="18" charset="0"/>
                  </a:rPr>
                  <a:t>(x, x’) </a:t>
                </a:r>
                <a:r>
                  <a:rPr lang="en-US" altLang="en-US" sz="2000" i="1" err="1"/>
                  <a:t>s.t.</a:t>
                </a:r>
                <a:r>
                  <a:rPr lang="en-US" altLang="en-US" sz="2000" i="1"/>
                  <a:t> </a:t>
                </a:r>
                <a:r>
                  <a:rPr lang="en-US" altLang="en-US" sz="2400" i="1" err="1">
                    <a:latin typeface="Times New Roman" panose="02020603050405020304" pitchFamily="18" charset="0"/>
                    <a:cs typeface="Times New Roman" panose="02020603050405020304" pitchFamily="18" charset="0"/>
                  </a:rPr>
                  <a:t>x’</a:t>
                </a:r>
                <a:r>
                  <a:rPr lang="en-US" altLang="en-US" sz="2400" i="1" err="1">
                    <a:latin typeface="Times New Roman" panose="02020603050405020304" pitchFamily="18" charset="0"/>
                    <a:cs typeface="Times New Roman" panose="02020603050405020304" pitchFamily="18" charset="0"/>
                    <a:sym typeface="Symbol" pitchFamily="18" charset="2"/>
                  </a:rPr>
                  <a:t>x</a:t>
                </a:r>
                <a:r>
                  <a:rPr lang="en-US" altLang="en-US" sz="2000" i="1"/>
                  <a:t> </a:t>
                </a:r>
                <a:r>
                  <a:rPr lang="en-US" altLang="en-US" sz="2000"/>
                  <a:t>yet </a:t>
                </a:r>
                <a:r>
                  <a:rPr lang="en-US" altLang="en-US" sz="2400" i="1">
                    <a:latin typeface="Times New Roman" panose="02020603050405020304" pitchFamily="18" charset="0"/>
                    <a:cs typeface="Times New Roman" panose="02020603050405020304" pitchFamily="18" charset="0"/>
                  </a:rPr>
                  <a:t>h(x)=h(x’)</a:t>
                </a:r>
              </a:p>
              <a:p>
                <a:r>
                  <a:rPr lang="en-US" sz="2400"/>
                  <a:t>Solution: </a:t>
                </a:r>
              </a:p>
              <a:p>
                <a:pPr lvl="1"/>
                <a:r>
                  <a:rPr lang="en-US" sz="2000"/>
                  <a:t>First hash, then sign </a:t>
                </a:r>
              </a:p>
              <a:p>
                <a:pPr lvl="2"/>
                <a:r>
                  <a:rPr lang="en-US" sz="1800"/>
                  <a:t>Hash-then-sign</a:t>
                </a:r>
                <a:endParaRPr lang="en-US" sz="1800" i="1">
                  <a:latin typeface="Cambria Math" panose="02040503050406030204" pitchFamily="18" charset="0"/>
                </a:endParaRPr>
              </a:p>
              <a:p>
                <a:pPr lvl="1"/>
                <a14:m>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𝑆</m:t>
                        </m:r>
                      </m:e>
                      <m:sub>
                        <m:r>
                          <a:rPr lang="en-US" sz="2000" b="0" i="1" smtClean="0">
                            <a:latin typeface="Cambria Math" panose="02040503050406030204" pitchFamily="18" charset="0"/>
                          </a:rPr>
                          <m:t>𝑠</m:t>
                        </m:r>
                      </m:sub>
                      <m:sup>
                        <m:r>
                          <a:rPr lang="en-US" sz="2000" b="0" i="1" smtClean="0">
                            <a:latin typeface="Cambria Math" panose="02040503050406030204" pitchFamily="18" charset="0"/>
                          </a:rPr>
                          <m:t>h</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𝑠</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m:t>
                            </m:r>
                          </m:e>
                        </m:d>
                      </m:e>
                    </m:d>
                  </m:oMath>
                </a14:m>
                <a:endParaRPr lang="en-US" sz="2400" b="0"/>
              </a:p>
              <a:p>
                <a:pPr lvl="2"/>
                <a:r>
                  <a:rPr lang="en-US" sz="2000"/>
                  <a:t>Keyed CRHF: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𝑆</m:t>
                        </m:r>
                      </m:e>
                      <m:sub>
                        <m:r>
                          <a:rPr lang="en-US" sz="2000" i="1">
                            <a:latin typeface="Cambria Math" panose="02040503050406030204" pitchFamily="18" charset="0"/>
                          </a:rPr>
                          <m:t>𝑠</m:t>
                        </m:r>
                      </m:sub>
                      <m:sup>
                        <m:r>
                          <a:rPr lang="en-US" sz="2000" i="1">
                            <a:latin typeface="Cambria Math" panose="02040503050406030204" pitchFamily="18" charset="0"/>
                          </a:rPr>
                          <m:t>h</m:t>
                        </m:r>
                      </m:sup>
                    </m:sSubSup>
                    <m:d>
                      <m:dPr>
                        <m:ctrlPr>
                          <a:rPr lang="en-US" sz="2000" i="1">
                            <a:latin typeface="Cambria Math" panose="02040503050406030204" pitchFamily="18" charset="0"/>
                          </a:rPr>
                        </m:ctrlPr>
                      </m:dPr>
                      <m:e>
                        <m:r>
                          <a:rPr lang="en-US" sz="2000" i="1">
                            <a:latin typeface="Cambria Math" panose="02040503050406030204" pitchFamily="18" charset="0"/>
                          </a:rPr>
                          <m:t>𝑚</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𝑠</m:t>
                        </m:r>
                      </m:sub>
                    </m:sSub>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𝑘</m:t>
                            </m:r>
                          </m:sub>
                        </m:sSub>
                        <m:d>
                          <m:dPr>
                            <m:ctrlPr>
                              <a:rPr lang="en-US" sz="2000" i="1">
                                <a:latin typeface="Cambria Math" panose="02040503050406030204" pitchFamily="18" charset="0"/>
                              </a:rPr>
                            </m:ctrlPr>
                          </m:dPr>
                          <m:e>
                            <m:r>
                              <a:rPr lang="en-US" sz="2000" i="1">
                                <a:latin typeface="Cambria Math" panose="02040503050406030204" pitchFamily="18" charset="0"/>
                              </a:rPr>
                              <m:t>𝑚</m:t>
                            </m:r>
                          </m:e>
                        </m:d>
                      </m:e>
                    </m:d>
                  </m:oMath>
                </a14:m>
                <a:r>
                  <a:rPr lang="en-US" sz="2000"/>
                  <a:t>, </a:t>
                </a:r>
                <a:r>
                  <a:rPr lang="en-US" sz="2000" i="1">
                    <a:latin typeface="Cambria Math" panose="02040503050406030204" pitchFamily="18" charset="0"/>
                  </a:rPr>
                  <a:t>k</a:t>
                </a:r>
              </a:p>
              <a:p>
                <a:pPr lvl="1"/>
                <a:r>
                  <a:rPr lang="en-US" sz="2400"/>
                  <a:t>Provably secure</a:t>
                </a:r>
              </a:p>
              <a:p>
                <a:pPr lvl="2"/>
                <a:r>
                  <a:rPr lang="en-US" sz="2000"/>
                  <a:t>For CRHF and secure signature </a:t>
                </a:r>
                <a14:m>
                  <m:oMath xmlns:m="http://schemas.openxmlformats.org/officeDocument/2006/math">
                    <m:r>
                      <a:rPr lang="en-US" sz="2000" i="1">
                        <a:latin typeface="Cambria Math" panose="02040503050406030204" pitchFamily="18" charset="0"/>
                      </a:rPr>
                      <m:t>𝑆</m:t>
                    </m:r>
                  </m:oMath>
                </a14:m>
                <a:endParaRPr lang="en-US" sz="2000"/>
              </a:p>
              <a:p>
                <a:r>
                  <a:rPr lang="en-US" sz="2800"/>
                  <a:t>How to validate signature? </a:t>
                </a:r>
                <a:endParaRPr lang="en-US" sz="2800" b="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8938" y="921899"/>
                <a:ext cx="8229600" cy="4981575"/>
              </a:xfrm>
              <a:blipFill>
                <a:blip r:embed="rId2"/>
                <a:stretch>
                  <a:fillRect l="-519" t="-857" b="-918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p:cNvSpPr>
            <a:spLocks noGrp="1"/>
          </p:cNvSpPr>
          <p:nvPr>
            <p:ph type="sldNum" sz="quarter" idx="12"/>
          </p:nvPr>
        </p:nvSpPr>
        <p:spPr/>
        <p:txBody>
          <a:bodyPr/>
          <a:lstStyle/>
          <a:p>
            <a:pPr>
              <a:defRPr/>
            </a:pPr>
            <a:fld id="{4AC8934D-7EC5-4767-94BA-6AA41C7401E4}" type="slidenum">
              <a:rPr lang="he-IL" altLang="en-US" smtClean="0"/>
              <a:pPr>
                <a:defRPr/>
              </a:pPr>
              <a:t>21</a:t>
            </a:fld>
            <a:endParaRPr lang="en-US" altLang="en-US"/>
          </a:p>
        </p:txBody>
      </p:sp>
      <p:sp>
        <p:nvSpPr>
          <p:cNvPr id="7" name="Trapezoid 6"/>
          <p:cNvSpPr/>
          <p:nvPr/>
        </p:nvSpPr>
        <p:spPr bwMode="auto">
          <a:xfrm rot="10800000">
            <a:off x="5914100" y="4016803"/>
            <a:ext cx="2875936" cy="490133"/>
          </a:xfrm>
          <a:prstGeom prst="trapezoid">
            <a:avLst>
              <a:gd name="adj" fmla="val 194084"/>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8" name="Rectangle 7"/>
              <p:cNvSpPr/>
              <p:nvPr/>
            </p:nvSpPr>
            <p:spPr bwMode="auto">
              <a:xfrm>
                <a:off x="5928849" y="3474551"/>
                <a:ext cx="2861187" cy="51619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atin typeface="Arial" pitchFamily="34" charset="0"/>
                    <a:cs typeface="Arial" pitchFamily="34" charset="0"/>
                  </a:rPr>
                  <a:t>Message </a:t>
                </a:r>
                <a14:m>
                  <m:oMath xmlns:m="http://schemas.openxmlformats.org/officeDocument/2006/math">
                    <m:r>
                      <a:rPr lang="en-US" sz="2400" i="1" dirty="0" smtClean="0">
                        <a:latin typeface="Cambria Math" panose="02040503050406030204" pitchFamily="18" charset="0"/>
                        <a:cs typeface="Arial" pitchFamily="34" charset="0"/>
                      </a:rPr>
                      <m:t>𝑚</m:t>
                    </m:r>
                  </m:oMath>
                </a14:m>
                <a:endParaRPr kumimoji="0" lang="en-US" sz="24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bwMode="auto">
              <a:xfrm>
                <a:off x="5928849" y="3474551"/>
                <a:ext cx="2861187" cy="516194"/>
              </a:xfrm>
              <a:prstGeom prst="rect">
                <a:avLst/>
              </a:prstGeom>
              <a:blipFill>
                <a:blip r:embed="rId3"/>
                <a:stretch>
                  <a:fillRect b="-3448"/>
                </a:stretch>
              </a:bli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877354" y="4016803"/>
                <a:ext cx="964175" cy="461665"/>
              </a:xfrm>
              <a:prstGeom prst="rect">
                <a:avLst/>
              </a:prstGeom>
              <a:noFill/>
            </p:spPr>
            <p:txBody>
              <a:bodyPr wrap="none" rtlCol="0">
                <a:spAutoFit/>
              </a:bodyPr>
              <a:lstStyle/>
              <a:p>
                <a:r>
                  <a:rPr lang="en-US"/>
                  <a:t>Hash </a:t>
                </a:r>
                <a14:m>
                  <m:oMath xmlns:m="http://schemas.openxmlformats.org/officeDocument/2006/math">
                    <m:r>
                      <a:rPr lang="en-US" sz="2400" i="1" dirty="0">
                        <a:latin typeface="Cambria Math" panose="02040503050406030204" pitchFamily="18" charset="0"/>
                      </a:rPr>
                      <m:t>h</m:t>
                    </m:r>
                  </m:oMath>
                </a14:m>
                <a:endParaRPr lang="en-US" sz="2400"/>
              </a:p>
            </p:txBody>
          </p:sp>
        </mc:Choice>
        <mc:Fallback xmlns="">
          <p:sp>
            <p:nvSpPr>
              <p:cNvPr id="9" name="TextBox 8"/>
              <p:cNvSpPr txBox="1">
                <a:spLocks noRot="1" noChangeAspect="1" noMove="1" noResize="1" noEditPoints="1" noAdjustHandles="1" noChangeArrowheads="1" noChangeShapeType="1" noTextEdit="1"/>
              </p:cNvSpPr>
              <p:nvPr/>
            </p:nvSpPr>
            <p:spPr>
              <a:xfrm>
                <a:off x="6877354" y="4016803"/>
                <a:ext cx="964175" cy="461665"/>
              </a:xfrm>
              <a:prstGeom prst="rect">
                <a:avLst/>
              </a:prstGeom>
              <a:blipFill>
                <a:blip r:embed="rId4"/>
                <a:stretch>
                  <a:fillRect l="-5063" r="-633" b="-17105"/>
                </a:stretch>
              </a:blipFill>
            </p:spPr>
            <p:txBody>
              <a:bodyPr/>
              <a:lstStyle/>
              <a:p>
                <a:r>
                  <a:rPr lang="en-US">
                    <a:noFill/>
                  </a:rPr>
                  <a:t> </a:t>
                </a:r>
              </a:p>
            </p:txBody>
          </p:sp>
        </mc:Fallback>
      </mc:AlternateContent>
      <p:sp>
        <p:nvSpPr>
          <p:cNvPr id="10" name="Rectangle 9"/>
          <p:cNvSpPr/>
          <p:nvPr/>
        </p:nvSpPr>
        <p:spPr bwMode="auto">
          <a:xfrm>
            <a:off x="6868954" y="4532995"/>
            <a:ext cx="966227" cy="51619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1" name="TextBox 10"/>
              <p:cNvSpPr txBox="1"/>
              <p:nvPr/>
            </p:nvSpPr>
            <p:spPr>
              <a:xfrm>
                <a:off x="6868954" y="4534167"/>
                <a:ext cx="9662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h</m:t>
                      </m:r>
                      <m:r>
                        <a:rPr lang="en-US" sz="2400" b="0" i="1" dirty="0" smtClean="0">
                          <a:latin typeface="Cambria Math" panose="02040503050406030204" pitchFamily="18" charset="0"/>
                        </a:rPr>
                        <m:t>(</m:t>
                      </m:r>
                      <m:r>
                        <a:rPr lang="en-US" sz="2400" b="0" i="1" dirty="0" smtClean="0">
                          <a:latin typeface="Cambria Math" panose="02040503050406030204" pitchFamily="18" charset="0"/>
                        </a:rPr>
                        <m:t>𝑚</m:t>
                      </m:r>
                      <m:r>
                        <a:rPr lang="en-US" sz="2400" b="0" i="1" dirty="0" smtClean="0">
                          <a:latin typeface="Cambria Math" panose="02040503050406030204" pitchFamily="18" charset="0"/>
                        </a:rPr>
                        <m:t>)</m:t>
                      </m:r>
                    </m:oMath>
                  </m:oMathPara>
                </a14:m>
                <a:endParaRPr lang="en-US" sz="2400"/>
              </a:p>
            </p:txBody>
          </p:sp>
        </mc:Choice>
        <mc:Fallback xmlns="">
          <p:sp>
            <p:nvSpPr>
              <p:cNvPr id="11" name="TextBox 10"/>
              <p:cNvSpPr txBox="1">
                <a:spLocks noRot="1" noChangeAspect="1" noMove="1" noResize="1" noEditPoints="1" noAdjustHandles="1" noChangeArrowheads="1" noChangeShapeType="1" noTextEdit="1"/>
              </p:cNvSpPr>
              <p:nvPr/>
            </p:nvSpPr>
            <p:spPr>
              <a:xfrm>
                <a:off x="6868954" y="4534167"/>
                <a:ext cx="966227" cy="461665"/>
              </a:xfrm>
              <a:prstGeom prst="rect">
                <a:avLst/>
              </a:prstGeom>
              <a:blipFill>
                <a:blip r:embed="rId5"/>
                <a:stretch>
                  <a:fillRect r="-633" b="-19737"/>
                </a:stretch>
              </a:blipFill>
            </p:spPr>
            <p:txBody>
              <a:bodyPr/>
              <a:lstStyle/>
              <a:p>
                <a:r>
                  <a:rPr lang="en-US">
                    <a:noFill/>
                  </a:rPr>
                  <a:t> </a:t>
                </a:r>
              </a:p>
            </p:txBody>
          </p:sp>
        </mc:Fallback>
      </mc:AlternateContent>
      <p:sp>
        <p:nvSpPr>
          <p:cNvPr id="13" name="Rectangle 12"/>
          <p:cNvSpPr/>
          <p:nvPr/>
        </p:nvSpPr>
        <p:spPr bwMode="auto">
          <a:xfrm>
            <a:off x="6868954" y="5086735"/>
            <a:ext cx="966227" cy="51619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4" name="TextBox 13"/>
              <p:cNvSpPr txBox="1"/>
              <p:nvPr/>
            </p:nvSpPr>
            <p:spPr>
              <a:xfrm>
                <a:off x="6823909" y="5101645"/>
                <a:ext cx="1056315" cy="461665"/>
              </a:xfrm>
              <a:prstGeom prst="rect">
                <a:avLst/>
              </a:prstGeom>
              <a:solidFill>
                <a:schemeClr val="tx2">
                  <a:lumMod val="40000"/>
                  <a:lumOff val="60000"/>
                </a:schemeClr>
              </a:solidFill>
            </p:spPr>
            <p:txBody>
              <a:bodyPr wrap="none" rtlCol="0">
                <a:spAutoFit/>
              </a:bodyPr>
              <a:lstStyle/>
              <a:p>
                <a:r>
                  <a:rPr lang="en-US" sz="2400"/>
                  <a:t>Sign </a:t>
                </a:r>
                <a14:m>
                  <m:oMath xmlns:m="http://schemas.openxmlformats.org/officeDocument/2006/math">
                    <m:r>
                      <a:rPr lang="en-US" sz="2400" i="1" dirty="0" smtClean="0">
                        <a:latin typeface="Cambria Math" panose="02040503050406030204" pitchFamily="18" charset="0"/>
                      </a:rPr>
                      <m:t>𝑆</m:t>
                    </m:r>
                  </m:oMath>
                </a14:m>
                <a:endParaRPr lang="en-US" sz="2400"/>
              </a:p>
            </p:txBody>
          </p:sp>
        </mc:Choice>
        <mc:Fallback xmlns="">
          <p:sp>
            <p:nvSpPr>
              <p:cNvPr id="14" name="TextBox 13"/>
              <p:cNvSpPr txBox="1">
                <a:spLocks noRot="1" noChangeAspect="1" noMove="1" noResize="1" noEditPoints="1" noAdjustHandles="1" noChangeArrowheads="1" noChangeShapeType="1" noTextEdit="1"/>
              </p:cNvSpPr>
              <p:nvPr/>
            </p:nvSpPr>
            <p:spPr>
              <a:xfrm>
                <a:off x="6823909" y="5101645"/>
                <a:ext cx="1056315" cy="461665"/>
              </a:xfrm>
              <a:prstGeom prst="rect">
                <a:avLst/>
              </a:prstGeom>
              <a:blipFill>
                <a:blip r:embed="rId6"/>
                <a:stretch>
                  <a:fillRect l="-8621" t="-9211" b="-30263"/>
                </a:stretch>
              </a:blipFill>
            </p:spPr>
            <p:txBody>
              <a:bodyPr/>
              <a:lstStyle/>
              <a:p>
                <a:r>
                  <a:rPr lang="en-US">
                    <a:noFill/>
                  </a:rPr>
                  <a:t> </a:t>
                </a:r>
              </a:p>
            </p:txBody>
          </p:sp>
        </mc:Fallback>
      </mc:AlternateContent>
      <p:sp>
        <p:nvSpPr>
          <p:cNvPr id="15" name="Rectangle 14"/>
          <p:cNvSpPr/>
          <p:nvPr/>
        </p:nvSpPr>
        <p:spPr bwMode="auto">
          <a:xfrm>
            <a:off x="6868954" y="5613226"/>
            <a:ext cx="966227" cy="51619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6" name="TextBox 15"/>
              <p:cNvSpPr txBox="1"/>
              <p:nvPr/>
            </p:nvSpPr>
            <p:spPr>
              <a:xfrm>
                <a:off x="6868954" y="5614398"/>
                <a:ext cx="1125629" cy="4682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𝑆</m:t>
                          </m:r>
                        </m:e>
                        <m:sub>
                          <m:r>
                            <a:rPr lang="en-US" sz="2400" i="1">
                              <a:latin typeface="Cambria Math" panose="02040503050406030204" pitchFamily="18" charset="0"/>
                            </a:rPr>
                            <m:t>𝑠</m:t>
                          </m:r>
                        </m:sub>
                        <m:sup>
                          <m:r>
                            <a:rPr lang="en-US" sz="2400" i="1">
                              <a:latin typeface="Cambria Math" panose="02040503050406030204" pitchFamily="18" charset="0"/>
                            </a:rPr>
                            <m:t>h</m:t>
                          </m:r>
                        </m:sup>
                      </m:sSubSup>
                      <m:d>
                        <m:dPr>
                          <m:ctrlPr>
                            <a:rPr lang="en-US" sz="2400" i="1">
                              <a:latin typeface="Cambria Math" panose="02040503050406030204" pitchFamily="18" charset="0"/>
                            </a:rPr>
                          </m:ctrlPr>
                        </m:dPr>
                        <m:e>
                          <m:r>
                            <a:rPr lang="en-US" sz="2400" i="1">
                              <a:latin typeface="Cambria Math" panose="02040503050406030204" pitchFamily="18" charset="0"/>
                            </a:rPr>
                            <m:t>𝑚</m:t>
                          </m:r>
                        </m:e>
                      </m:d>
                    </m:oMath>
                  </m:oMathPara>
                </a14:m>
                <a:endParaRPr lang="en-US" sz="2400"/>
              </a:p>
            </p:txBody>
          </p:sp>
        </mc:Choice>
        <mc:Fallback xmlns="">
          <p:sp>
            <p:nvSpPr>
              <p:cNvPr id="16" name="TextBox 15"/>
              <p:cNvSpPr txBox="1">
                <a:spLocks noRot="1" noChangeAspect="1" noMove="1" noResize="1" noEditPoints="1" noAdjustHandles="1" noChangeArrowheads="1" noChangeShapeType="1" noTextEdit="1"/>
              </p:cNvSpPr>
              <p:nvPr/>
            </p:nvSpPr>
            <p:spPr>
              <a:xfrm>
                <a:off x="6868954" y="5614398"/>
                <a:ext cx="1125629" cy="46820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6668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 calcmode="lin" valueType="num">
                                      <p:cBhvr additive="base">
                                        <p:cTn id="4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1" grpId="0"/>
      <p:bldP spid="13" grpId="0" animBg="1"/>
      <p:bldP spid="14" grpId="0" animBg="1"/>
      <p:bldP spid="15" grpId="0" animBg="1"/>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B7A29668-FFB8-4A89-9D97-7A483548D199}" type="datetime1">
              <a:rPr lang="en-US"/>
              <a:pPr>
                <a:defRPr/>
              </a:pPr>
              <a:t>1/5/2021</a:t>
            </a:fld>
            <a:endParaRPr lang="en-US" altLang="en-US"/>
          </a:p>
        </p:txBody>
      </p:sp>
      <p:sp>
        <p:nvSpPr>
          <p:cNvPr id="5" name="Footer Placeholder 4"/>
          <p:cNvSpPr>
            <a:spLocks noGrp="1"/>
          </p:cNvSpPr>
          <p:nvPr>
            <p:ph type="ftr" sz="quarter" idx="4294967295"/>
          </p:nvPr>
        </p:nvSpPr>
        <p:spPr>
          <a:xfrm>
            <a:off x="3124200" y="6248400"/>
            <a:ext cx="2895600" cy="457200"/>
          </a:xfrm>
        </p:spPr>
        <p:txBody>
          <a:bodyPr/>
          <a:lstStyle/>
          <a:p>
            <a:pPr>
              <a:defRPr/>
            </a:pPr>
            <a:r>
              <a:rPr lang="en-US" altLang="en-US"/>
              <a:t>© Amir Herzberg</a:t>
            </a:r>
          </a:p>
        </p:txBody>
      </p:sp>
      <p:sp>
        <p:nvSpPr>
          <p:cNvPr id="6" name="Slide Number Placeholder 5"/>
          <p:cNvSpPr>
            <a:spLocks noGrp="1"/>
          </p:cNvSpPr>
          <p:nvPr>
            <p:ph type="sldNum" sz="quarter" idx="4294967295"/>
          </p:nvPr>
        </p:nvSpPr>
        <p:spPr/>
        <p:txBody>
          <a:bodyPr/>
          <a:lstStyle/>
          <a:p>
            <a:pPr>
              <a:defRPr/>
            </a:pPr>
            <a:fld id="{42E84ED7-2943-4A13-B190-0526DF27452B}" type="slidenum">
              <a:rPr lang="he-IL" altLang="en-US"/>
              <a:pPr>
                <a:defRPr/>
              </a:pPr>
              <a:t>22</a:t>
            </a:fld>
            <a:endParaRPr lang="en-US" altLang="en-US"/>
          </a:p>
        </p:txBody>
      </p:sp>
      <p:sp>
        <p:nvSpPr>
          <p:cNvPr id="4101" name="Rectangle 2"/>
          <p:cNvSpPr>
            <a:spLocks noGrp="1" noChangeArrowheads="1"/>
          </p:cNvSpPr>
          <p:nvPr>
            <p:ph type="title"/>
          </p:nvPr>
        </p:nvSpPr>
        <p:spPr>
          <a:xfrm>
            <a:off x="673100" y="241300"/>
            <a:ext cx="7772400" cy="696759"/>
          </a:xfrm>
        </p:spPr>
        <p:txBody>
          <a:bodyPr/>
          <a:lstStyle/>
          <a:p>
            <a:pPr eaLnBrk="1" hangingPunct="1"/>
            <a:r>
              <a:rPr lang="en-US" altLang="en-US"/>
              <a:t>Recall: Public Key Signatures </a:t>
            </a:r>
          </a:p>
        </p:txBody>
      </p:sp>
      <p:sp>
        <p:nvSpPr>
          <p:cNvPr id="4102" name="Rectangle 3"/>
          <p:cNvSpPr>
            <a:spLocks noGrp="1" noChangeArrowheads="1"/>
          </p:cNvSpPr>
          <p:nvPr>
            <p:ph type="body" idx="1"/>
          </p:nvPr>
        </p:nvSpPr>
        <p:spPr>
          <a:xfrm>
            <a:off x="500513" y="3827115"/>
            <a:ext cx="8051800" cy="1576496"/>
          </a:xfrm>
        </p:spPr>
        <p:txBody>
          <a:bodyPr/>
          <a:lstStyle/>
          <a:p>
            <a:pPr eaLnBrk="1" hangingPunct="1">
              <a:lnSpc>
                <a:spcPct val="90000"/>
              </a:lnSpc>
              <a:buFont typeface="Arial" panose="020B0604020202020204" pitchFamily="34" charset="0"/>
              <a:buChar char="•"/>
            </a:pPr>
            <a:r>
              <a:rPr lang="en-US" altLang="en-US" sz="2400"/>
              <a:t>Assuming </a:t>
            </a:r>
            <a:r>
              <a:rPr lang="en-US" altLang="en-US" sz="2400" b="1"/>
              <a:t>limitations: </a:t>
            </a:r>
          </a:p>
          <a:p>
            <a:pPr lvl="1" eaLnBrk="1" hangingPunct="1">
              <a:lnSpc>
                <a:spcPct val="90000"/>
              </a:lnSpc>
              <a:buFont typeface="Arial" panose="020B0604020202020204" pitchFamily="34" charset="0"/>
              <a:buChar char="•"/>
            </a:pPr>
            <a:r>
              <a:rPr lang="en-US" altLang="en-US" sz="2000" b="1"/>
              <a:t>Knowledge limitations: </a:t>
            </a:r>
            <a:r>
              <a:rPr lang="en-US" altLang="en-US" sz="2000"/>
              <a:t>key </a:t>
            </a:r>
            <a:r>
              <a:rPr lang="en-US" altLang="he-IL" sz="2400" i="1">
                <a:latin typeface="Times New Roman" panose="02020603050405020304" pitchFamily="18" charset="0"/>
                <a:cs typeface="Times New Roman" panose="02020603050405020304" pitchFamily="18" charset="0"/>
              </a:rPr>
              <a:t>s </a:t>
            </a:r>
            <a:r>
              <a:rPr lang="en-US" altLang="en-US" sz="2000"/>
              <a:t>is secret (unknown to attacker)</a:t>
            </a:r>
          </a:p>
          <a:p>
            <a:pPr lvl="1" eaLnBrk="1" hangingPunct="1">
              <a:lnSpc>
                <a:spcPct val="90000"/>
              </a:lnSpc>
              <a:buFont typeface="Arial" panose="020B0604020202020204" pitchFamily="34" charset="0"/>
              <a:buChar char="•"/>
            </a:pPr>
            <a:r>
              <a:rPr lang="en-US" altLang="en-US" sz="2000" b="1"/>
              <a:t>Resource limitations: </a:t>
            </a:r>
            <a:r>
              <a:rPr lang="en-US" altLang="en-US" sz="2000"/>
              <a:t>can’t find key </a:t>
            </a:r>
            <a:r>
              <a:rPr lang="en-US" altLang="he-IL" sz="2400" i="1">
                <a:latin typeface="Times New Roman" panose="02020603050405020304" pitchFamily="18" charset="0"/>
                <a:cs typeface="Times New Roman" panose="02020603050405020304" pitchFamily="18" charset="0"/>
              </a:rPr>
              <a:t>s</a:t>
            </a:r>
            <a:r>
              <a:rPr lang="en-US" altLang="en-US" sz="2000"/>
              <a:t> by trying all keys</a:t>
            </a:r>
            <a:endParaRPr lang="en-US" altLang="he-IL" sz="2000" i="1">
              <a:latin typeface="Times New Roman" panose="02020603050405020304" pitchFamily="18" charset="0"/>
              <a:cs typeface="Times New Roman" panose="02020603050405020304" pitchFamily="18" charset="0"/>
            </a:endParaRPr>
          </a:p>
          <a:p>
            <a:pPr eaLnBrk="1" hangingPunct="1">
              <a:lnSpc>
                <a:spcPct val="90000"/>
              </a:lnSpc>
              <a:buFont typeface="Arial" panose="020B0604020202020204" pitchFamily="34" charset="0"/>
              <a:buChar char="•"/>
            </a:pPr>
            <a:r>
              <a:rPr lang="en-US" altLang="en-US" sz="2400"/>
              <a:t>Then attacker cannot forge signature</a:t>
            </a:r>
          </a:p>
          <a:p>
            <a:pPr lvl="1" eaLnBrk="1" hangingPunct="1">
              <a:lnSpc>
                <a:spcPct val="90000"/>
              </a:lnSpc>
              <a:buFont typeface="Arial" panose="020B0604020202020204" pitchFamily="34" charset="0"/>
              <a:buChar char="•"/>
            </a:pPr>
            <a:r>
              <a:rPr lang="en-US" altLang="en-US" sz="2000"/>
              <a:t>I.e., find `signature’ </a:t>
            </a:r>
            <a:r>
              <a:rPr lang="el-GR" altLang="he-IL" sz="2000" i="1">
                <a:solidFill>
                  <a:srgbClr val="FF0000"/>
                </a:solidFill>
                <a:latin typeface="Times New Roman" panose="02020603050405020304" pitchFamily="18" charset="0"/>
                <a:cs typeface="Times New Roman" panose="02020603050405020304" pitchFamily="18" charset="0"/>
              </a:rPr>
              <a:t>σ</a:t>
            </a:r>
            <a:r>
              <a:rPr lang="en-US" altLang="en-US" sz="2000"/>
              <a:t> for unsigned-message </a:t>
            </a:r>
            <a:r>
              <a:rPr lang="en-US" altLang="he-IL" sz="2000" i="1">
                <a:solidFill>
                  <a:srgbClr val="3B812F"/>
                </a:solidFill>
                <a:latin typeface="Times New Roman" panose="02020603050405020304" pitchFamily="18" charset="0"/>
                <a:cs typeface="Times New Roman" panose="02020603050405020304" pitchFamily="18" charset="0"/>
              </a:rPr>
              <a:t>m </a:t>
            </a:r>
            <a:r>
              <a:rPr lang="en-US" altLang="en-US" sz="2000" err="1"/>
              <a:t>s.t.</a:t>
            </a:r>
            <a:r>
              <a:rPr lang="en-US" altLang="en-US" sz="2000"/>
              <a:t> </a:t>
            </a:r>
            <a:r>
              <a:rPr lang="en-US" altLang="he-IL" sz="2000" i="1">
                <a:solidFill>
                  <a:srgbClr val="3B812F"/>
                </a:solidFill>
                <a:latin typeface="Times New Roman" panose="02020603050405020304" pitchFamily="18" charset="0"/>
                <a:cs typeface="Times New Roman" panose="02020603050405020304" pitchFamily="18" charset="0"/>
              </a:rPr>
              <a:t> </a:t>
            </a:r>
            <a:r>
              <a:rPr lang="en-US" altLang="he-IL" sz="2000" i="1" err="1">
                <a:solidFill>
                  <a:srgbClr val="FF0000"/>
                </a:solidFill>
                <a:latin typeface="Times New Roman" panose="02020603050405020304" pitchFamily="18" charset="0"/>
                <a:cs typeface="Times New Roman" panose="02020603050405020304" pitchFamily="18" charset="0"/>
              </a:rPr>
              <a:t>V</a:t>
            </a:r>
            <a:r>
              <a:rPr lang="en-US" altLang="he-IL" sz="2000" i="1" baseline="-25000" err="1">
                <a:solidFill>
                  <a:srgbClr val="FF0000"/>
                </a:solidFill>
                <a:latin typeface="Times New Roman" panose="02020603050405020304" pitchFamily="18" charset="0"/>
                <a:cs typeface="Times New Roman" panose="02020603050405020304" pitchFamily="18" charset="0"/>
              </a:rPr>
              <a:t>v</a:t>
            </a:r>
            <a:r>
              <a:rPr lang="en-US" altLang="he-IL" sz="2000" i="1">
                <a:solidFill>
                  <a:srgbClr val="FF0000"/>
                </a:solidFill>
                <a:latin typeface="Times New Roman" panose="02020603050405020304" pitchFamily="18" charset="0"/>
                <a:cs typeface="Times New Roman" panose="02020603050405020304" pitchFamily="18" charset="0"/>
              </a:rPr>
              <a:t>(m,</a:t>
            </a:r>
            <a:r>
              <a:rPr lang="el-GR" altLang="he-IL" sz="2000" i="1">
                <a:solidFill>
                  <a:srgbClr val="FF0000"/>
                </a:solidFill>
                <a:latin typeface="Times New Roman" panose="02020603050405020304" pitchFamily="18" charset="0"/>
                <a:cs typeface="Times New Roman" panose="02020603050405020304" pitchFamily="18" charset="0"/>
              </a:rPr>
              <a:t> σ</a:t>
            </a:r>
            <a:r>
              <a:rPr lang="en-US" altLang="he-IL" sz="2000" i="1">
                <a:solidFill>
                  <a:srgbClr val="FF0000"/>
                </a:solidFill>
                <a:latin typeface="Times New Roman" panose="02020603050405020304" pitchFamily="18" charset="0"/>
                <a:cs typeface="Times New Roman" panose="02020603050405020304" pitchFamily="18" charset="0"/>
              </a:rPr>
              <a:t>)=OK</a:t>
            </a:r>
            <a:endParaRPr lang="en-US" altLang="en-US" sz="1600"/>
          </a:p>
        </p:txBody>
      </p:sp>
      <p:sp>
        <p:nvSpPr>
          <p:cNvPr id="34" name="Rectangle 33"/>
          <p:cNvSpPr>
            <a:spLocks noChangeArrowheads="1"/>
          </p:cNvSpPr>
          <p:nvPr/>
        </p:nvSpPr>
        <p:spPr bwMode="auto">
          <a:xfrm>
            <a:off x="2184870" y="3031822"/>
            <a:ext cx="1241822" cy="594122"/>
          </a:xfrm>
          <a:prstGeom prst="rect">
            <a:avLst/>
          </a:prstGeom>
          <a:solidFill>
            <a:srgbClr val="CC99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he-IL" sz="1800" i="1">
                <a:latin typeface="Times New Roman" panose="02020603050405020304" pitchFamily="18" charset="0"/>
                <a:cs typeface="Times New Roman" panose="02020603050405020304" pitchFamily="18" charset="0"/>
              </a:rPr>
              <a:t>Sign S</a:t>
            </a:r>
          </a:p>
        </p:txBody>
      </p:sp>
      <p:sp>
        <p:nvSpPr>
          <p:cNvPr id="35" name="Rectangle 34"/>
          <p:cNvSpPr>
            <a:spLocks noChangeArrowheads="1"/>
          </p:cNvSpPr>
          <p:nvPr/>
        </p:nvSpPr>
        <p:spPr bwMode="auto">
          <a:xfrm>
            <a:off x="5263002" y="3065343"/>
            <a:ext cx="1241822" cy="594122"/>
          </a:xfrm>
          <a:prstGeom prst="rect">
            <a:avLst/>
          </a:prstGeom>
          <a:solidFill>
            <a:srgbClr val="CC99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he-IL" sz="1800" i="1">
                <a:latin typeface="Times New Roman" panose="02020603050405020304" pitchFamily="18" charset="0"/>
                <a:cs typeface="Times New Roman" panose="02020603050405020304" pitchFamily="18" charset="0"/>
              </a:rPr>
              <a:t>Validate V</a:t>
            </a:r>
          </a:p>
        </p:txBody>
      </p:sp>
      <p:sp>
        <p:nvSpPr>
          <p:cNvPr id="36" name="Line 5"/>
          <p:cNvSpPr>
            <a:spLocks noChangeShapeType="1"/>
          </p:cNvSpPr>
          <p:nvPr/>
        </p:nvSpPr>
        <p:spPr bwMode="auto">
          <a:xfrm>
            <a:off x="1942886" y="3299468"/>
            <a:ext cx="241984" cy="381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37" name="Line 7"/>
          <p:cNvSpPr>
            <a:spLocks noChangeShapeType="1"/>
          </p:cNvSpPr>
          <p:nvPr/>
        </p:nvSpPr>
        <p:spPr bwMode="auto">
          <a:xfrm>
            <a:off x="6504824" y="3331798"/>
            <a:ext cx="226918"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38" name="Text Box 8"/>
          <p:cNvSpPr txBox="1">
            <a:spLocks noChangeArrowheads="1"/>
          </p:cNvSpPr>
          <p:nvPr/>
        </p:nvSpPr>
        <p:spPr bwMode="auto">
          <a:xfrm>
            <a:off x="1187424" y="2956595"/>
            <a:ext cx="944232" cy="6248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he-IL" sz="1800" i="1">
                <a:solidFill>
                  <a:srgbClr val="3B812F"/>
                </a:solidFill>
                <a:latin typeface="Times New Roman" panose="02020603050405020304" pitchFamily="18" charset="0"/>
                <a:cs typeface="Times New Roman" panose="02020603050405020304" pitchFamily="18" charset="0"/>
              </a:rPr>
              <a:t>Message</a:t>
            </a:r>
          </a:p>
          <a:p>
            <a:pPr eaLnBrk="1" hangingPunct="1">
              <a:spcBef>
                <a:spcPct val="0"/>
              </a:spcBef>
              <a:buClrTx/>
              <a:buFontTx/>
              <a:buNone/>
            </a:pPr>
            <a:r>
              <a:rPr lang="en-US" altLang="he-IL" sz="1800" i="1">
                <a:solidFill>
                  <a:srgbClr val="3B812F"/>
                </a:solidFill>
                <a:latin typeface="Times New Roman" panose="02020603050405020304" pitchFamily="18" charset="0"/>
                <a:cs typeface="Times New Roman" panose="02020603050405020304" pitchFamily="18" charset="0"/>
              </a:rPr>
              <a:t>       m</a:t>
            </a:r>
          </a:p>
        </p:txBody>
      </p:sp>
      <p:sp>
        <p:nvSpPr>
          <p:cNvPr id="39" name="Text Box 9"/>
          <p:cNvSpPr txBox="1">
            <a:spLocks noChangeArrowheads="1"/>
          </p:cNvSpPr>
          <p:nvPr/>
        </p:nvSpPr>
        <p:spPr bwMode="auto">
          <a:xfrm>
            <a:off x="6662897" y="3019356"/>
            <a:ext cx="1782603" cy="6248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a:spcBef>
                <a:spcPct val="0"/>
              </a:spcBef>
              <a:buClrTx/>
            </a:pPr>
            <a:r>
              <a:rPr lang="en-US" altLang="he-IL" sz="1800" i="1">
                <a:solidFill>
                  <a:srgbClr val="3B812F"/>
                </a:solidFill>
                <a:latin typeface="Times New Roman" panose="02020603050405020304" pitchFamily="18" charset="0"/>
                <a:cs typeface="Times New Roman" panose="02020603050405020304" pitchFamily="18" charset="0"/>
              </a:rPr>
              <a:t>m if </a:t>
            </a:r>
            <a:r>
              <a:rPr lang="en-US" altLang="he-IL" sz="1800" i="1" err="1">
                <a:solidFill>
                  <a:srgbClr val="FF0000"/>
                </a:solidFill>
                <a:latin typeface="Times New Roman" panose="02020603050405020304" pitchFamily="18" charset="0"/>
                <a:cs typeface="Times New Roman" panose="02020603050405020304" pitchFamily="18" charset="0"/>
              </a:rPr>
              <a:t>V</a:t>
            </a:r>
            <a:r>
              <a:rPr lang="en-US" altLang="he-IL" sz="1800" i="1" baseline="-25000" err="1">
                <a:solidFill>
                  <a:srgbClr val="FF0000"/>
                </a:solidFill>
                <a:latin typeface="Times New Roman" panose="02020603050405020304" pitchFamily="18" charset="0"/>
                <a:cs typeface="Times New Roman" panose="02020603050405020304" pitchFamily="18" charset="0"/>
              </a:rPr>
              <a:t>v</a:t>
            </a:r>
            <a:r>
              <a:rPr lang="en-US" altLang="he-IL" sz="1800" i="1">
                <a:solidFill>
                  <a:srgbClr val="FF0000"/>
                </a:solidFill>
                <a:latin typeface="Times New Roman" panose="02020603050405020304" pitchFamily="18" charset="0"/>
                <a:cs typeface="Times New Roman" panose="02020603050405020304" pitchFamily="18" charset="0"/>
              </a:rPr>
              <a:t>(m,</a:t>
            </a:r>
            <a:r>
              <a:rPr lang="el-GR" altLang="he-IL" sz="1800" i="1">
                <a:solidFill>
                  <a:srgbClr val="FF0000"/>
                </a:solidFill>
                <a:latin typeface="Times New Roman" panose="02020603050405020304" pitchFamily="18" charset="0"/>
                <a:cs typeface="Times New Roman" panose="02020603050405020304" pitchFamily="18" charset="0"/>
              </a:rPr>
              <a:t> σ</a:t>
            </a:r>
            <a:r>
              <a:rPr lang="en-US" altLang="he-IL" sz="1800" i="1">
                <a:solidFill>
                  <a:srgbClr val="FF0000"/>
                </a:solidFill>
                <a:latin typeface="Times New Roman" panose="02020603050405020304" pitchFamily="18" charset="0"/>
                <a:cs typeface="Times New Roman" panose="02020603050405020304" pitchFamily="18" charset="0"/>
              </a:rPr>
              <a:t>)=OK</a:t>
            </a:r>
          </a:p>
          <a:p>
            <a:pPr eaLnBrk="1" hangingPunct="1">
              <a:spcBef>
                <a:spcPct val="0"/>
              </a:spcBef>
              <a:buClrTx/>
              <a:buFontTx/>
              <a:buNone/>
            </a:pPr>
            <a:r>
              <a:rPr lang="en-US" altLang="he-IL" sz="1800" i="1">
                <a:solidFill>
                  <a:srgbClr val="3B812F"/>
                </a:solidFill>
                <a:latin typeface="Times New Roman" panose="02020603050405020304" pitchFamily="18" charset="0"/>
                <a:cs typeface="Times New Roman" panose="02020603050405020304" pitchFamily="18" charset="0"/>
              </a:rPr>
              <a:t>Error otherwise</a:t>
            </a:r>
          </a:p>
        </p:txBody>
      </p:sp>
      <p:sp>
        <p:nvSpPr>
          <p:cNvPr id="40" name="Text Box 10"/>
          <p:cNvSpPr txBox="1">
            <a:spLocks noChangeArrowheads="1"/>
          </p:cNvSpPr>
          <p:nvPr/>
        </p:nvSpPr>
        <p:spPr bwMode="auto">
          <a:xfrm>
            <a:off x="3714695" y="2982525"/>
            <a:ext cx="1183080" cy="347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he-IL" sz="1800" i="1">
                <a:solidFill>
                  <a:srgbClr val="FF0000"/>
                </a:solidFill>
                <a:latin typeface="Times New Roman" panose="02020603050405020304" pitchFamily="18" charset="0"/>
                <a:cs typeface="Times New Roman" panose="02020603050405020304" pitchFamily="18" charset="0"/>
              </a:rPr>
              <a:t>m, </a:t>
            </a:r>
            <a:r>
              <a:rPr lang="el-GR" altLang="he-IL" sz="1800" i="1">
                <a:solidFill>
                  <a:srgbClr val="FF0000"/>
                </a:solidFill>
                <a:latin typeface="Times New Roman" panose="02020603050405020304" pitchFamily="18" charset="0"/>
                <a:cs typeface="Times New Roman" panose="02020603050405020304" pitchFamily="18" charset="0"/>
              </a:rPr>
              <a:t>σ</a:t>
            </a:r>
            <a:r>
              <a:rPr lang="en-US" altLang="he-IL" sz="1800" i="1">
                <a:solidFill>
                  <a:srgbClr val="FF0000"/>
                </a:solidFill>
                <a:latin typeface="Times New Roman" panose="02020603050405020304" pitchFamily="18" charset="0"/>
                <a:cs typeface="Times New Roman" panose="02020603050405020304" pitchFamily="18" charset="0"/>
              </a:rPr>
              <a:t>=S</a:t>
            </a:r>
            <a:r>
              <a:rPr lang="en-US" altLang="he-IL" sz="1800" i="1" baseline="-25000">
                <a:solidFill>
                  <a:srgbClr val="FF0000"/>
                </a:solidFill>
                <a:latin typeface="Times New Roman" panose="02020603050405020304" pitchFamily="18" charset="0"/>
                <a:cs typeface="Times New Roman" panose="02020603050405020304" pitchFamily="18" charset="0"/>
              </a:rPr>
              <a:t>s</a:t>
            </a:r>
            <a:r>
              <a:rPr lang="en-US" altLang="he-IL" sz="1800" i="1">
                <a:solidFill>
                  <a:srgbClr val="FF0000"/>
                </a:solidFill>
                <a:latin typeface="Times New Roman" panose="02020603050405020304" pitchFamily="18" charset="0"/>
                <a:cs typeface="Times New Roman" panose="02020603050405020304" pitchFamily="18" charset="0"/>
              </a:rPr>
              <a:t>(m)</a:t>
            </a:r>
          </a:p>
        </p:txBody>
      </p:sp>
      <p:sp>
        <p:nvSpPr>
          <p:cNvPr id="41" name="Line 12"/>
          <p:cNvSpPr>
            <a:spLocks noChangeShapeType="1"/>
          </p:cNvSpPr>
          <p:nvPr/>
        </p:nvSpPr>
        <p:spPr bwMode="auto">
          <a:xfrm>
            <a:off x="5857124" y="2903418"/>
            <a:ext cx="1191" cy="16192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42" name="Line 12"/>
          <p:cNvSpPr>
            <a:spLocks noChangeShapeType="1"/>
          </p:cNvSpPr>
          <p:nvPr/>
        </p:nvSpPr>
        <p:spPr bwMode="auto">
          <a:xfrm>
            <a:off x="2765326" y="2869897"/>
            <a:ext cx="1191" cy="16192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43" name="Text Box 14"/>
          <p:cNvSpPr txBox="1">
            <a:spLocks noChangeArrowheads="1"/>
          </p:cNvSpPr>
          <p:nvPr/>
        </p:nvSpPr>
        <p:spPr bwMode="auto">
          <a:xfrm>
            <a:off x="2395500" y="1972487"/>
            <a:ext cx="1553373" cy="6248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he-IL" sz="1800" i="1">
                <a:latin typeface="Times New Roman" panose="02020603050405020304" pitchFamily="18" charset="0"/>
                <a:cs typeface="Times New Roman" panose="02020603050405020304" pitchFamily="18" charset="0"/>
              </a:rPr>
              <a:t>Private signing</a:t>
            </a:r>
            <a:br>
              <a:rPr lang="en-US" altLang="he-IL" sz="1800" i="1">
                <a:latin typeface="Times New Roman" panose="02020603050405020304" pitchFamily="18" charset="0"/>
                <a:cs typeface="Times New Roman" panose="02020603050405020304" pitchFamily="18" charset="0"/>
              </a:rPr>
            </a:br>
            <a:r>
              <a:rPr lang="en-US" altLang="he-IL" sz="1800" i="1">
                <a:latin typeface="Times New Roman" panose="02020603050405020304" pitchFamily="18" charset="0"/>
                <a:cs typeface="Times New Roman" panose="02020603050405020304" pitchFamily="18" charset="0"/>
              </a:rPr>
              <a:t>key s</a:t>
            </a:r>
          </a:p>
        </p:txBody>
      </p:sp>
      <p:sp>
        <p:nvSpPr>
          <p:cNvPr id="44" name="Line 6"/>
          <p:cNvSpPr>
            <a:spLocks noChangeShapeType="1"/>
          </p:cNvSpPr>
          <p:nvPr/>
        </p:nvSpPr>
        <p:spPr bwMode="auto">
          <a:xfrm>
            <a:off x="3430423" y="3328883"/>
            <a:ext cx="1841118" cy="291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45" name="Rectangle 44"/>
          <p:cNvSpPr>
            <a:spLocks noChangeArrowheads="1"/>
          </p:cNvSpPr>
          <p:nvPr/>
        </p:nvSpPr>
        <p:spPr bwMode="auto">
          <a:xfrm>
            <a:off x="3906522" y="1084657"/>
            <a:ext cx="1241822" cy="594122"/>
          </a:xfrm>
          <a:prstGeom prst="rect">
            <a:avLst/>
          </a:prstGeom>
          <a:solidFill>
            <a:srgbClr val="CC99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he-IL" sz="1800" i="1" err="1">
                <a:latin typeface="Times New Roman" panose="02020603050405020304" pitchFamily="18" charset="0"/>
                <a:cs typeface="Times New Roman" panose="02020603050405020304" pitchFamily="18" charset="0"/>
              </a:rPr>
              <a:t>KeyGen</a:t>
            </a:r>
            <a:r>
              <a:rPr lang="en-US" altLang="he-IL" sz="1800" i="1">
                <a:latin typeface="Times New Roman" panose="02020603050405020304" pitchFamily="18" charset="0"/>
                <a:cs typeface="Times New Roman" panose="02020603050405020304" pitchFamily="18" charset="0"/>
              </a:rPr>
              <a:t> KG</a:t>
            </a:r>
          </a:p>
        </p:txBody>
      </p:sp>
      <p:sp>
        <p:nvSpPr>
          <p:cNvPr id="46" name="Text Box 9"/>
          <p:cNvSpPr txBox="1">
            <a:spLocks noChangeArrowheads="1"/>
          </p:cNvSpPr>
          <p:nvPr/>
        </p:nvSpPr>
        <p:spPr bwMode="auto">
          <a:xfrm>
            <a:off x="4243653" y="1864979"/>
            <a:ext cx="540275" cy="347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he-IL" sz="1800" i="1">
                <a:solidFill>
                  <a:srgbClr val="3B812F"/>
                </a:solidFill>
                <a:latin typeface="Times New Roman" panose="02020603050405020304" pitchFamily="18" charset="0"/>
                <a:cs typeface="Times New Roman" panose="02020603050405020304" pitchFamily="18" charset="0"/>
              </a:rPr>
              <a:t>(</a:t>
            </a:r>
            <a:r>
              <a:rPr lang="en-US" altLang="he-IL" sz="1800" i="1" err="1">
                <a:solidFill>
                  <a:srgbClr val="3B812F"/>
                </a:solidFill>
                <a:latin typeface="Times New Roman" panose="02020603050405020304" pitchFamily="18" charset="0"/>
                <a:cs typeface="Times New Roman" panose="02020603050405020304" pitchFamily="18" charset="0"/>
              </a:rPr>
              <a:t>s,v</a:t>
            </a:r>
            <a:r>
              <a:rPr lang="en-US" altLang="he-IL" sz="1800" i="1">
                <a:solidFill>
                  <a:srgbClr val="3B812F"/>
                </a:solidFill>
                <a:latin typeface="Times New Roman" panose="02020603050405020304" pitchFamily="18" charset="0"/>
                <a:cs typeface="Times New Roman" panose="02020603050405020304" pitchFamily="18" charset="0"/>
              </a:rPr>
              <a:t>)</a:t>
            </a:r>
          </a:p>
        </p:txBody>
      </p:sp>
      <p:sp>
        <p:nvSpPr>
          <p:cNvPr id="47" name="Text Box 10"/>
          <p:cNvSpPr txBox="1">
            <a:spLocks noChangeArrowheads="1"/>
          </p:cNvSpPr>
          <p:nvPr/>
        </p:nvSpPr>
        <p:spPr bwMode="auto">
          <a:xfrm>
            <a:off x="2277261" y="1012943"/>
            <a:ext cx="1367425" cy="6248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he-IL" sz="1800" i="1">
                <a:solidFill>
                  <a:schemeClr val="tx1"/>
                </a:solidFill>
                <a:latin typeface="Times New Roman" panose="02020603050405020304" pitchFamily="18" charset="0"/>
                <a:cs typeface="Times New Roman" panose="02020603050405020304" pitchFamily="18" charset="0"/>
              </a:rPr>
              <a:t>Key length l, </a:t>
            </a:r>
          </a:p>
          <a:p>
            <a:pPr eaLnBrk="1" hangingPunct="1">
              <a:spcBef>
                <a:spcPct val="0"/>
              </a:spcBef>
              <a:buClrTx/>
              <a:buFontTx/>
              <a:buNone/>
            </a:pPr>
            <a:r>
              <a:rPr lang="en-US" altLang="he-IL" sz="1800" i="1">
                <a:solidFill>
                  <a:schemeClr val="tx1"/>
                </a:solidFill>
                <a:latin typeface="Times New Roman" panose="02020603050405020304" pitchFamily="18" charset="0"/>
                <a:cs typeface="Times New Roman" panose="02020603050405020304" pitchFamily="18" charset="0"/>
              </a:rPr>
              <a:t>Random tap</a:t>
            </a:r>
          </a:p>
        </p:txBody>
      </p:sp>
      <p:cxnSp>
        <p:nvCxnSpPr>
          <p:cNvPr id="48" name="Elbow Connector 47"/>
          <p:cNvCxnSpPr>
            <a:stCxn id="47" idx="3"/>
            <a:endCxn id="45" idx="1"/>
          </p:cNvCxnSpPr>
          <p:nvPr/>
        </p:nvCxnSpPr>
        <p:spPr>
          <a:xfrm>
            <a:off x="3519083" y="1378365"/>
            <a:ext cx="387439" cy="335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45" idx="2"/>
          </p:cNvCxnSpPr>
          <p:nvPr/>
        </p:nvCxnSpPr>
        <p:spPr>
          <a:xfrm rot="5400000">
            <a:off x="4415697" y="1789495"/>
            <a:ext cx="222452" cy="10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51" idx="3"/>
          </p:cNvCxnSpPr>
          <p:nvPr/>
        </p:nvCxnSpPr>
        <p:spPr>
          <a:xfrm flipH="1">
            <a:off x="2905503" y="2212863"/>
            <a:ext cx="1498436" cy="525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 Box 14"/>
          <p:cNvSpPr txBox="1">
            <a:spLocks noChangeArrowheads="1"/>
          </p:cNvSpPr>
          <p:nvPr/>
        </p:nvSpPr>
        <p:spPr bwMode="auto">
          <a:xfrm>
            <a:off x="2666992" y="2564172"/>
            <a:ext cx="226087" cy="347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he-IL" sz="1800" i="1">
                <a:latin typeface="Times New Roman" panose="02020603050405020304" pitchFamily="18" charset="0"/>
                <a:cs typeface="Times New Roman" panose="02020603050405020304" pitchFamily="18" charset="0"/>
              </a:rPr>
              <a:t>s</a:t>
            </a:r>
          </a:p>
        </p:txBody>
      </p:sp>
      <p:cxnSp>
        <p:nvCxnSpPr>
          <p:cNvPr id="52" name="Straight Arrow Connector 51"/>
          <p:cNvCxnSpPr/>
          <p:nvPr/>
        </p:nvCxnSpPr>
        <p:spPr>
          <a:xfrm>
            <a:off x="4627212" y="2212863"/>
            <a:ext cx="1143000" cy="525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 Box 14"/>
          <p:cNvSpPr txBox="1">
            <a:spLocks noChangeArrowheads="1"/>
          </p:cNvSpPr>
          <p:nvPr/>
        </p:nvSpPr>
        <p:spPr bwMode="auto">
          <a:xfrm>
            <a:off x="5737869" y="2552155"/>
            <a:ext cx="238911" cy="347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he-IL" sz="1800" i="1">
                <a:latin typeface="Times New Roman" panose="02020603050405020304" pitchFamily="18" charset="0"/>
                <a:cs typeface="Times New Roman" panose="02020603050405020304" pitchFamily="18" charset="0"/>
              </a:rPr>
              <a:t>v</a:t>
            </a:r>
          </a:p>
        </p:txBody>
      </p:sp>
      <p:sp>
        <p:nvSpPr>
          <p:cNvPr id="54" name="Text Box 14"/>
          <p:cNvSpPr txBox="1">
            <a:spLocks noChangeArrowheads="1"/>
          </p:cNvSpPr>
          <p:nvPr/>
        </p:nvSpPr>
        <p:spPr bwMode="auto">
          <a:xfrm>
            <a:off x="5261802" y="1972487"/>
            <a:ext cx="1732909" cy="6248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he-IL" sz="1800" i="1">
                <a:latin typeface="Times New Roman" panose="02020603050405020304" pitchFamily="18" charset="0"/>
                <a:cs typeface="Times New Roman" panose="02020603050405020304" pitchFamily="18" charset="0"/>
              </a:rPr>
              <a:t>Public validation</a:t>
            </a:r>
          </a:p>
          <a:p>
            <a:pPr eaLnBrk="1" hangingPunct="1">
              <a:spcBef>
                <a:spcPct val="0"/>
              </a:spcBef>
              <a:buClrTx/>
              <a:buFontTx/>
              <a:buNone/>
            </a:pPr>
            <a:r>
              <a:rPr lang="en-US" altLang="he-IL" sz="1800" i="1">
                <a:latin typeface="Times New Roman" panose="02020603050405020304" pitchFamily="18" charset="0"/>
                <a:cs typeface="Times New Roman" panose="02020603050405020304" pitchFamily="18" charset="0"/>
              </a:rPr>
              <a:t>key v</a:t>
            </a:r>
          </a:p>
        </p:txBody>
      </p:sp>
    </p:spTree>
    <p:extLst>
      <p:ext uri="{BB962C8B-B14F-4D97-AF65-F5344CB8AC3E}">
        <p14:creationId xmlns:p14="http://schemas.microsoft.com/office/powerpoint/2010/main" val="1225920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B3E12B31-8FC8-4A41-9E70-D32B66C23A88}"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A0B647E9-0097-4ABD-9993-9790A29446C2}" type="slidenum">
              <a:rPr lang="he-IL" altLang="en-US"/>
              <a:pPr>
                <a:defRPr/>
              </a:pPr>
              <a:t>23</a:t>
            </a:fld>
            <a:endParaRPr lang="en-US" altLang="en-US"/>
          </a:p>
        </p:txBody>
      </p:sp>
      <p:sp>
        <p:nvSpPr>
          <p:cNvPr id="2" name="Rectangle 1"/>
          <p:cNvSpPr/>
          <p:nvPr/>
        </p:nvSpPr>
        <p:spPr bwMode="auto">
          <a:xfrm>
            <a:off x="8451273" y="5957455"/>
            <a:ext cx="235527" cy="1385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379412" y="2942015"/>
                <a:ext cx="8307388" cy="3451908"/>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a:lstStyle>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kern="0" dirty="0"/>
                  <a:t>Theorem: Let </a:t>
                </a:r>
                <a14:m>
                  <m:oMath xmlns:m="http://schemas.openxmlformats.org/officeDocument/2006/math">
                    <m:r>
                      <a:rPr lang="en-US" altLang="en-US" sz="2400" i="1" kern="0" dirty="0" smtClean="0">
                        <a:latin typeface="Cambria Math" panose="02040503050406030204" pitchFamily="18" charset="0"/>
                      </a:rPr>
                      <m:t>(</m:t>
                    </m:r>
                    <m:r>
                      <a:rPr lang="en-US" altLang="en-US" sz="2400" i="1" kern="0" dirty="0" smtClean="0">
                        <a:latin typeface="Cambria Math" panose="02040503050406030204" pitchFamily="18" charset="0"/>
                      </a:rPr>
                      <m:t>𝑆</m:t>
                    </m:r>
                    <m:r>
                      <a:rPr lang="en-US" altLang="en-US" sz="2400" i="1" kern="0" dirty="0" smtClean="0">
                        <a:latin typeface="Cambria Math" panose="02040503050406030204" pitchFamily="18" charset="0"/>
                      </a:rPr>
                      <m:t>,</m:t>
                    </m:r>
                    <m:r>
                      <a:rPr lang="en-US" altLang="en-US" sz="2400" i="1" kern="0" dirty="0" smtClean="0">
                        <a:latin typeface="Cambria Math" panose="02040503050406030204" pitchFamily="18" charset="0"/>
                      </a:rPr>
                      <m:t>𝑉</m:t>
                    </m:r>
                    <m:r>
                      <a:rPr lang="en-US" altLang="en-US" sz="2400" i="1" kern="0" dirty="0" smtClean="0">
                        <a:latin typeface="Cambria Math" panose="02040503050406030204" pitchFamily="18" charset="0"/>
                      </a:rPr>
                      <m:t>)</m:t>
                    </m:r>
                  </m:oMath>
                </a14:m>
                <a:r>
                  <a:rPr lang="en-US" altLang="en-US" sz="2400" kern="0" dirty="0"/>
                  <a:t> be a secure signature scheme, with inputs of up to </a:t>
                </a:r>
                <a14:m>
                  <m:oMath xmlns:m="http://schemas.openxmlformats.org/officeDocument/2006/math">
                    <m:r>
                      <a:rPr lang="en-US" altLang="en-US" sz="2400" i="1" kern="0" dirty="0" smtClean="0">
                        <a:latin typeface="Cambria Math" panose="02040503050406030204" pitchFamily="18" charset="0"/>
                      </a:rPr>
                      <m:t>𝑛</m:t>
                    </m:r>
                  </m:oMath>
                </a14:m>
                <a:r>
                  <a:rPr lang="en-US" altLang="en-US" sz="2400" kern="0" dirty="0"/>
                  <a:t> bits. Let </a:t>
                </a:r>
                <a14:m>
                  <m:oMath xmlns:m="http://schemas.openxmlformats.org/officeDocument/2006/math">
                    <m:r>
                      <a:rPr lang="en-US" altLang="en-US" sz="2400" b="0" i="1" kern="0" smtClean="0">
                        <a:latin typeface="Cambria Math" panose="02040503050406030204" pitchFamily="18" charset="0"/>
                      </a:rPr>
                      <m:t>h</m:t>
                    </m:r>
                    <m:r>
                      <a:rPr lang="en-US" altLang="en-US" sz="2400" b="0" i="1" kern="0" smtClean="0">
                        <a:latin typeface="Cambria Math" panose="02040503050406030204" pitchFamily="18" charset="0"/>
                      </a:rPr>
                      <m:t>:</m:t>
                    </m:r>
                    <m:sSup>
                      <m:sSupPr>
                        <m:ctrlPr>
                          <a:rPr lang="en-US" altLang="en-US" sz="2400" b="0" i="1" kern="0" smtClean="0">
                            <a:latin typeface="Cambria Math" panose="02040503050406030204" pitchFamily="18" charset="0"/>
                          </a:rPr>
                        </m:ctrlPr>
                      </m:sSupPr>
                      <m:e>
                        <m:d>
                          <m:dPr>
                            <m:begChr m:val="{"/>
                            <m:endChr m:val="}"/>
                            <m:ctrlPr>
                              <a:rPr lang="en-US" altLang="en-US" sz="2400" b="0" i="1" kern="0" smtClean="0">
                                <a:latin typeface="Cambria Math" panose="02040503050406030204" pitchFamily="18" charset="0"/>
                              </a:rPr>
                            </m:ctrlPr>
                          </m:dPr>
                          <m:e>
                            <m:r>
                              <a:rPr lang="en-US" altLang="en-US" sz="2400" b="0" i="1" kern="0" smtClean="0">
                                <a:latin typeface="Cambria Math" panose="02040503050406030204" pitchFamily="18" charset="0"/>
                              </a:rPr>
                              <m:t>0</m:t>
                            </m:r>
                            <m:r>
                              <a:rPr lang="en-US" altLang="en-US" sz="2400" b="0" i="1" kern="0" smtClean="0">
                                <a:latin typeface="Cambria Math" panose="02040503050406030204" pitchFamily="18" charset="0"/>
                              </a:rPr>
                              <m:t>,</m:t>
                            </m:r>
                            <m:r>
                              <a:rPr lang="en-US" altLang="en-US" sz="2400" b="0" i="1" kern="0" smtClean="0">
                                <a:latin typeface="Cambria Math" panose="02040503050406030204" pitchFamily="18" charset="0"/>
                              </a:rPr>
                              <m:t>1</m:t>
                            </m:r>
                          </m:e>
                        </m:d>
                      </m:e>
                      <m:sup>
                        <m:r>
                          <a:rPr lang="en-US" altLang="en-US" sz="2400" b="0" i="1" kern="0" smtClean="0">
                            <a:latin typeface="Cambria Math" panose="02040503050406030204" pitchFamily="18" charset="0"/>
                          </a:rPr>
                          <m:t>∗</m:t>
                        </m:r>
                      </m:sup>
                    </m:sSup>
                    <m:r>
                      <a:rPr lang="en-US" altLang="en-US" sz="2400" b="0" i="1" kern="0" smtClean="0">
                        <a:latin typeface="Cambria Math" panose="02040503050406030204" pitchFamily="18" charset="0"/>
                        <a:ea typeface="Cambria Math" panose="02040503050406030204" pitchFamily="18" charset="0"/>
                      </a:rPr>
                      <m:t>→</m:t>
                    </m:r>
                    <m:sSup>
                      <m:sSupPr>
                        <m:ctrlPr>
                          <a:rPr lang="en-US" altLang="en-US" sz="2400" b="0" i="1" kern="0" smtClean="0">
                            <a:latin typeface="Cambria Math" panose="02040503050406030204" pitchFamily="18" charset="0"/>
                            <a:ea typeface="Cambria Math" panose="02040503050406030204" pitchFamily="18" charset="0"/>
                          </a:rPr>
                        </m:ctrlPr>
                      </m:sSupPr>
                      <m:e>
                        <m:d>
                          <m:dPr>
                            <m:begChr m:val="{"/>
                            <m:endChr m:val="}"/>
                            <m:ctrlPr>
                              <a:rPr lang="en-US" altLang="en-US" sz="2400" i="1" kern="0">
                                <a:latin typeface="Cambria Math" panose="02040503050406030204" pitchFamily="18" charset="0"/>
                              </a:rPr>
                            </m:ctrlPr>
                          </m:dPr>
                          <m:e>
                            <m:r>
                              <a:rPr lang="en-US" altLang="en-US" sz="2400" i="1" kern="0">
                                <a:latin typeface="Cambria Math" panose="02040503050406030204" pitchFamily="18" charset="0"/>
                              </a:rPr>
                              <m:t>0</m:t>
                            </m:r>
                            <m:r>
                              <a:rPr lang="en-US" altLang="en-US" sz="2400" i="1" kern="0">
                                <a:latin typeface="Cambria Math" panose="02040503050406030204" pitchFamily="18" charset="0"/>
                              </a:rPr>
                              <m:t>,</m:t>
                            </m:r>
                            <m:r>
                              <a:rPr lang="en-US" altLang="en-US" sz="2400" i="1" kern="0">
                                <a:latin typeface="Cambria Math" panose="02040503050406030204" pitchFamily="18" charset="0"/>
                              </a:rPr>
                              <m:t>1</m:t>
                            </m:r>
                          </m:e>
                        </m:d>
                      </m:e>
                      <m:sup>
                        <m:r>
                          <a:rPr lang="en-US" altLang="en-US" sz="2400" b="0" i="1" kern="0" smtClean="0">
                            <a:latin typeface="Cambria Math" panose="02040503050406030204" pitchFamily="18" charset="0"/>
                            <a:ea typeface="Cambria Math" panose="02040503050406030204" pitchFamily="18" charset="0"/>
                          </a:rPr>
                          <m:t>𝑛</m:t>
                        </m:r>
                      </m:sup>
                    </m:sSup>
                  </m:oMath>
                </a14:m>
                <a:r>
                  <a:rPr lang="en-US" altLang="en-US" sz="2400" kern="0" dirty="0"/>
                  <a:t> be a CRHF. Then </a:t>
                </a:r>
                <a14:m>
                  <m:oMath xmlns:m="http://schemas.openxmlformats.org/officeDocument/2006/math">
                    <m:sSubSup>
                      <m:sSubSupPr>
                        <m:ctrlPr>
                          <a:rPr lang="en-US" altLang="en-US" sz="2400" i="1" kern="0">
                            <a:latin typeface="Cambria Math" panose="02040503050406030204" pitchFamily="18" charset="0"/>
                          </a:rPr>
                        </m:ctrlPr>
                      </m:sSubSupPr>
                      <m:e>
                        <m:r>
                          <a:rPr lang="en-US" altLang="en-US" sz="2400" i="1" kern="0">
                            <a:latin typeface="Cambria Math" panose="02040503050406030204" pitchFamily="18" charset="0"/>
                          </a:rPr>
                          <m:t>𝑆</m:t>
                        </m:r>
                      </m:e>
                      <m:sub>
                        <m:r>
                          <a:rPr lang="en-US" altLang="en-US" sz="2400" i="1" kern="0">
                            <a:latin typeface="Cambria Math" panose="02040503050406030204" pitchFamily="18" charset="0"/>
                          </a:rPr>
                          <m:t>𝑠</m:t>
                        </m:r>
                      </m:sub>
                      <m:sup>
                        <m:r>
                          <a:rPr lang="en-US" altLang="en-US" sz="2400" i="1" kern="0">
                            <a:latin typeface="Cambria Math" panose="02040503050406030204" pitchFamily="18" charset="0"/>
                          </a:rPr>
                          <m:t>h</m:t>
                        </m:r>
                      </m:sup>
                    </m:sSubSup>
                    <m:d>
                      <m:dPr>
                        <m:ctrlPr>
                          <a:rPr lang="en-US" altLang="en-US" sz="2400" i="1" kern="0">
                            <a:latin typeface="Cambria Math" panose="02040503050406030204" pitchFamily="18" charset="0"/>
                          </a:rPr>
                        </m:ctrlPr>
                      </m:dPr>
                      <m:e>
                        <m:r>
                          <a:rPr lang="en-US" altLang="en-US" sz="2400" i="1" kern="0">
                            <a:latin typeface="Cambria Math" panose="02040503050406030204" pitchFamily="18" charset="0"/>
                          </a:rPr>
                          <m:t>𝑚</m:t>
                        </m:r>
                      </m:e>
                    </m:d>
                    <m:r>
                      <a:rPr lang="en-US" altLang="en-US" sz="2400" i="1" kern="0">
                        <a:latin typeface="Cambria Math" panose="02040503050406030204" pitchFamily="18" charset="0"/>
                      </a:rPr>
                      <m:t>=</m:t>
                    </m:r>
                    <m:sSub>
                      <m:sSubPr>
                        <m:ctrlPr>
                          <a:rPr lang="en-US" altLang="en-US" sz="2400" i="1" kern="0" smtClean="0">
                            <a:latin typeface="Cambria Math" panose="02040503050406030204" pitchFamily="18" charset="0"/>
                          </a:rPr>
                        </m:ctrlPr>
                      </m:sSubPr>
                      <m:e>
                        <m:r>
                          <a:rPr lang="en-US" altLang="en-US" sz="2400" b="0" i="1" kern="0" smtClean="0">
                            <a:latin typeface="Cambria Math" panose="02040503050406030204" pitchFamily="18" charset="0"/>
                          </a:rPr>
                          <m:t>𝑆</m:t>
                        </m:r>
                      </m:e>
                      <m:sub>
                        <m:r>
                          <a:rPr lang="en-US" altLang="en-US" sz="2400" b="0" i="1" kern="0" smtClean="0">
                            <a:latin typeface="Cambria Math" panose="02040503050406030204" pitchFamily="18" charset="0"/>
                          </a:rPr>
                          <m:t>𝑠</m:t>
                        </m:r>
                      </m:sub>
                    </m:sSub>
                    <m:d>
                      <m:dPr>
                        <m:ctrlPr>
                          <a:rPr lang="en-US" altLang="en-US" sz="2400" b="0" i="1" kern="0" smtClean="0">
                            <a:latin typeface="Cambria Math" panose="02040503050406030204" pitchFamily="18" charset="0"/>
                          </a:rPr>
                        </m:ctrlPr>
                      </m:dPr>
                      <m:e>
                        <m:r>
                          <a:rPr lang="en-US" altLang="en-US" sz="2400" b="0" i="1" kern="0" smtClean="0">
                            <a:latin typeface="Cambria Math" panose="02040503050406030204" pitchFamily="18" charset="0"/>
                          </a:rPr>
                          <m:t>h</m:t>
                        </m:r>
                        <m:d>
                          <m:dPr>
                            <m:ctrlPr>
                              <a:rPr lang="en-US" altLang="en-US" sz="2400" b="0" i="1" kern="0" smtClean="0">
                                <a:latin typeface="Cambria Math" panose="02040503050406030204" pitchFamily="18" charset="0"/>
                              </a:rPr>
                            </m:ctrlPr>
                          </m:dPr>
                          <m:e>
                            <m:r>
                              <a:rPr lang="en-US" altLang="en-US" sz="2400" b="0" i="1" kern="0" smtClean="0">
                                <a:latin typeface="Cambria Math" panose="02040503050406030204" pitchFamily="18" charset="0"/>
                              </a:rPr>
                              <m:t>𝑚</m:t>
                            </m:r>
                          </m:e>
                        </m:d>
                      </m:e>
                    </m:d>
                  </m:oMath>
                </a14:m>
                <a:r>
                  <a:rPr lang="en-US" altLang="en-US" sz="2400" kern="0" dirty="0"/>
                  <a:t> is a secure signature scheme </a:t>
                </a:r>
                <a:r>
                  <a:rPr lang="en-US" altLang="en-US" sz="2400" u="sng" kern="0" dirty="0"/>
                  <a:t>for arbitrary-length strings</a:t>
                </a:r>
                <a:r>
                  <a:rPr lang="en-US" altLang="en-US" sz="2400" kern="0" dirty="0"/>
                  <a:t>.</a:t>
                </a: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kern="0" dirty="0"/>
                  <a:t>Proof: in textbook</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kern="0" dirty="0"/>
                  <a:t>For keyed CRHF: same, with:</a:t>
                </a:r>
                <a:br>
                  <a:rPr lang="en-US" altLang="en-US" sz="2400" kern="0" dirty="0"/>
                </a:br>
                <a14:m>
                  <m:oMath xmlns:m="http://schemas.openxmlformats.org/officeDocument/2006/math">
                    <m:sSubSup>
                      <m:sSubSupPr>
                        <m:ctrlPr>
                          <a:rPr lang="en-US" altLang="en-US" sz="2400" i="1" kern="0" smtClean="0">
                            <a:latin typeface="Cambria Math" panose="02040503050406030204" pitchFamily="18" charset="0"/>
                          </a:rPr>
                        </m:ctrlPr>
                      </m:sSubSupPr>
                      <m:e>
                        <m:r>
                          <a:rPr lang="en-US" altLang="en-US" sz="2400" b="0" i="1" kern="0" smtClean="0">
                            <a:latin typeface="Cambria Math" panose="02040503050406030204" pitchFamily="18" charset="0"/>
                          </a:rPr>
                          <m:t>𝑆</m:t>
                        </m:r>
                      </m:e>
                      <m:sub>
                        <m:r>
                          <a:rPr lang="en-US" altLang="en-US" sz="2400" b="0" i="1" kern="0" smtClean="0">
                            <a:latin typeface="Cambria Math" panose="02040503050406030204" pitchFamily="18" charset="0"/>
                          </a:rPr>
                          <m:t>𝑠</m:t>
                        </m:r>
                      </m:sub>
                      <m:sup>
                        <m:r>
                          <a:rPr lang="en-US" altLang="en-US" sz="2400" b="0" i="1" kern="0" smtClean="0">
                            <a:latin typeface="Cambria Math" panose="02040503050406030204" pitchFamily="18" charset="0"/>
                          </a:rPr>
                          <m:t>h</m:t>
                        </m:r>
                      </m:sup>
                    </m:sSubSup>
                    <m:d>
                      <m:dPr>
                        <m:ctrlPr>
                          <a:rPr lang="en-US" altLang="en-US" sz="2400" b="0" i="1" kern="0" smtClean="0">
                            <a:latin typeface="Cambria Math" panose="02040503050406030204" pitchFamily="18" charset="0"/>
                          </a:rPr>
                        </m:ctrlPr>
                      </m:dPr>
                      <m:e>
                        <m:r>
                          <a:rPr lang="en-US" altLang="en-US" sz="2400" b="0" i="1" kern="0" smtClean="0">
                            <a:latin typeface="Cambria Math" panose="02040503050406030204" pitchFamily="18" charset="0"/>
                          </a:rPr>
                          <m:t>𝑚</m:t>
                        </m:r>
                      </m:e>
                    </m:d>
                    <m:r>
                      <a:rPr lang="en-US" altLang="en-US" sz="2400" b="0" i="1" kern="0" smtClean="0">
                        <a:latin typeface="Cambria Math" panose="02040503050406030204" pitchFamily="18" charset="0"/>
                      </a:rPr>
                      <m:t>=</m:t>
                    </m:r>
                    <m:d>
                      <m:dPr>
                        <m:begChr m:val="{"/>
                        <m:endChr m:val="}"/>
                        <m:ctrlPr>
                          <a:rPr lang="en-US" altLang="en-US" sz="2400" b="0" i="1" kern="0" smtClean="0">
                            <a:latin typeface="Cambria Math" panose="02040503050406030204" pitchFamily="18" charset="0"/>
                          </a:rPr>
                        </m:ctrlPr>
                      </m:dPr>
                      <m:e>
                        <m:r>
                          <a:rPr lang="en-US" altLang="en-US" sz="2400" b="0" i="1" kern="0" smtClean="0">
                            <a:latin typeface="Cambria Math" panose="02040503050406030204" pitchFamily="18" charset="0"/>
                          </a:rPr>
                          <m:t>𝑘</m:t>
                        </m:r>
                        <m:groupChr>
                          <m:groupChrPr>
                            <m:chr m:val="←"/>
                            <m:vertJc m:val="bot"/>
                            <m:ctrlPr>
                              <a:rPr lang="en-US" altLang="en-US" sz="2400" b="0" i="1" kern="0" smtClean="0">
                                <a:latin typeface="Cambria Math" panose="02040503050406030204" pitchFamily="18" charset="0"/>
                              </a:rPr>
                            </m:ctrlPr>
                          </m:groupChrPr>
                          <m:e>
                            <m:r>
                              <m:rPr>
                                <m:brk m:alnAt="2"/>
                              </m:rPr>
                              <a:rPr lang="en-US" altLang="en-US" sz="2400" b="0" i="1" kern="0" smtClean="0">
                                <a:latin typeface="Cambria Math" panose="02040503050406030204" pitchFamily="18" charset="0"/>
                              </a:rPr>
                              <m:t>$</m:t>
                            </m:r>
                          </m:e>
                        </m:groupChr>
                        <m:sSup>
                          <m:sSupPr>
                            <m:ctrlPr>
                              <a:rPr lang="en-US" altLang="en-US" sz="2400" b="0" i="1" kern="0" smtClean="0">
                                <a:latin typeface="Cambria Math" panose="02040503050406030204" pitchFamily="18" charset="0"/>
                              </a:rPr>
                            </m:ctrlPr>
                          </m:sSupPr>
                          <m:e>
                            <m:d>
                              <m:dPr>
                                <m:begChr m:val="{"/>
                                <m:endChr m:val="}"/>
                                <m:ctrlPr>
                                  <a:rPr lang="en-US" altLang="en-US" sz="2400" b="0" i="1" kern="0" smtClean="0">
                                    <a:latin typeface="Cambria Math" panose="02040503050406030204" pitchFamily="18" charset="0"/>
                                  </a:rPr>
                                </m:ctrlPr>
                              </m:dPr>
                              <m:e>
                                <m:r>
                                  <a:rPr lang="en-US" altLang="en-US" sz="2400" b="0" i="1" kern="0" smtClean="0">
                                    <a:latin typeface="Cambria Math" panose="02040503050406030204" pitchFamily="18" charset="0"/>
                                  </a:rPr>
                                  <m:t>0</m:t>
                                </m:r>
                                <m:r>
                                  <a:rPr lang="en-US" altLang="en-US" sz="2400" b="0" i="1" kern="0" smtClean="0">
                                    <a:latin typeface="Cambria Math" panose="02040503050406030204" pitchFamily="18" charset="0"/>
                                  </a:rPr>
                                  <m:t>,</m:t>
                                </m:r>
                                <m:r>
                                  <a:rPr lang="en-US" altLang="en-US" sz="2400" b="0" i="1" kern="0" smtClean="0">
                                    <a:latin typeface="Cambria Math" panose="02040503050406030204" pitchFamily="18" charset="0"/>
                                  </a:rPr>
                                  <m:t>1</m:t>
                                </m:r>
                              </m:e>
                            </m:d>
                          </m:e>
                          <m:sup>
                            <m:r>
                              <a:rPr lang="en-US" altLang="en-US" sz="2400" b="0" i="1" kern="0" smtClean="0">
                                <a:latin typeface="Cambria Math" panose="02040503050406030204" pitchFamily="18" charset="0"/>
                              </a:rPr>
                              <m:t>𝑛</m:t>
                            </m:r>
                          </m:sup>
                        </m:sSup>
                        <m:r>
                          <a:rPr lang="en-US" altLang="en-US" sz="2400" b="0" i="1" kern="0" smtClean="0">
                            <a:latin typeface="Cambria Math" panose="02040503050406030204" pitchFamily="18" charset="0"/>
                          </a:rPr>
                          <m:t>;</m:t>
                        </m:r>
                        <m:r>
                          <a:rPr lang="en-US" altLang="en-US" sz="2400" b="0" i="1" kern="0" smtClean="0">
                            <a:latin typeface="Cambria Math" panose="02040503050406030204" pitchFamily="18" charset="0"/>
                          </a:rPr>
                          <m:t>𝑜𝑢𝑡𝑝𝑢𝑡</m:t>
                        </m:r>
                        <m:r>
                          <a:rPr lang="en-US" altLang="en-US" sz="2400" b="0" i="1" kern="0" smtClean="0">
                            <a:latin typeface="Cambria Math" panose="02040503050406030204" pitchFamily="18" charset="0"/>
                          </a:rPr>
                          <m:t> </m:t>
                        </m:r>
                        <m:d>
                          <m:dPr>
                            <m:ctrlPr>
                              <a:rPr lang="en-US" altLang="en-US" sz="2400" b="0" i="1" kern="0" smtClean="0">
                                <a:latin typeface="Cambria Math" panose="02040503050406030204" pitchFamily="18" charset="0"/>
                              </a:rPr>
                            </m:ctrlPr>
                          </m:dPr>
                          <m:e>
                            <m:r>
                              <a:rPr lang="en-US" altLang="en-US" sz="2400" i="1" kern="0">
                                <a:latin typeface="Cambria Math" panose="02040503050406030204" pitchFamily="18" charset="0"/>
                              </a:rPr>
                              <m:t>𝑘</m:t>
                            </m:r>
                            <m:r>
                              <a:rPr lang="en-US" altLang="en-US" sz="2400" i="1" kern="0">
                                <a:latin typeface="Cambria Math" panose="02040503050406030204" pitchFamily="18" charset="0"/>
                              </a:rPr>
                              <m:t>,</m:t>
                            </m:r>
                            <m:sSub>
                              <m:sSubPr>
                                <m:ctrlPr>
                                  <a:rPr lang="en-US" altLang="en-US" sz="2400" i="1" kern="0">
                                    <a:latin typeface="Cambria Math" panose="02040503050406030204" pitchFamily="18" charset="0"/>
                                  </a:rPr>
                                </m:ctrlPr>
                              </m:sSubPr>
                              <m:e>
                                <m:r>
                                  <a:rPr lang="en-US" altLang="en-US" sz="2400" i="1" kern="0">
                                    <a:latin typeface="Cambria Math" panose="02040503050406030204" pitchFamily="18" charset="0"/>
                                  </a:rPr>
                                  <m:t>𝑆</m:t>
                                </m:r>
                              </m:e>
                              <m:sub>
                                <m:r>
                                  <a:rPr lang="en-US" altLang="en-US" sz="2400" i="1" kern="0">
                                    <a:latin typeface="Cambria Math" panose="02040503050406030204" pitchFamily="18" charset="0"/>
                                  </a:rPr>
                                  <m:t>𝑠</m:t>
                                </m:r>
                              </m:sub>
                            </m:sSub>
                            <m:d>
                              <m:dPr>
                                <m:ctrlPr>
                                  <a:rPr lang="en-US" altLang="en-US" sz="2400" i="1" kern="0">
                                    <a:latin typeface="Cambria Math" panose="02040503050406030204" pitchFamily="18" charset="0"/>
                                  </a:rPr>
                                </m:ctrlPr>
                              </m:dPr>
                              <m:e>
                                <m:sSub>
                                  <m:sSubPr>
                                    <m:ctrlPr>
                                      <a:rPr lang="en-US" altLang="en-US" sz="2400" i="1" kern="0" smtClean="0">
                                        <a:latin typeface="Cambria Math" panose="02040503050406030204" pitchFamily="18" charset="0"/>
                                      </a:rPr>
                                    </m:ctrlPr>
                                  </m:sSubPr>
                                  <m:e>
                                    <m:r>
                                      <a:rPr lang="en-US" altLang="en-US" sz="2400" b="0" i="1" kern="0" smtClean="0">
                                        <a:latin typeface="Cambria Math" panose="02040503050406030204" pitchFamily="18" charset="0"/>
                                      </a:rPr>
                                      <m:t>h</m:t>
                                    </m:r>
                                  </m:e>
                                  <m:sub>
                                    <m:r>
                                      <a:rPr lang="en-US" altLang="en-US" sz="2400" b="0" i="1" kern="0" smtClean="0">
                                        <a:latin typeface="Cambria Math" panose="02040503050406030204" pitchFamily="18" charset="0"/>
                                      </a:rPr>
                                      <m:t>𝑘</m:t>
                                    </m:r>
                                  </m:sub>
                                </m:sSub>
                                <m:d>
                                  <m:dPr>
                                    <m:ctrlPr>
                                      <a:rPr lang="en-US" altLang="en-US" sz="2400" i="1" kern="0">
                                        <a:latin typeface="Cambria Math" panose="02040503050406030204" pitchFamily="18" charset="0"/>
                                      </a:rPr>
                                    </m:ctrlPr>
                                  </m:dPr>
                                  <m:e>
                                    <m:r>
                                      <a:rPr lang="en-US" altLang="en-US" sz="2400" i="1" kern="0">
                                        <a:latin typeface="Cambria Math" panose="02040503050406030204" pitchFamily="18" charset="0"/>
                                      </a:rPr>
                                      <m:t>𝑚</m:t>
                                    </m:r>
                                  </m:e>
                                </m:d>
                              </m:e>
                            </m:d>
                          </m:e>
                        </m:d>
                      </m:e>
                    </m:d>
                  </m:oMath>
                </a14:m>
                <a:endParaRPr lang="en-GB" altLang="en-US" sz="2000" kern="0" dirty="0"/>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379412" y="2942015"/>
                <a:ext cx="8307388" cy="3451908"/>
              </a:xfrm>
              <a:prstGeom prst="rect">
                <a:avLst/>
              </a:prstGeom>
              <a:blipFill>
                <a:blip r:embed="rId3"/>
                <a:stretch>
                  <a:fillRect t="-106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Rectangle 2"/>
          <p:cNvSpPr txBox="1">
            <a:spLocks noChangeArrowheads="1"/>
          </p:cNvSpPr>
          <p:nvPr/>
        </p:nvSpPr>
        <p:spPr>
          <a:xfrm>
            <a:off x="561974" y="244475"/>
            <a:ext cx="8277225" cy="77162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cs typeface="Arial" pitchFamily="34" charset="0"/>
              </a:defRPr>
            </a:lvl2pPr>
            <a:lvl3pPr algn="l" rtl="0" eaLnBrk="0" fontAlgn="base" hangingPunct="0">
              <a:spcBef>
                <a:spcPct val="0"/>
              </a:spcBef>
              <a:spcAft>
                <a:spcPct val="0"/>
              </a:spcAft>
              <a:defRPr sz="4200">
                <a:solidFill>
                  <a:schemeClr val="tx2"/>
                </a:solidFill>
                <a:latin typeface="Garamond" pitchFamily="18" charset="0"/>
                <a:cs typeface="Arial" pitchFamily="34" charset="0"/>
              </a:defRPr>
            </a:lvl3pPr>
            <a:lvl4pPr algn="l" rtl="0" eaLnBrk="0" fontAlgn="base" hangingPunct="0">
              <a:spcBef>
                <a:spcPct val="0"/>
              </a:spcBef>
              <a:spcAft>
                <a:spcPct val="0"/>
              </a:spcAft>
              <a:defRPr sz="4200">
                <a:solidFill>
                  <a:schemeClr val="tx2"/>
                </a:solidFill>
                <a:latin typeface="Garamond" pitchFamily="18" charset="0"/>
                <a:cs typeface="Arial" pitchFamily="34" charset="0"/>
              </a:defRPr>
            </a:lvl4pPr>
            <a:lvl5pPr algn="l" rtl="0" eaLnBrk="0" fontAlgn="base" hangingPunct="0">
              <a:spcBef>
                <a:spcPct val="0"/>
              </a:spcBef>
              <a:spcAft>
                <a:spcPct val="0"/>
              </a:spcAft>
              <a:defRPr sz="4200">
                <a:solidFill>
                  <a:schemeClr val="tx2"/>
                </a:solidFill>
                <a:latin typeface="Garamond" pitchFamily="18" charset="0"/>
                <a:cs typeface="Arial" pitchFamily="34" charset="0"/>
              </a:defRPr>
            </a:lvl5pPr>
            <a:lvl6pPr marL="457200" algn="l" rtl="0" fontAlgn="base">
              <a:spcBef>
                <a:spcPct val="0"/>
              </a:spcBef>
              <a:spcAft>
                <a:spcPct val="0"/>
              </a:spcAft>
              <a:defRPr sz="4200">
                <a:solidFill>
                  <a:schemeClr val="tx2"/>
                </a:solidFill>
                <a:latin typeface="Garamond" pitchFamily="18" charset="0"/>
                <a:cs typeface="Arial" pitchFamily="34" charset="0"/>
              </a:defRPr>
            </a:lvl6pPr>
            <a:lvl7pPr marL="914400" algn="l" rtl="0" fontAlgn="base">
              <a:spcBef>
                <a:spcPct val="0"/>
              </a:spcBef>
              <a:spcAft>
                <a:spcPct val="0"/>
              </a:spcAft>
              <a:defRPr sz="4200">
                <a:solidFill>
                  <a:schemeClr val="tx2"/>
                </a:solidFill>
                <a:latin typeface="Garamond" pitchFamily="18" charset="0"/>
                <a:cs typeface="Arial" pitchFamily="34" charset="0"/>
              </a:defRPr>
            </a:lvl7pPr>
            <a:lvl8pPr marL="1371600" algn="l" rtl="0" fontAlgn="base">
              <a:spcBef>
                <a:spcPct val="0"/>
              </a:spcBef>
              <a:spcAft>
                <a:spcPct val="0"/>
              </a:spcAft>
              <a:defRPr sz="4200">
                <a:solidFill>
                  <a:schemeClr val="tx2"/>
                </a:solidFill>
                <a:latin typeface="Garamond" pitchFamily="18" charset="0"/>
                <a:cs typeface="Arial" pitchFamily="34" charset="0"/>
              </a:defRPr>
            </a:lvl8pPr>
            <a:lvl9pPr marL="1828800" algn="l" rtl="0" fontAlgn="base">
              <a:spcBef>
                <a:spcPct val="0"/>
              </a:spcBef>
              <a:spcAft>
                <a:spcPct val="0"/>
              </a:spcAft>
              <a:defRPr sz="4200">
                <a:solidFill>
                  <a:schemeClr val="tx2"/>
                </a:solidFill>
                <a:latin typeface="Garamond" pitchFamily="18" charset="0"/>
                <a:cs typeface="Arial" pitchFamily="34" charset="0"/>
              </a:defRPr>
            </a:lvl9pPr>
          </a:lstStyle>
          <a:p>
            <a:pPr defTabSz="449263" eaLnBrk="1" hangingPunct="1">
              <a:buClr>
                <a:srgbClr val="CC99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400" b="1" kern="0">
                <a:solidFill>
                  <a:srgbClr val="0000FF"/>
                </a:solidFill>
              </a:rPr>
              <a:t>Hash-then-Sign Secure w/ CRHF </a:t>
            </a:r>
            <a:endParaRPr lang="en-GB" altLang="en-US" sz="4400" kern="0">
              <a:solidFill>
                <a:srgbClr val="CC9900"/>
              </a:solidFill>
            </a:endParaRPr>
          </a:p>
        </p:txBody>
      </p:sp>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85948F65-0F3E-46A7-B0E0-B286A7C68491}"/>
                  </a:ext>
                </a:extLst>
              </p:cNvPr>
              <p:cNvSpPr/>
              <p:nvPr/>
            </p:nvSpPr>
            <p:spPr bwMode="auto">
              <a:xfrm>
                <a:off x="2314866" y="1123206"/>
                <a:ext cx="2285679" cy="174915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pitchFamily="34" charset="0"/>
                    <a:cs typeface="Arial" pitchFamily="34" charset="0"/>
                  </a:rPr>
                  <a:t>Domain </a:t>
                </a:r>
                <a14:m>
                  <m:oMath xmlns:m="http://schemas.openxmlformats.org/officeDocument/2006/math">
                    <m:sSup>
                      <m:sSupPr>
                        <m:ctrlP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ctrlPr>
                      </m:sSupPr>
                      <m:e>
                        <m:d>
                          <m:dPr>
                            <m:begChr m:val="{"/>
                            <m:endChr m:val="}"/>
                            <m:ctrlP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ctrlPr>
                          </m:dPr>
                          <m:e>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0</m:t>
                            </m:r>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m:t>
                            </m:r>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1</m:t>
                            </m:r>
                          </m:e>
                        </m:d>
                      </m:e>
                      <m:sup>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m:t>
                        </m:r>
                      </m:sup>
                    </m:sSup>
                  </m:oMath>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19" name="Oval 18">
                <a:extLst>
                  <a:ext uri="{FF2B5EF4-FFF2-40B4-BE49-F238E27FC236}">
                    <a16:creationId xmlns:a16="http://schemas.microsoft.com/office/drawing/2014/main" id="{85948F65-0F3E-46A7-B0E0-B286A7C68491}"/>
                  </a:ext>
                </a:extLst>
              </p:cNvPr>
              <p:cNvSpPr>
                <a:spLocks noRot="1" noChangeAspect="1" noMove="1" noResize="1" noEditPoints="1" noAdjustHandles="1" noChangeArrowheads="1" noChangeShapeType="1" noTextEdit="1"/>
              </p:cNvSpPr>
              <p:nvPr/>
            </p:nvSpPr>
            <p:spPr bwMode="auto">
              <a:xfrm>
                <a:off x="2314866" y="1123206"/>
                <a:ext cx="2285679" cy="1749153"/>
              </a:xfrm>
              <a:prstGeom prst="ellipse">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a:extLst>
                  <a:ext uri="{FF2B5EF4-FFF2-40B4-BE49-F238E27FC236}">
                    <a16:creationId xmlns:a16="http://schemas.microsoft.com/office/drawing/2014/main" id="{496E2D69-A37B-45DF-A713-9F6924B3AF5C}"/>
                  </a:ext>
                </a:extLst>
              </p:cNvPr>
              <p:cNvSpPr/>
              <p:nvPr/>
            </p:nvSpPr>
            <p:spPr bwMode="auto">
              <a:xfrm>
                <a:off x="6290989" y="1412836"/>
                <a:ext cx="2176460" cy="1315053"/>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kumimoji="0" lang="en-US" sz="1800" b="0" i="0" u="none" strike="noStrike" cap="none" normalizeH="0" baseline="0" dirty="0">
                    <a:ln>
                      <a:noFill/>
                    </a:ln>
                    <a:solidFill>
                      <a:schemeClr val="tx1"/>
                    </a:solidFill>
                    <a:effectLst/>
                    <a:latin typeface="Arial" pitchFamily="34" charset="0"/>
                    <a:cs typeface="Arial" pitchFamily="34" charset="0"/>
                  </a:rPr>
                  <a:t>Range </a:t>
                </a:r>
                <a14:m>
                  <m:oMath xmlns:m="http://schemas.openxmlformats.org/officeDocument/2006/math">
                    <m:sSup>
                      <m:sSupPr>
                        <m:ctrlPr>
                          <a:rPr lang="en-US" i="1">
                            <a:latin typeface="Cambria Math" panose="02040503050406030204" pitchFamily="18" charset="0"/>
                            <a:cs typeface="Arial" pitchFamily="34" charset="0"/>
                          </a:rPr>
                        </m:ctrlPr>
                      </m:sSupPr>
                      <m:e>
                        <m:d>
                          <m:dPr>
                            <m:begChr m:val="{"/>
                            <m:endChr m:val="}"/>
                            <m:ctrlPr>
                              <a:rPr lang="en-US" i="1">
                                <a:latin typeface="Cambria Math" panose="02040503050406030204" pitchFamily="18" charset="0"/>
                                <a:cs typeface="Arial" pitchFamily="34" charset="0"/>
                              </a:rPr>
                            </m:ctrlPr>
                          </m:dPr>
                          <m:e>
                            <m:r>
                              <a:rPr lang="en-US" i="1">
                                <a:latin typeface="Cambria Math" panose="02040503050406030204" pitchFamily="18" charset="0"/>
                                <a:cs typeface="Arial" pitchFamily="34" charset="0"/>
                              </a:rPr>
                              <m:t>0</m:t>
                            </m:r>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1</m:t>
                            </m:r>
                          </m:e>
                        </m:d>
                      </m:e>
                      <m:sup>
                        <m:r>
                          <a:rPr lang="en-US" b="0" i="1" smtClean="0">
                            <a:latin typeface="Cambria Math" panose="02040503050406030204" pitchFamily="18" charset="0"/>
                            <a:cs typeface="Arial" pitchFamily="34" charset="0"/>
                          </a:rPr>
                          <m:t>𝑛</m:t>
                        </m:r>
                      </m:sup>
                    </m:sSup>
                  </m:oMath>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20" name="Oval 19">
                <a:extLst>
                  <a:ext uri="{FF2B5EF4-FFF2-40B4-BE49-F238E27FC236}">
                    <a16:creationId xmlns:a16="http://schemas.microsoft.com/office/drawing/2014/main" id="{496E2D69-A37B-45DF-A713-9F6924B3AF5C}"/>
                  </a:ext>
                </a:extLst>
              </p:cNvPr>
              <p:cNvSpPr>
                <a:spLocks noRot="1" noChangeAspect="1" noMove="1" noResize="1" noEditPoints="1" noAdjustHandles="1" noChangeArrowheads="1" noChangeShapeType="1" noTextEdit="1"/>
              </p:cNvSpPr>
              <p:nvPr/>
            </p:nvSpPr>
            <p:spPr bwMode="auto">
              <a:xfrm>
                <a:off x="6290989" y="1412836"/>
                <a:ext cx="2176460" cy="1315053"/>
              </a:xfrm>
              <a:prstGeom prst="ellipse">
                <a:avLst/>
              </a:prstGeom>
              <a:blipFill>
                <a:blip r:embed="rId5"/>
                <a:stretch>
                  <a:fillRect/>
                </a:stretch>
              </a:bli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868AE8-FEE9-43EE-B488-A68DBB09E95B}"/>
                  </a:ext>
                </a:extLst>
              </p:cNvPr>
              <p:cNvSpPr txBox="1"/>
              <p:nvPr/>
            </p:nvSpPr>
            <p:spPr>
              <a:xfrm>
                <a:off x="3332941" y="1756108"/>
                <a:ext cx="533095"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oMath>
                  </m:oMathPara>
                </a14:m>
                <a:endParaRPr lang="en-US">
                  <a:ea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84868AE8-FEE9-43EE-B488-A68DBB09E95B}"/>
                  </a:ext>
                </a:extLst>
              </p:cNvPr>
              <p:cNvSpPr txBox="1">
                <a:spLocks noRot="1" noChangeAspect="1" noMove="1" noResize="1" noEditPoints="1" noAdjustHandles="1" noChangeArrowheads="1" noChangeShapeType="1" noTextEdit="1"/>
              </p:cNvSpPr>
              <p:nvPr/>
            </p:nvSpPr>
            <p:spPr>
              <a:xfrm>
                <a:off x="3332941" y="1756108"/>
                <a:ext cx="53309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B3812F1-4896-4DE2-AF17-DE6FF5D27DD7}"/>
                  </a:ext>
                </a:extLst>
              </p:cNvPr>
              <p:cNvSpPr txBox="1"/>
              <p:nvPr/>
            </p:nvSpPr>
            <p:spPr>
              <a:xfrm>
                <a:off x="3280619" y="2217235"/>
                <a:ext cx="585417"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FB3812F1-4896-4DE2-AF17-DE6FF5D27DD7}"/>
                  </a:ext>
                </a:extLst>
              </p:cNvPr>
              <p:cNvSpPr txBox="1">
                <a:spLocks noRot="1" noChangeAspect="1" noMove="1" noResize="1" noEditPoints="1" noAdjustHandles="1" noChangeArrowheads="1" noChangeShapeType="1" noTextEdit="1"/>
              </p:cNvSpPr>
              <p:nvPr/>
            </p:nvSpPr>
            <p:spPr>
              <a:xfrm>
                <a:off x="3280619" y="2217235"/>
                <a:ext cx="585417"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A74218D-727B-41AF-BE59-A77DECD4C10D}"/>
                  </a:ext>
                </a:extLst>
              </p:cNvPr>
              <p:cNvSpPr txBox="1"/>
              <p:nvPr/>
            </p:nvSpPr>
            <p:spPr>
              <a:xfrm>
                <a:off x="6554685" y="2106357"/>
                <a:ext cx="1520801" cy="338554"/>
              </a:xfrm>
              <a:prstGeom prst="rect">
                <a:avLst/>
              </a:prstGeom>
              <a:solidFill>
                <a:schemeClr val="accent1">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itchFamily="34" charset="0"/>
                        </a:rPr>
                        <m:t>∘</m:t>
                      </m:r>
                      <m:r>
                        <a:rPr lang="en-US" sz="1600" b="0" i="1" dirty="0" smtClean="0">
                          <a:latin typeface="Cambria Math" panose="02040503050406030204" pitchFamily="18" charset="0"/>
                          <a:cs typeface="Arial" pitchFamily="34" charset="0"/>
                        </a:rPr>
                        <m:t>h</m:t>
                      </m:r>
                      <m:d>
                        <m:dPr>
                          <m:ctrlPr>
                            <a:rPr lang="en-US" sz="1600" i="1" dirty="0">
                              <a:latin typeface="Cambria Math" panose="02040503050406030204" pitchFamily="18" charset="0"/>
                              <a:cs typeface="Arial" pitchFamily="34" charset="0"/>
                            </a:rPr>
                          </m:ctrlPr>
                        </m:dPr>
                        <m:e>
                          <m:r>
                            <a:rPr lang="en-US" sz="1600" i="1" dirty="0">
                              <a:latin typeface="Cambria Math" panose="02040503050406030204" pitchFamily="18" charset="0"/>
                              <a:cs typeface="Arial" pitchFamily="34" charset="0"/>
                            </a:rPr>
                            <m:t>𝑥</m:t>
                          </m:r>
                        </m:e>
                      </m:d>
                      <m:r>
                        <a:rPr lang="en-US" sz="1600" i="1" dirty="0">
                          <a:latin typeface="Cambria Math" panose="02040503050406030204" pitchFamily="18" charset="0"/>
                          <a:cs typeface="Arial" pitchFamily="34" charset="0"/>
                        </a:rPr>
                        <m:t>=</m:t>
                      </m:r>
                      <m:r>
                        <a:rPr lang="en-US" sz="1600" b="0" i="1" dirty="0" smtClean="0">
                          <a:latin typeface="Cambria Math" panose="02040503050406030204" pitchFamily="18" charset="0"/>
                          <a:cs typeface="Arial" pitchFamily="34" charset="0"/>
                        </a:rPr>
                        <m:t>h</m:t>
                      </m:r>
                      <m:r>
                        <a:rPr lang="en-US" sz="1600" i="1" dirty="0">
                          <a:latin typeface="Cambria Math" panose="02040503050406030204" pitchFamily="18" charset="0"/>
                          <a:cs typeface="Arial" pitchFamily="34" charset="0"/>
                        </a:rPr>
                        <m:t>(</m:t>
                      </m:r>
                      <m:sSup>
                        <m:sSupPr>
                          <m:ctrlPr>
                            <a:rPr lang="en-US" sz="1600" i="1" dirty="0">
                              <a:latin typeface="Cambria Math" panose="02040503050406030204" pitchFamily="18" charset="0"/>
                              <a:cs typeface="Arial" pitchFamily="34" charset="0"/>
                            </a:rPr>
                          </m:ctrlPr>
                        </m:sSupPr>
                        <m:e>
                          <m:r>
                            <a:rPr lang="en-US" sz="1600" i="1" dirty="0">
                              <a:latin typeface="Cambria Math" panose="02040503050406030204" pitchFamily="18" charset="0"/>
                              <a:cs typeface="Arial" pitchFamily="34" charset="0"/>
                            </a:rPr>
                            <m:t>𝑥</m:t>
                          </m:r>
                        </m:e>
                        <m:sup>
                          <m:r>
                            <a:rPr lang="en-US" sz="1600" i="1" dirty="0">
                              <a:latin typeface="Cambria Math" panose="02040503050406030204" pitchFamily="18" charset="0"/>
                              <a:cs typeface="Arial" pitchFamily="34" charset="0"/>
                            </a:rPr>
                            <m:t>′</m:t>
                          </m:r>
                        </m:sup>
                      </m:sSup>
                      <m:r>
                        <a:rPr lang="en-US" sz="1600" i="1" dirty="0">
                          <a:latin typeface="Cambria Math" panose="02040503050406030204" pitchFamily="18" charset="0"/>
                          <a:cs typeface="Arial" pitchFamily="34" charset="0"/>
                        </a:rPr>
                        <m:t>)</m:t>
                      </m:r>
                    </m:oMath>
                  </m:oMathPara>
                </a14:m>
                <a:endParaRPr lang="en-US" sz="1600">
                  <a:latin typeface="Arial" pitchFamily="34" charset="0"/>
                  <a:cs typeface="Arial" pitchFamily="34" charset="0"/>
                </a:endParaRPr>
              </a:p>
            </p:txBody>
          </p:sp>
        </mc:Choice>
        <mc:Fallback xmlns="">
          <p:sp>
            <p:nvSpPr>
              <p:cNvPr id="23" name="TextBox 22">
                <a:extLst>
                  <a:ext uri="{FF2B5EF4-FFF2-40B4-BE49-F238E27FC236}">
                    <a16:creationId xmlns:a16="http://schemas.microsoft.com/office/drawing/2014/main" id="{EA74218D-727B-41AF-BE59-A77DECD4C10D}"/>
                  </a:ext>
                </a:extLst>
              </p:cNvPr>
              <p:cNvSpPr txBox="1">
                <a:spLocks noRot="1" noChangeAspect="1" noMove="1" noResize="1" noEditPoints="1" noAdjustHandles="1" noChangeArrowheads="1" noChangeShapeType="1" noTextEdit="1"/>
              </p:cNvSpPr>
              <p:nvPr/>
            </p:nvSpPr>
            <p:spPr>
              <a:xfrm>
                <a:off x="6554685" y="2106357"/>
                <a:ext cx="1520801" cy="338554"/>
              </a:xfrm>
              <a:prstGeom prst="rect">
                <a:avLst/>
              </a:prstGeom>
              <a:blipFill>
                <a:blip r:embed="rId8"/>
                <a:stretch>
                  <a:fillRect b="-12727"/>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50F97C0A-C27A-44C3-B172-AF92BEEED98C}"/>
              </a:ext>
            </a:extLst>
          </p:cNvPr>
          <p:cNvCxnSpPr/>
          <p:nvPr/>
        </p:nvCxnSpPr>
        <p:spPr bwMode="auto">
          <a:xfrm>
            <a:off x="3729325" y="1956924"/>
            <a:ext cx="2967318" cy="3316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33B18E48-26AA-4999-B869-E8ECD67F4077}"/>
              </a:ext>
            </a:extLst>
          </p:cNvPr>
          <p:cNvCxnSpPr/>
          <p:nvPr/>
        </p:nvCxnSpPr>
        <p:spPr bwMode="auto">
          <a:xfrm flipV="1">
            <a:off x="3729325" y="2288619"/>
            <a:ext cx="2967318" cy="11477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81BC510-AAE5-4345-9865-E239031A313A}"/>
                  </a:ext>
                </a:extLst>
              </p:cNvPr>
              <p:cNvSpPr txBox="1"/>
              <p:nvPr/>
            </p:nvSpPr>
            <p:spPr>
              <a:xfrm>
                <a:off x="4504241" y="1278448"/>
                <a:ext cx="2048959" cy="369332"/>
              </a:xfrm>
              <a:prstGeom prst="rect">
                <a:avLst/>
              </a:prstGeom>
              <a:noFill/>
            </p:spPr>
            <p:txBody>
              <a:bodyPr wrap="none" rtlCol="0">
                <a:spAutoFit/>
              </a:bodyPr>
              <a:lstStyle/>
              <a:p>
                <a:r>
                  <a:rPr lang="en-US"/>
                  <a:t>Hash function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e>
                    </m:d>
                  </m:oMath>
                </a14:m>
                <a:endParaRPr lang="en-US"/>
              </a:p>
            </p:txBody>
          </p:sp>
        </mc:Choice>
        <mc:Fallback xmlns="">
          <p:sp>
            <p:nvSpPr>
              <p:cNvPr id="26" name="TextBox 25">
                <a:extLst>
                  <a:ext uri="{FF2B5EF4-FFF2-40B4-BE49-F238E27FC236}">
                    <a16:creationId xmlns:a16="http://schemas.microsoft.com/office/drawing/2014/main" id="{C81BC510-AAE5-4345-9865-E239031A313A}"/>
                  </a:ext>
                </a:extLst>
              </p:cNvPr>
              <p:cNvSpPr txBox="1">
                <a:spLocks noRot="1" noChangeAspect="1" noMove="1" noResize="1" noEditPoints="1" noAdjustHandles="1" noChangeArrowheads="1" noChangeShapeType="1" noTextEdit="1"/>
              </p:cNvSpPr>
              <p:nvPr/>
            </p:nvSpPr>
            <p:spPr>
              <a:xfrm>
                <a:off x="4504241" y="1278448"/>
                <a:ext cx="2048959" cy="369332"/>
              </a:xfrm>
              <a:prstGeom prst="rect">
                <a:avLst/>
              </a:prstGeom>
              <a:blipFill>
                <a:blip r:embed="rId9"/>
                <a:stretch>
                  <a:fillRect l="-2679" t="-10000" b="-26667"/>
                </a:stretch>
              </a:blipFill>
            </p:spPr>
            <p:txBody>
              <a:bodyPr/>
              <a:lstStyle/>
              <a:p>
                <a:r>
                  <a:rPr lang="en-US">
                    <a:noFill/>
                  </a:rPr>
                  <a:t> </a:t>
                </a:r>
              </a:p>
            </p:txBody>
          </p:sp>
        </mc:Fallback>
      </mc:AlternateContent>
      <p:sp>
        <p:nvSpPr>
          <p:cNvPr id="27" name="Rounded Rectangle 2">
            <a:extLst>
              <a:ext uri="{FF2B5EF4-FFF2-40B4-BE49-F238E27FC236}">
                <a16:creationId xmlns:a16="http://schemas.microsoft.com/office/drawing/2014/main" id="{49257EDA-30B5-490D-A7A1-B63FB671796B}"/>
              </a:ext>
            </a:extLst>
          </p:cNvPr>
          <p:cNvSpPr/>
          <p:nvPr/>
        </p:nvSpPr>
        <p:spPr bwMode="auto">
          <a:xfrm>
            <a:off x="768751" y="1563367"/>
            <a:ext cx="1299882" cy="385482"/>
          </a:xfrm>
          <a:prstGeom prst="round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Adversary</a:t>
            </a:r>
          </a:p>
        </p:txBody>
      </p:sp>
      <p:sp>
        <p:nvSpPr>
          <p:cNvPr id="28" name="Down Arrow 4">
            <a:extLst>
              <a:ext uri="{FF2B5EF4-FFF2-40B4-BE49-F238E27FC236}">
                <a16:creationId xmlns:a16="http://schemas.microsoft.com/office/drawing/2014/main" id="{495E3B4D-9CAD-44DB-93CA-52CBA65D89B8}"/>
              </a:ext>
            </a:extLst>
          </p:cNvPr>
          <p:cNvSpPr/>
          <p:nvPr/>
        </p:nvSpPr>
        <p:spPr bwMode="auto">
          <a:xfrm>
            <a:off x="1242098" y="1956923"/>
            <a:ext cx="320037" cy="24894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D2D3B93C-89C7-4C11-8AF1-28E1CD5A52EC}"/>
                  </a:ext>
                </a:extLst>
              </p:cNvPr>
              <p:cNvSpPr/>
              <p:nvPr/>
            </p:nvSpPr>
            <p:spPr bwMode="auto">
              <a:xfrm>
                <a:off x="475756" y="2243478"/>
                <a:ext cx="1927998" cy="650566"/>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800" b="0" i="0" u="none" strike="noStrike" cap="none" normalizeH="0" baseline="0">
                    <a:ln>
                      <a:noFill/>
                    </a:ln>
                    <a:solidFill>
                      <a:schemeClr val="tx1"/>
                    </a:solidFill>
                    <a:effectLst/>
                    <a:latin typeface="Arial" pitchFamily="34" charset="0"/>
                    <a:cs typeface="Arial" pitchFamily="34" charset="0"/>
                  </a:rPr>
                  <a:t>Collision </a:t>
                </a:r>
                <a14:m>
                  <m:oMath xmlns:m="http://schemas.openxmlformats.org/officeDocument/2006/math">
                    <m:d>
                      <m:dPr>
                        <m:ctrlPr>
                          <a:rPr lang="en-US" altLang="en-US" i="1" kern="0" dirty="0">
                            <a:solidFill>
                              <a:srgbClr val="006633"/>
                            </a:solidFill>
                            <a:latin typeface="Cambria Math" panose="02040503050406030204" pitchFamily="18" charset="0"/>
                            <a:cs typeface="Times New Roman" pitchFamily="18" charset="0"/>
                          </a:rPr>
                        </m:ctrlPr>
                      </m:dPr>
                      <m:e>
                        <m:r>
                          <a:rPr lang="en-GB" altLang="en-US" i="1" kern="0" dirty="0">
                            <a:solidFill>
                              <a:srgbClr val="006633"/>
                            </a:solidFill>
                            <a:latin typeface="Cambria Math" panose="02040503050406030204" pitchFamily="18" charset="0"/>
                            <a:cs typeface="Times New Roman" pitchFamily="18" charset="0"/>
                          </a:rPr>
                          <m:t>𝑥</m:t>
                        </m:r>
                        <m:r>
                          <a:rPr lang="en-US" altLang="en-US" i="1" kern="0" dirty="0">
                            <a:solidFill>
                              <a:srgbClr val="006633"/>
                            </a:solidFill>
                            <a:latin typeface="Cambria Math" panose="02040503050406030204" pitchFamily="18" charset="0"/>
                            <a:cs typeface="Times New Roman" pitchFamily="18" charset="0"/>
                          </a:rPr>
                          <m:t>,</m:t>
                        </m:r>
                        <m:r>
                          <a:rPr lang="en-GB" altLang="en-US" i="1" kern="0" dirty="0">
                            <a:solidFill>
                              <a:srgbClr val="006633"/>
                            </a:solidFill>
                            <a:latin typeface="Cambria Math" panose="02040503050406030204" pitchFamily="18" charset="0"/>
                            <a:cs typeface="Times New Roman" pitchFamily="18" charset="0"/>
                          </a:rPr>
                          <m:t>𝑥</m:t>
                        </m:r>
                        <m:r>
                          <a:rPr lang="en-GB" altLang="en-US" i="1" kern="0" dirty="0">
                            <a:solidFill>
                              <a:srgbClr val="006633"/>
                            </a:solidFill>
                            <a:latin typeface="Cambria Math" panose="02040503050406030204" pitchFamily="18" charset="0"/>
                            <a:cs typeface="Times New Roman" pitchFamily="18" charset="0"/>
                          </a:rPr>
                          <m:t>’</m:t>
                        </m:r>
                      </m:e>
                    </m:d>
                  </m:oMath>
                </a14:m>
                <a:endParaRPr kumimoji="0" lang="en-US" sz="1800" b="0" i="0" u="none" strike="noStrike" cap="none" normalizeH="0">
                  <a:ln>
                    <a:noFill/>
                  </a:ln>
                  <a:solidFill>
                    <a:schemeClr val="tx1"/>
                  </a:solidFill>
                  <a:effectLst/>
                  <a:latin typeface="Arial" pitchFamily="34" charset="0"/>
                  <a:cs typeface="Arial" pitchFamily="34" charset="0"/>
                </a:endParaRPr>
              </a:p>
              <a:p>
                <a:r>
                  <a:rPr lang="en-US" err="1">
                    <a:latin typeface="Arial" pitchFamily="34" charset="0"/>
                    <a:cs typeface="Arial" pitchFamily="34" charset="0"/>
                  </a:rPr>
                  <a:t>s.t.</a:t>
                </a:r>
                <a:r>
                  <a:rPr lang="en-US">
                    <a:latin typeface="Arial" pitchFamily="34" charset="0"/>
                    <a:cs typeface="Arial" pitchFamily="34" charset="0"/>
                  </a:rPr>
                  <a:t> </a:t>
                </a:r>
                <a14:m>
                  <m:oMath xmlns:m="http://schemas.openxmlformats.org/officeDocument/2006/math">
                    <m:r>
                      <a:rPr lang="en-US" i="1" dirty="0">
                        <a:latin typeface="Cambria Math" panose="02040503050406030204" pitchFamily="18" charset="0"/>
                        <a:cs typeface="Arial" pitchFamily="34" charset="0"/>
                      </a:rPr>
                      <m:t>h</m:t>
                    </m:r>
                    <m:d>
                      <m:dPr>
                        <m:ctrlPr>
                          <a:rPr lang="en-US" i="1" dirty="0">
                            <a:latin typeface="Cambria Math" panose="02040503050406030204" pitchFamily="18" charset="0"/>
                            <a:cs typeface="Arial" pitchFamily="34" charset="0"/>
                          </a:rPr>
                        </m:ctrlPr>
                      </m:dPr>
                      <m:e>
                        <m:r>
                          <a:rPr lang="en-US" i="1" dirty="0">
                            <a:latin typeface="Cambria Math" panose="02040503050406030204" pitchFamily="18" charset="0"/>
                            <a:cs typeface="Arial" pitchFamily="34" charset="0"/>
                          </a:rPr>
                          <m:t>𝑥</m:t>
                        </m:r>
                      </m:e>
                    </m:d>
                    <m:r>
                      <a:rPr lang="en-US" i="1" dirty="0">
                        <a:latin typeface="Cambria Math" panose="02040503050406030204" pitchFamily="18" charset="0"/>
                        <a:cs typeface="Arial" pitchFamily="34" charset="0"/>
                      </a:rPr>
                      <m:t>=</m:t>
                    </m:r>
                    <m:r>
                      <a:rPr lang="en-US" i="1" dirty="0">
                        <a:latin typeface="Cambria Math" panose="02040503050406030204" pitchFamily="18" charset="0"/>
                        <a:cs typeface="Arial" pitchFamily="34" charset="0"/>
                      </a:rPr>
                      <m:t>h</m:t>
                    </m:r>
                    <m:r>
                      <a:rPr lang="en-US" i="1" dirty="0">
                        <a:latin typeface="Cambria Math" panose="02040503050406030204" pitchFamily="18" charset="0"/>
                        <a:cs typeface="Arial" pitchFamily="34" charset="0"/>
                      </a:rPr>
                      <m:t>(</m:t>
                    </m:r>
                    <m:sSup>
                      <m:sSupPr>
                        <m:ctrlPr>
                          <a:rPr lang="en-US" i="1" dirty="0">
                            <a:latin typeface="Cambria Math" panose="02040503050406030204" pitchFamily="18" charset="0"/>
                            <a:cs typeface="Arial" pitchFamily="34" charset="0"/>
                          </a:rPr>
                        </m:ctrlPr>
                      </m:sSupPr>
                      <m:e>
                        <m:r>
                          <a:rPr lang="en-US" i="1" dirty="0">
                            <a:latin typeface="Cambria Math" panose="02040503050406030204" pitchFamily="18" charset="0"/>
                            <a:cs typeface="Arial" pitchFamily="34" charset="0"/>
                          </a:rPr>
                          <m:t>𝑥</m:t>
                        </m:r>
                      </m:e>
                      <m:sup>
                        <m:r>
                          <a:rPr lang="en-US" i="1" dirty="0">
                            <a:latin typeface="Cambria Math" panose="02040503050406030204" pitchFamily="18" charset="0"/>
                            <a:cs typeface="Arial" pitchFamily="34" charset="0"/>
                          </a:rPr>
                          <m:t>′</m:t>
                        </m:r>
                      </m:sup>
                    </m:sSup>
                    <m:r>
                      <a:rPr lang="en-US" i="1" dirty="0">
                        <a:latin typeface="Cambria Math" panose="02040503050406030204" pitchFamily="18" charset="0"/>
                        <a:cs typeface="Arial" pitchFamily="34" charset="0"/>
                      </a:rPr>
                      <m:t>)</m:t>
                    </m:r>
                  </m:oMath>
                </a14:m>
                <a:endParaRPr lang="en-US">
                  <a:latin typeface="Arial" pitchFamily="34" charset="0"/>
                  <a:cs typeface="Arial" pitchFamily="34" charset="0"/>
                </a:endParaRPr>
              </a:p>
              <a:p>
                <a:r>
                  <a:rPr lang="en-US">
                    <a:latin typeface="Arial" pitchFamily="34" charset="0"/>
                    <a:cs typeface="Arial" pitchFamily="34" charset="0"/>
                  </a:rPr>
                  <a:t> </a:t>
                </a:r>
                <a:r>
                  <a:rPr kumimoji="0" lang="en-US" sz="1800" b="0" i="0" u="none" strike="noStrike" cap="none" normalizeH="0">
                    <a:ln>
                      <a:noFill/>
                    </a:ln>
                    <a:solidFill>
                      <a:schemeClr val="tx1"/>
                    </a:solidFill>
                    <a:effectLst/>
                    <a:latin typeface="Arial" pitchFamily="34" charset="0"/>
                    <a:cs typeface="Arial" pitchFamily="34" charset="0"/>
                  </a:rPr>
                  <a:t>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29" name="Rectangle 28">
                <a:extLst>
                  <a:ext uri="{FF2B5EF4-FFF2-40B4-BE49-F238E27FC236}">
                    <a16:creationId xmlns:a16="http://schemas.microsoft.com/office/drawing/2014/main" id="{D2D3B93C-89C7-4C11-8AF1-28E1CD5A52EC}"/>
                  </a:ext>
                </a:extLst>
              </p:cNvPr>
              <p:cNvSpPr>
                <a:spLocks noRot="1" noChangeAspect="1" noMove="1" noResize="1" noEditPoints="1" noAdjustHandles="1" noChangeArrowheads="1" noChangeShapeType="1" noTextEdit="1"/>
              </p:cNvSpPr>
              <p:nvPr/>
            </p:nvSpPr>
            <p:spPr bwMode="auto">
              <a:xfrm>
                <a:off x="475756" y="2243478"/>
                <a:ext cx="1927998" cy="650566"/>
              </a:xfrm>
              <a:prstGeom prst="rect">
                <a:avLst/>
              </a:prstGeom>
              <a:blipFill>
                <a:blip r:embed="rId10"/>
                <a:stretch>
                  <a:fillRect l="-2201" t="-3670" b="-11927"/>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30" name="Down Arrow 4">
            <a:extLst>
              <a:ext uri="{FF2B5EF4-FFF2-40B4-BE49-F238E27FC236}">
                <a16:creationId xmlns:a16="http://schemas.microsoft.com/office/drawing/2014/main" id="{D541B46E-B7F3-401B-B6CB-45A09863509E}"/>
              </a:ext>
            </a:extLst>
          </p:cNvPr>
          <p:cNvSpPr/>
          <p:nvPr/>
        </p:nvSpPr>
        <p:spPr bwMode="auto">
          <a:xfrm>
            <a:off x="1235293" y="1309146"/>
            <a:ext cx="320037" cy="24894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317C0E4-EF47-4D44-8BDF-8DF3864B27DE}"/>
                  </a:ext>
                </a:extLst>
              </p:cNvPr>
              <p:cNvSpPr txBox="1"/>
              <p:nvPr/>
            </p:nvSpPr>
            <p:spPr>
              <a:xfrm>
                <a:off x="1146076" y="949666"/>
                <a:ext cx="498470" cy="369332"/>
              </a:xfrm>
              <a:prstGeom prst="rect">
                <a:avLst/>
              </a:prstGeom>
              <a:solidFill>
                <a:schemeClr val="accent1">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Arial" pitchFamily="34" charset="0"/>
                            </a:rPr>
                          </m:ctrlPr>
                        </m:sSupPr>
                        <m:e>
                          <m:r>
                            <a:rPr lang="en-US" b="0" i="1" smtClean="0">
                              <a:latin typeface="Cambria Math" panose="02040503050406030204" pitchFamily="18" charset="0"/>
                              <a:cs typeface="Arial" pitchFamily="34" charset="0"/>
                            </a:rPr>
                            <m:t>1</m:t>
                          </m:r>
                        </m:e>
                        <m:sup>
                          <m:r>
                            <a:rPr lang="en-US" b="0" i="1" smtClean="0">
                              <a:latin typeface="Cambria Math" panose="02040503050406030204" pitchFamily="18" charset="0"/>
                              <a:cs typeface="Arial" pitchFamily="34" charset="0"/>
                            </a:rPr>
                            <m:t>𝑛</m:t>
                          </m:r>
                        </m:sup>
                      </m:sSup>
                    </m:oMath>
                  </m:oMathPara>
                </a14:m>
                <a:endParaRPr lang="en-US" dirty="0"/>
              </a:p>
            </p:txBody>
          </p:sp>
        </mc:Choice>
        <mc:Fallback xmlns="">
          <p:sp>
            <p:nvSpPr>
              <p:cNvPr id="31" name="TextBox 30">
                <a:extLst>
                  <a:ext uri="{FF2B5EF4-FFF2-40B4-BE49-F238E27FC236}">
                    <a16:creationId xmlns:a16="http://schemas.microsoft.com/office/drawing/2014/main" id="{E317C0E4-EF47-4D44-8BDF-8DF3864B27DE}"/>
                  </a:ext>
                </a:extLst>
              </p:cNvPr>
              <p:cNvSpPr txBox="1">
                <a:spLocks noRot="1" noChangeAspect="1" noMove="1" noResize="1" noEditPoints="1" noAdjustHandles="1" noChangeArrowheads="1" noChangeShapeType="1" noTextEdit="1"/>
              </p:cNvSpPr>
              <p:nvPr/>
            </p:nvSpPr>
            <p:spPr>
              <a:xfrm>
                <a:off x="1146076" y="949666"/>
                <a:ext cx="498470" cy="369332"/>
              </a:xfrm>
              <a:prstGeom prst="rect">
                <a:avLst/>
              </a:prstGeom>
              <a:blipFill>
                <a:blip r:embed="rId11"/>
                <a:stretch>
                  <a:fillRect/>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7A1CBE7F-E43A-4F7A-A264-148A8F02CFCA}"/>
              </a:ext>
            </a:extLst>
          </p:cNvPr>
          <p:cNvSpPr/>
          <p:nvPr/>
        </p:nvSpPr>
        <p:spPr bwMode="auto">
          <a:xfrm>
            <a:off x="2068633" y="2996241"/>
            <a:ext cx="6517806" cy="1802036"/>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000" dirty="0">
                <a:latin typeface="Arial" pitchFamily="34" charset="0"/>
                <a:cs typeface="Arial" pitchFamily="34" charset="0"/>
              </a:rPr>
              <a:t>Similar construction for TCR-hash; notes:</a:t>
            </a:r>
          </a:p>
          <a:p>
            <a:pPr marL="285750" marR="0" indent="-285750" algn="l" defTabSz="914400" rtl="0" eaLnBrk="1" fontAlgn="base" latinLnBrk="0" hangingPunct="1">
              <a:lnSpc>
                <a:spcPct val="100000"/>
              </a:lnSpc>
              <a:spcBef>
                <a:spcPct val="0"/>
              </a:spcBef>
              <a:spcAft>
                <a:spcPct val="0"/>
              </a:spcAft>
              <a:buClrTx/>
              <a:buSzTx/>
              <a:buFontTx/>
              <a:buChar char="-"/>
              <a:tabLst/>
            </a:pPr>
            <a:r>
              <a:rPr lang="en-US" sz="2000" b="1" dirty="0">
                <a:latin typeface="Arial" pitchFamily="34" charset="0"/>
                <a:cs typeface="Arial" pitchFamily="34" charset="0"/>
              </a:rPr>
              <a:t>Not </a:t>
            </a:r>
            <a:r>
              <a:rPr lang="en-US" sz="2000" dirty="0">
                <a:latin typeface="Arial" pitchFamily="34" charset="0"/>
                <a:cs typeface="Arial" pitchFamily="34" charset="0"/>
              </a:rPr>
              <a:t>vulnerable to birthday attack (shorter hash Ok)</a:t>
            </a:r>
          </a:p>
          <a:p>
            <a:pPr marL="285750" marR="0" indent="-285750" algn="l" defTabSz="914400" rtl="0" eaLnBrk="1" fontAlgn="base" latinLnBrk="0" hangingPunct="1">
              <a:lnSpc>
                <a:spcPct val="100000"/>
              </a:lnSpc>
              <a:spcBef>
                <a:spcPct val="0"/>
              </a:spcBef>
              <a:spcAft>
                <a:spcPct val="0"/>
              </a:spcAft>
              <a:buClrTx/>
              <a:buSzTx/>
              <a:buFontTx/>
              <a:buChar char="-"/>
              <a:tabLst/>
            </a:pPr>
            <a:r>
              <a:rPr kumimoji="0" lang="en-US" sz="2000" b="0" i="0" u="none" strike="noStrike" cap="none" normalizeH="0" baseline="0" dirty="0">
                <a:ln>
                  <a:noFill/>
                </a:ln>
                <a:solidFill>
                  <a:schemeClr val="tx1"/>
                </a:solidFill>
                <a:effectLst/>
                <a:latin typeface="Arial" pitchFamily="34" charset="0"/>
                <a:cs typeface="Arial" pitchFamily="34" charset="0"/>
              </a:rPr>
              <a:t>Requires generation and transmission of a random hash-key for each message</a:t>
            </a:r>
          </a:p>
          <a:p>
            <a:pPr marL="285750" indent="-285750">
              <a:buFontTx/>
              <a:buChar char="-"/>
            </a:pPr>
            <a:r>
              <a:rPr lang="en-US" sz="2000" dirty="0">
                <a:latin typeface="Arial" pitchFamily="34" charset="0"/>
                <a:cs typeface="Arial" pitchFamily="34" charset="0"/>
              </a:rPr>
              <a:t>details in textbook.</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308210213"/>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fld id="{8D47EB91-3469-4884-9783-25C9599F04CE}" type="datetime1">
              <a:rPr lang="en-US"/>
              <a:pPr>
                <a:defRPr/>
              </a:pPr>
              <a:t>1/5/2021</a:t>
            </a:fld>
            <a:endParaRPr lang="en-US" altLang="en-US"/>
          </a:p>
        </p:txBody>
      </p:sp>
      <p:sp>
        <p:nvSpPr>
          <p:cNvPr id="7" name="Slide Number Placeholder 5"/>
          <p:cNvSpPr>
            <a:spLocks noGrp="1"/>
          </p:cNvSpPr>
          <p:nvPr>
            <p:ph type="sldNum" sz="quarter" idx="12"/>
          </p:nvPr>
        </p:nvSpPr>
        <p:spPr/>
        <p:txBody>
          <a:bodyPr/>
          <a:lstStyle/>
          <a:p>
            <a:pPr>
              <a:defRPr/>
            </a:pPr>
            <a:fld id="{152E5F64-B1B2-438C-9F8A-0A4F709515A3}" type="slidenum">
              <a:rPr lang="he-IL" altLang="en-US"/>
              <a:pPr>
                <a:defRPr/>
              </a:pPr>
              <a:t>24</a:t>
            </a:fld>
            <a:endParaRPr lang="en-US" altLang="en-US"/>
          </a:p>
        </p:txBody>
      </p:sp>
      <p:sp>
        <p:nvSpPr>
          <p:cNvPr id="59398" name="Rectangle 3"/>
          <p:cNvSpPr>
            <a:spLocks noGrp="1" noChangeArrowheads="1"/>
          </p:cNvSpPr>
          <p:nvPr>
            <p:ph type="title"/>
          </p:nvPr>
        </p:nvSpPr>
        <p:spPr>
          <a:xfrm>
            <a:off x="381000" y="304800"/>
            <a:ext cx="8547100" cy="740845"/>
          </a:xfr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pPr defTabSz="449263"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t>2</a:t>
            </a:r>
            <a:r>
              <a:rPr lang="en-GB" altLang="en-US" baseline="30000" dirty="0"/>
              <a:t>nd</a:t>
            </a:r>
            <a:r>
              <a:rPr lang="en-GB" altLang="en-US" dirty="0"/>
              <a:t>-Preimage-Resistant Hash (SPR)</a:t>
            </a:r>
          </a:p>
        </p:txBody>
      </p:sp>
      <mc:AlternateContent xmlns:mc="http://schemas.openxmlformats.org/markup-compatibility/2006" xmlns:a14="http://schemas.microsoft.com/office/drawing/2010/main">
        <mc:Choice Requires="a14">
          <p:sp>
            <p:nvSpPr>
              <p:cNvPr id="59399" name="Rectangle 4"/>
              <p:cNvSpPr>
                <a:spLocks noGrp="1" noChangeArrowheads="1"/>
              </p:cNvSpPr>
              <p:nvPr>
                <p:ph type="body" idx="1"/>
              </p:nvPr>
            </p:nvSpPr>
            <p:spPr>
              <a:xfrm>
                <a:off x="336550" y="992621"/>
                <a:ext cx="8591550" cy="3418501"/>
              </a:xfrm>
              <a:extLst>
                <a:ext uri="{91240B29-F687-4F45-9708-019B960494DF}">
                  <a14:hiddenLine w="9525">
                    <a:solidFill>
                      <a:srgbClr val="000000"/>
                    </a:solidFill>
                    <a:round/>
                    <a:headEnd/>
                    <a:tailEnd/>
                  </a14:hiddenLine>
                </a:ext>
              </a:extLst>
            </p:spPr>
            <p:txBody>
              <a:bodyPr lIns="90000" tIns="46800" rIns="90000" bIns="46800">
                <a:spAutoFit/>
              </a:bodyPr>
              <a:lstStyle/>
              <a:p>
                <a:pPr marL="341313" indent="-341313"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Hard to find collision with a </a:t>
                </a:r>
                <a:r>
                  <a:rPr lang="en-GB" altLang="en-US" u="sng" dirty="0"/>
                  <a:t>specific random </a:t>
                </a:r>
                <a:r>
                  <a:rPr lang="en-GB" altLang="en-US" i="1" u="sng" dirty="0">
                    <a:latin typeface="Times New Roman" pitchFamily="18" charset="0"/>
                    <a:cs typeface="Times New Roman" pitchFamily="18" charset="0"/>
                  </a:rPr>
                  <a:t>x</a:t>
                </a:r>
                <a:r>
                  <a:rPr lang="en-GB" altLang="en-US" dirty="0"/>
                  <a:t>. </a:t>
                </a:r>
                <a:br>
                  <a:rPr lang="en-GB" altLang="en-US" dirty="0"/>
                </a:br>
                <a:br>
                  <a:rPr lang="en-GB" altLang="en-US" dirty="0"/>
                </a:br>
                <a:br>
                  <a:rPr lang="en-GB" altLang="en-US" dirty="0"/>
                </a:br>
                <a:br>
                  <a:rPr lang="en-GB" altLang="en-US" dirty="0"/>
                </a:br>
                <a:br>
                  <a:rPr lang="en-GB" altLang="en-US" dirty="0"/>
                </a:br>
                <a:endParaRPr lang="en-GB" altLang="en-US" dirty="0"/>
              </a:p>
              <a:p>
                <a:pPr marL="341313" indent="-341313"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Or: for every PPT </a:t>
                </a:r>
                <a14:m>
                  <m:oMath xmlns:m="http://schemas.openxmlformats.org/officeDocument/2006/math">
                    <m:r>
                      <a:rPr lang="en-GB" altLang="en-US" i="1" dirty="0" smtClean="0">
                        <a:latin typeface="Cambria Math" panose="02040503050406030204" pitchFamily="18" charset="0"/>
                      </a:rPr>
                      <m:t>𝐴</m:t>
                    </m:r>
                  </m:oMath>
                </a14:m>
                <a:r>
                  <a:rPr lang="en-GB" altLang="en-US" dirty="0"/>
                  <a:t>:</a:t>
                </a:r>
              </a:p>
            </p:txBody>
          </p:sp>
        </mc:Choice>
        <mc:Fallback xmlns="">
          <p:sp>
            <p:nvSpPr>
              <p:cNvPr id="59399" name="Rectangle 4"/>
              <p:cNvSpPr>
                <a:spLocks noGrp="1" noRot="1" noChangeAspect="1" noMove="1" noResize="1" noEditPoints="1" noAdjustHandles="1" noChangeArrowheads="1" noChangeShapeType="1" noTextEdit="1"/>
              </p:cNvSpPr>
              <p:nvPr>
                <p:ph type="body" idx="1"/>
              </p:nvPr>
            </p:nvSpPr>
            <p:spPr>
              <a:xfrm>
                <a:off x="336550" y="992621"/>
                <a:ext cx="8591550" cy="3418501"/>
              </a:xfrm>
              <a:blipFill>
                <a:blip r:embed="rId3"/>
                <a:stretch>
                  <a:fillRect l="-638" t="-2496" b="-4456"/>
                </a:stretch>
              </a:blipFill>
              <a:extLst>
                <a:ext uri="{91240B29-F687-4F45-9708-019B960494DF}">
                  <a14:hiddenLine xmlns:a14="http://schemas.microsoft.com/office/drawing/2010/main" w="9525">
                    <a:solidFill>
                      <a:srgbClr val="000000"/>
                    </a:solidFill>
                    <a:round/>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p:cNvSpPr/>
              <p:nvPr/>
            </p:nvSpPr>
            <p:spPr bwMode="auto">
              <a:xfrm>
                <a:off x="2534217" y="2015854"/>
                <a:ext cx="2285679" cy="153096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Domain </a:t>
                </a:r>
                <a14:m>
                  <m:oMath xmlns:m="http://schemas.openxmlformats.org/officeDocument/2006/math">
                    <m:sSup>
                      <m:sSupPr>
                        <m:ctrlP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ctrlPr>
                      </m:sSupPr>
                      <m:e>
                        <m:d>
                          <m:dPr>
                            <m:begChr m:val="{"/>
                            <m:endChr m:val="}"/>
                            <m:ctrlP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ctrlPr>
                          </m:dPr>
                          <m:e>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0</m:t>
                            </m:r>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m:t>
                            </m:r>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1</m:t>
                            </m:r>
                          </m:e>
                        </m:d>
                      </m:e>
                      <m:sup>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m:t>
                        </m:r>
                      </m:sup>
                    </m:sSup>
                  </m:oMath>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8" name="Oval 7"/>
              <p:cNvSpPr>
                <a:spLocks noRot="1" noChangeAspect="1" noMove="1" noResize="1" noEditPoints="1" noAdjustHandles="1" noChangeArrowheads="1" noChangeShapeType="1" noTextEdit="1"/>
              </p:cNvSpPr>
              <p:nvPr/>
            </p:nvSpPr>
            <p:spPr bwMode="auto">
              <a:xfrm>
                <a:off x="2534217" y="2015854"/>
                <a:ext cx="2285679" cy="1530960"/>
              </a:xfrm>
              <a:prstGeom prst="ellipse">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p:cNvSpPr/>
              <p:nvPr/>
            </p:nvSpPr>
            <p:spPr bwMode="auto">
              <a:xfrm>
                <a:off x="6510340" y="2184821"/>
                <a:ext cx="2176460" cy="117373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kumimoji="0" lang="en-US" sz="1800" b="0" i="0" u="none" strike="noStrike" cap="none" normalizeH="0" baseline="0">
                    <a:ln>
                      <a:noFill/>
                    </a:ln>
                    <a:solidFill>
                      <a:schemeClr val="tx1"/>
                    </a:solidFill>
                    <a:effectLst/>
                    <a:latin typeface="Arial" pitchFamily="34" charset="0"/>
                    <a:cs typeface="Arial" pitchFamily="34" charset="0"/>
                  </a:rPr>
                  <a:t>Range </a:t>
                </a:r>
                <a14:m>
                  <m:oMath xmlns:m="http://schemas.openxmlformats.org/officeDocument/2006/math">
                    <m:sSup>
                      <m:sSupPr>
                        <m:ctrlPr>
                          <a:rPr lang="en-US" i="1">
                            <a:latin typeface="Cambria Math" panose="02040503050406030204" pitchFamily="18" charset="0"/>
                            <a:cs typeface="Arial" pitchFamily="34" charset="0"/>
                          </a:rPr>
                        </m:ctrlPr>
                      </m:sSupPr>
                      <m:e>
                        <m:d>
                          <m:dPr>
                            <m:begChr m:val="{"/>
                            <m:endChr m:val="}"/>
                            <m:ctrlPr>
                              <a:rPr lang="en-US" i="1">
                                <a:latin typeface="Cambria Math" panose="02040503050406030204" pitchFamily="18" charset="0"/>
                                <a:cs typeface="Arial" pitchFamily="34" charset="0"/>
                              </a:rPr>
                            </m:ctrlPr>
                          </m:dPr>
                          <m:e>
                            <m:r>
                              <a:rPr lang="en-US" i="1">
                                <a:latin typeface="Cambria Math" panose="02040503050406030204" pitchFamily="18" charset="0"/>
                                <a:cs typeface="Arial" pitchFamily="34" charset="0"/>
                              </a:rPr>
                              <m:t>0</m:t>
                            </m:r>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1</m:t>
                            </m:r>
                          </m:e>
                        </m:d>
                      </m:e>
                      <m:sup>
                        <m:r>
                          <a:rPr lang="en-US" b="0" i="1" smtClean="0">
                            <a:latin typeface="Cambria Math" panose="02040503050406030204" pitchFamily="18" charset="0"/>
                            <a:cs typeface="Arial" pitchFamily="34" charset="0"/>
                          </a:rPr>
                          <m:t>𝑛</m:t>
                        </m:r>
                      </m:sup>
                    </m:sSup>
                  </m:oMath>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9" name="Oval 8"/>
              <p:cNvSpPr>
                <a:spLocks noRot="1" noChangeAspect="1" noMove="1" noResize="1" noEditPoints="1" noAdjustHandles="1" noChangeArrowheads="1" noChangeShapeType="1" noTextEdit="1"/>
              </p:cNvSpPr>
              <p:nvPr/>
            </p:nvSpPr>
            <p:spPr bwMode="auto">
              <a:xfrm>
                <a:off x="6510340" y="2184821"/>
                <a:ext cx="2176460" cy="1173731"/>
              </a:xfrm>
              <a:prstGeom prst="ellipse">
                <a:avLst/>
              </a:prstGeom>
              <a:blipFill>
                <a:blip r:embed="rId5"/>
                <a:stretch>
                  <a:fillRect/>
                </a:stretch>
              </a:bli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552292" y="2528093"/>
                <a:ext cx="533095"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oMath>
                  </m:oMathPara>
                </a14:m>
                <a:endParaRPr lang="en-US">
                  <a:ea typeface="Cambria Math" panose="020405030504060302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552292" y="2528093"/>
                <a:ext cx="53309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499970" y="2989220"/>
                <a:ext cx="585417"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a:ea typeface="Cambria Math" panose="020405030504060302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499970" y="2989220"/>
                <a:ext cx="585417"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774036" y="2878342"/>
                <a:ext cx="152080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itchFamily="34" charset="0"/>
                        </a:rPr>
                        <m:t>∘</m:t>
                      </m:r>
                      <m:r>
                        <a:rPr lang="en-US" sz="1600" b="0" i="1" dirty="0" smtClean="0">
                          <a:latin typeface="Cambria Math" panose="02040503050406030204" pitchFamily="18" charset="0"/>
                          <a:cs typeface="Arial" pitchFamily="34" charset="0"/>
                        </a:rPr>
                        <m:t>h</m:t>
                      </m:r>
                      <m:d>
                        <m:dPr>
                          <m:ctrlPr>
                            <a:rPr lang="en-US" sz="1600" i="1" dirty="0">
                              <a:latin typeface="Cambria Math" panose="02040503050406030204" pitchFamily="18" charset="0"/>
                              <a:cs typeface="Arial" pitchFamily="34" charset="0"/>
                            </a:rPr>
                          </m:ctrlPr>
                        </m:dPr>
                        <m:e>
                          <m:r>
                            <a:rPr lang="en-US" sz="1600" i="1" dirty="0">
                              <a:latin typeface="Cambria Math" panose="02040503050406030204" pitchFamily="18" charset="0"/>
                              <a:cs typeface="Arial" pitchFamily="34" charset="0"/>
                            </a:rPr>
                            <m:t>𝑥</m:t>
                          </m:r>
                        </m:e>
                      </m:d>
                      <m:r>
                        <a:rPr lang="en-US" sz="1600" i="1" dirty="0">
                          <a:latin typeface="Cambria Math" panose="02040503050406030204" pitchFamily="18" charset="0"/>
                          <a:cs typeface="Arial" pitchFamily="34" charset="0"/>
                        </a:rPr>
                        <m:t>=</m:t>
                      </m:r>
                      <m:r>
                        <a:rPr lang="en-US" sz="1600" b="0" i="1" dirty="0" smtClean="0">
                          <a:latin typeface="Cambria Math" panose="02040503050406030204" pitchFamily="18" charset="0"/>
                          <a:cs typeface="Arial" pitchFamily="34" charset="0"/>
                        </a:rPr>
                        <m:t>h</m:t>
                      </m:r>
                      <m:r>
                        <a:rPr lang="en-US" sz="1600" i="1" dirty="0">
                          <a:latin typeface="Cambria Math" panose="02040503050406030204" pitchFamily="18" charset="0"/>
                          <a:cs typeface="Arial" pitchFamily="34" charset="0"/>
                        </a:rPr>
                        <m:t>(</m:t>
                      </m:r>
                      <m:sSup>
                        <m:sSupPr>
                          <m:ctrlPr>
                            <a:rPr lang="en-US" sz="1600" i="1" dirty="0">
                              <a:latin typeface="Cambria Math" panose="02040503050406030204" pitchFamily="18" charset="0"/>
                              <a:cs typeface="Arial" pitchFamily="34" charset="0"/>
                            </a:rPr>
                          </m:ctrlPr>
                        </m:sSupPr>
                        <m:e>
                          <m:r>
                            <a:rPr lang="en-US" sz="1600" i="1" dirty="0">
                              <a:latin typeface="Cambria Math" panose="02040503050406030204" pitchFamily="18" charset="0"/>
                              <a:cs typeface="Arial" pitchFamily="34" charset="0"/>
                            </a:rPr>
                            <m:t>𝑥</m:t>
                          </m:r>
                        </m:e>
                        <m:sup>
                          <m:r>
                            <a:rPr lang="en-US" sz="1600" i="1" dirty="0">
                              <a:latin typeface="Cambria Math" panose="02040503050406030204" pitchFamily="18" charset="0"/>
                              <a:cs typeface="Arial" pitchFamily="34" charset="0"/>
                            </a:rPr>
                            <m:t>′</m:t>
                          </m:r>
                        </m:sup>
                      </m:sSup>
                      <m:r>
                        <a:rPr lang="en-US" sz="1600" i="1" dirty="0">
                          <a:latin typeface="Cambria Math" panose="02040503050406030204" pitchFamily="18" charset="0"/>
                          <a:cs typeface="Arial" pitchFamily="34" charset="0"/>
                        </a:rPr>
                        <m:t>)</m:t>
                      </m:r>
                    </m:oMath>
                  </m:oMathPara>
                </a14:m>
                <a:endParaRPr lang="en-US" sz="1600">
                  <a:latin typeface="Arial" pitchFamily="34" charset="0"/>
                  <a:cs typeface="Arial"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6774036" y="2878342"/>
                <a:ext cx="1520801" cy="338554"/>
              </a:xfrm>
              <a:prstGeom prst="rect">
                <a:avLst/>
              </a:prstGeom>
              <a:blipFill>
                <a:blip r:embed="rId8"/>
                <a:stretch>
                  <a:fillRect b="-10714"/>
                </a:stretch>
              </a:blipFill>
            </p:spPr>
            <p:txBody>
              <a:bodyPr/>
              <a:lstStyle/>
              <a:p>
                <a:r>
                  <a:rPr lang="en-US">
                    <a:noFill/>
                  </a:rPr>
                  <a:t> </a:t>
                </a:r>
              </a:p>
            </p:txBody>
          </p:sp>
        </mc:Fallback>
      </mc:AlternateContent>
      <p:cxnSp>
        <p:nvCxnSpPr>
          <p:cNvPr id="13" name="Straight Arrow Connector 12"/>
          <p:cNvCxnSpPr/>
          <p:nvPr/>
        </p:nvCxnSpPr>
        <p:spPr bwMode="auto">
          <a:xfrm>
            <a:off x="3948676" y="2728909"/>
            <a:ext cx="2967318" cy="3316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flipV="1">
            <a:off x="3948676" y="3060604"/>
            <a:ext cx="2967318" cy="11477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TextBox 14"/>
              <p:cNvSpPr txBox="1"/>
              <p:nvPr/>
            </p:nvSpPr>
            <p:spPr>
              <a:xfrm>
                <a:off x="4723592" y="2035085"/>
                <a:ext cx="2048959" cy="369332"/>
              </a:xfrm>
              <a:prstGeom prst="rect">
                <a:avLst/>
              </a:prstGeom>
              <a:noFill/>
            </p:spPr>
            <p:txBody>
              <a:bodyPr wrap="none" rtlCol="0">
                <a:spAutoFit/>
              </a:bodyPr>
              <a:lstStyle/>
              <a:p>
                <a:r>
                  <a:rPr lang="en-US"/>
                  <a:t>Hash function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e>
                    </m:d>
                  </m:oMath>
                </a14:m>
                <a:endParaRPr lang="en-US"/>
              </a:p>
            </p:txBody>
          </p:sp>
        </mc:Choice>
        <mc:Fallback xmlns="">
          <p:sp>
            <p:nvSpPr>
              <p:cNvPr id="15" name="TextBox 14"/>
              <p:cNvSpPr txBox="1">
                <a:spLocks noRot="1" noChangeAspect="1" noMove="1" noResize="1" noEditPoints="1" noAdjustHandles="1" noChangeArrowheads="1" noChangeShapeType="1" noTextEdit="1"/>
              </p:cNvSpPr>
              <p:nvPr/>
            </p:nvSpPr>
            <p:spPr>
              <a:xfrm>
                <a:off x="4723592" y="2035085"/>
                <a:ext cx="2048959" cy="369332"/>
              </a:xfrm>
              <a:prstGeom prst="rect">
                <a:avLst/>
              </a:prstGeom>
              <a:blipFill>
                <a:blip r:embed="rId9"/>
                <a:stretch>
                  <a:fillRect l="-2679" t="-10000" b="-26667"/>
                </a:stretch>
              </a:blipFill>
            </p:spPr>
            <p:txBody>
              <a:bodyPr/>
              <a:lstStyle/>
              <a:p>
                <a:r>
                  <a:rPr lang="en-US">
                    <a:noFill/>
                  </a:rPr>
                  <a:t> </a:t>
                </a:r>
              </a:p>
            </p:txBody>
          </p:sp>
        </mc:Fallback>
      </mc:AlternateContent>
      <p:sp>
        <p:nvSpPr>
          <p:cNvPr id="16" name="Rounded Rectangle 15"/>
          <p:cNvSpPr/>
          <p:nvPr/>
        </p:nvSpPr>
        <p:spPr bwMode="auto">
          <a:xfrm>
            <a:off x="986319" y="2597816"/>
            <a:ext cx="1299882" cy="385482"/>
          </a:xfrm>
          <a:prstGeom prst="round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Adversary</a:t>
            </a:r>
          </a:p>
        </p:txBody>
      </p:sp>
      <p:sp>
        <p:nvSpPr>
          <p:cNvPr id="17" name="Down Arrow 16"/>
          <p:cNvSpPr/>
          <p:nvPr/>
        </p:nvSpPr>
        <p:spPr bwMode="auto">
          <a:xfrm>
            <a:off x="1461449" y="3024950"/>
            <a:ext cx="349624" cy="14116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8" name="Rectangle 17"/>
              <p:cNvSpPr/>
              <p:nvPr/>
            </p:nvSpPr>
            <p:spPr bwMode="auto">
              <a:xfrm>
                <a:off x="768131" y="3207767"/>
                <a:ext cx="1736259" cy="339046"/>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14:m>
                  <m:oMath xmlns:m="http://schemas.openxmlformats.org/officeDocument/2006/math">
                    <m:r>
                      <a:rPr lang="en-GB" altLang="en-US" sz="2400" i="1" kern="0" dirty="0" smtClean="0">
                        <a:solidFill>
                          <a:srgbClr val="006633"/>
                        </a:solidFill>
                        <a:latin typeface="Cambria Math" panose="02040503050406030204" pitchFamily="18" charset="0"/>
                        <a:cs typeface="Times New Roman" pitchFamily="18" charset="0"/>
                      </a:rPr>
                      <m:t>𝑥</m:t>
                    </m:r>
                    <m:r>
                      <a:rPr lang="en-GB" altLang="en-US" sz="2400" i="1" kern="0" dirty="0" smtClean="0">
                        <a:solidFill>
                          <a:srgbClr val="006633"/>
                        </a:solidFill>
                        <a:latin typeface="Cambria Math" panose="02040503050406030204" pitchFamily="18" charset="0"/>
                        <a:cs typeface="Times New Roman" pitchFamily="18" charset="0"/>
                      </a:rPr>
                      <m:t>’</m:t>
                    </m:r>
                  </m:oMath>
                </a14:m>
                <a:r>
                  <a:rPr lang="en-GB" altLang="en-US" sz="2400" i="1" kern="0">
                    <a:solidFill>
                      <a:srgbClr val="006633"/>
                    </a:solidFill>
                    <a:latin typeface="Times New Roman" pitchFamily="18" charset="0"/>
                    <a:cs typeface="Times New Roman" pitchFamily="18" charset="0"/>
                  </a:rPr>
                  <a:t> </a:t>
                </a:r>
                <a:r>
                  <a:rPr lang="en-GB" altLang="en-US" sz="2000" kern="0" err="1"/>
                  <a:t>s.t.</a:t>
                </a:r>
                <a:r>
                  <a:rPr lang="en-GB" altLang="en-US" sz="2000" kern="0"/>
                  <a:t> </a:t>
                </a:r>
                <a14:m>
                  <m:oMath xmlns:m="http://schemas.openxmlformats.org/officeDocument/2006/math">
                    <m:r>
                      <a:rPr lang="en-GB" altLang="en-US" sz="2000" i="1" kern="0" dirty="0">
                        <a:solidFill>
                          <a:srgbClr val="006633"/>
                        </a:solidFill>
                        <a:latin typeface="Cambria Math" panose="02040503050406030204" pitchFamily="18" charset="0"/>
                        <a:cs typeface="Times New Roman" pitchFamily="18" charset="0"/>
                      </a:rPr>
                      <m:t>𝑥</m:t>
                    </m:r>
                    <m:r>
                      <a:rPr lang="en-US" altLang="en-US" sz="2000" b="0" i="1" kern="0" dirty="0" smtClean="0">
                        <a:solidFill>
                          <a:srgbClr val="006633"/>
                        </a:solidFill>
                        <a:latin typeface="Cambria Math" panose="02040503050406030204" pitchFamily="18" charset="0"/>
                        <a:cs typeface="Times New Roman" pitchFamily="18" charset="0"/>
                      </a:rPr>
                      <m:t>′</m:t>
                    </m:r>
                    <m:r>
                      <a:rPr lang="en-GB" altLang="en-US" sz="2000" i="1" kern="0" dirty="0">
                        <a:solidFill>
                          <a:srgbClr val="006633"/>
                        </a:solidFill>
                        <a:latin typeface="Cambria Math" panose="02040503050406030204" pitchFamily="18" charset="0"/>
                        <a:ea typeface="Cambria Math" panose="02040503050406030204" pitchFamily="18" charset="0"/>
                        <a:cs typeface="Times New Roman" pitchFamily="18" charset="0"/>
                      </a:rPr>
                      <m:t>≠</m:t>
                    </m:r>
                    <m:r>
                      <a:rPr lang="en-GB" altLang="en-US" sz="2000" i="1" kern="0" dirty="0">
                        <a:solidFill>
                          <a:srgbClr val="006633"/>
                        </a:solidFill>
                        <a:latin typeface="Cambria Math" panose="02040503050406030204" pitchFamily="18" charset="0"/>
                        <a:cs typeface="Times New Roman" pitchFamily="18" charset="0"/>
                      </a:rPr>
                      <m:t>𝑥</m:t>
                    </m:r>
                  </m:oMath>
                </a14:m>
                <a:endParaRPr lang="en-GB" altLang="en-US" sz="2000" kern="0">
                  <a:solidFill>
                    <a:srgbClr val="0000FF"/>
                  </a:solidFill>
                </a:endParaRPr>
              </a:p>
            </p:txBody>
          </p:sp>
        </mc:Choice>
        <mc:Fallback xmlns="">
          <p:sp>
            <p:nvSpPr>
              <p:cNvPr id="18" name="Rectangle 17"/>
              <p:cNvSpPr>
                <a:spLocks noRot="1" noChangeAspect="1" noMove="1" noResize="1" noEditPoints="1" noAdjustHandles="1" noChangeArrowheads="1" noChangeShapeType="1" noTextEdit="1"/>
              </p:cNvSpPr>
              <p:nvPr/>
            </p:nvSpPr>
            <p:spPr bwMode="auto">
              <a:xfrm>
                <a:off x="768131" y="3207767"/>
                <a:ext cx="1736259" cy="339046"/>
              </a:xfrm>
              <a:prstGeom prst="rect">
                <a:avLst/>
              </a:prstGeom>
              <a:blipFill>
                <a:blip r:embed="rId10"/>
                <a:stretch>
                  <a:fillRect l="-697" t="-10345" b="-43103"/>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bwMode="auto">
              <a:xfrm>
                <a:off x="955142" y="1958295"/>
                <a:ext cx="1331059" cy="446122"/>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14:m>
                  <m:oMathPara xmlns:m="http://schemas.openxmlformats.org/officeDocument/2006/math">
                    <m:oMathParaPr>
                      <m:jc m:val="centerGroup"/>
                    </m:oMathParaPr>
                    <m:oMath xmlns:m="http://schemas.openxmlformats.org/officeDocument/2006/math">
                      <m:r>
                        <a:rPr lang="en-GB" altLang="en-US" sz="2000" i="1" kern="0" dirty="0" smtClean="0">
                          <a:solidFill>
                            <a:schemeClr val="tx1"/>
                          </a:solidFill>
                          <a:latin typeface="Cambria Math" panose="02040503050406030204" pitchFamily="18" charset="0"/>
                          <a:cs typeface="Times New Roman" pitchFamily="18" charset="0"/>
                        </a:rPr>
                        <m:t>𝑥</m:t>
                      </m:r>
                      <m:groupChr>
                        <m:groupChrPr>
                          <m:chr m:val="←"/>
                          <m:vertJc m:val="bot"/>
                          <m:ctrlPr>
                            <a:rPr lang="en-GB" altLang="en-US" sz="2000" i="1" kern="0" dirty="0" smtClean="0">
                              <a:solidFill>
                                <a:schemeClr val="tx1"/>
                              </a:solidFill>
                              <a:latin typeface="Cambria Math" panose="02040503050406030204" pitchFamily="18" charset="0"/>
                              <a:cs typeface="Times New Roman" pitchFamily="18" charset="0"/>
                            </a:rPr>
                          </m:ctrlPr>
                        </m:groupChrPr>
                        <m:e>
                          <m:r>
                            <m:rPr>
                              <m:brk m:alnAt="2"/>
                            </m:rPr>
                            <a:rPr lang="en-US" altLang="en-US" sz="2000" b="0" i="1" kern="0" dirty="0" smtClean="0">
                              <a:solidFill>
                                <a:schemeClr val="tx1"/>
                              </a:solidFill>
                              <a:latin typeface="Cambria Math" panose="02040503050406030204" pitchFamily="18" charset="0"/>
                              <a:cs typeface="Times New Roman" pitchFamily="18" charset="0"/>
                            </a:rPr>
                            <m:t>$</m:t>
                          </m:r>
                        </m:e>
                      </m:groupChr>
                      <m:sSup>
                        <m:sSupPr>
                          <m:ctrlPr>
                            <a:rPr lang="en-GB" altLang="en-US" sz="2000" i="1" kern="0" dirty="0" smtClean="0">
                              <a:solidFill>
                                <a:schemeClr val="tx1"/>
                              </a:solidFill>
                              <a:latin typeface="Cambria Math" panose="02040503050406030204" pitchFamily="18" charset="0"/>
                              <a:cs typeface="Times New Roman" pitchFamily="18" charset="0"/>
                            </a:rPr>
                          </m:ctrlPr>
                        </m:sSupPr>
                        <m:e>
                          <m:d>
                            <m:dPr>
                              <m:begChr m:val="{"/>
                              <m:endChr m:val="}"/>
                              <m:ctrlPr>
                                <a:rPr lang="en-GB" altLang="en-US" sz="2000" i="1" kern="0" dirty="0" smtClean="0">
                                  <a:solidFill>
                                    <a:schemeClr val="tx1"/>
                                  </a:solidFill>
                                  <a:latin typeface="Cambria Math" panose="02040503050406030204" pitchFamily="18" charset="0"/>
                                  <a:cs typeface="Times New Roman" pitchFamily="18" charset="0"/>
                                </a:rPr>
                              </m:ctrlPr>
                            </m:dPr>
                            <m:e>
                              <m:r>
                                <a:rPr lang="en-US" altLang="en-US" sz="2000" b="0" i="1" kern="0" dirty="0" smtClean="0">
                                  <a:solidFill>
                                    <a:schemeClr val="tx1"/>
                                  </a:solidFill>
                                  <a:latin typeface="Cambria Math" panose="02040503050406030204" pitchFamily="18" charset="0"/>
                                  <a:cs typeface="Times New Roman" pitchFamily="18" charset="0"/>
                                </a:rPr>
                                <m:t>0</m:t>
                              </m:r>
                              <m:r>
                                <a:rPr lang="en-US" altLang="en-US" sz="2000" b="0" i="1" kern="0" dirty="0" smtClean="0">
                                  <a:solidFill>
                                    <a:schemeClr val="tx1"/>
                                  </a:solidFill>
                                  <a:latin typeface="Cambria Math" panose="02040503050406030204" pitchFamily="18" charset="0"/>
                                  <a:cs typeface="Times New Roman" pitchFamily="18" charset="0"/>
                                </a:rPr>
                                <m:t>,</m:t>
                              </m:r>
                              <m:r>
                                <a:rPr lang="en-US" altLang="en-US" sz="2000" b="0" i="1" kern="0" dirty="0" smtClean="0">
                                  <a:solidFill>
                                    <a:schemeClr val="tx1"/>
                                  </a:solidFill>
                                  <a:latin typeface="Cambria Math" panose="02040503050406030204" pitchFamily="18" charset="0"/>
                                  <a:cs typeface="Times New Roman" pitchFamily="18" charset="0"/>
                                </a:rPr>
                                <m:t>1</m:t>
                              </m:r>
                            </m:e>
                          </m:d>
                        </m:e>
                        <m:sup>
                          <m:r>
                            <a:rPr lang="en-US" altLang="en-US" sz="2000" b="0" i="1" kern="0" dirty="0" smtClean="0">
                              <a:solidFill>
                                <a:schemeClr val="tx1"/>
                              </a:solidFill>
                              <a:latin typeface="Cambria Math" panose="02040503050406030204" pitchFamily="18" charset="0"/>
                              <a:cs typeface="Times New Roman" pitchFamily="18" charset="0"/>
                            </a:rPr>
                            <m:t>𝑙</m:t>
                          </m:r>
                        </m:sup>
                      </m:sSup>
                    </m:oMath>
                  </m:oMathPara>
                </a14:m>
                <a:endParaRPr lang="en-GB" altLang="en-US" sz="2400" kern="0" dirty="0">
                  <a:solidFill>
                    <a:srgbClr val="0000FF"/>
                  </a:solidFill>
                </a:endParaRPr>
              </a:p>
            </p:txBody>
          </p:sp>
        </mc:Choice>
        <mc:Fallback xmlns="">
          <p:sp>
            <p:nvSpPr>
              <p:cNvPr id="19" name="Rectangle 18"/>
              <p:cNvSpPr>
                <a:spLocks noRot="1" noChangeAspect="1" noMove="1" noResize="1" noEditPoints="1" noAdjustHandles="1" noChangeArrowheads="1" noChangeShapeType="1" noTextEdit="1"/>
              </p:cNvSpPr>
              <p:nvPr/>
            </p:nvSpPr>
            <p:spPr bwMode="auto">
              <a:xfrm>
                <a:off x="955142" y="1958295"/>
                <a:ext cx="1331059" cy="446122"/>
              </a:xfrm>
              <a:prstGeom prst="rect">
                <a:avLst/>
              </a:prstGeom>
              <a:blipFill>
                <a:blip r:embed="rId11"/>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20" name="Down Arrow 19"/>
          <p:cNvSpPr/>
          <p:nvPr/>
        </p:nvSpPr>
        <p:spPr bwMode="auto">
          <a:xfrm>
            <a:off x="1461449" y="2415334"/>
            <a:ext cx="349624" cy="14116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1" name="TextBox 20"/>
          <p:cNvSpPr txBox="1"/>
          <p:nvPr/>
        </p:nvSpPr>
        <p:spPr>
          <a:xfrm>
            <a:off x="2938281" y="3002592"/>
            <a:ext cx="822661" cy="461665"/>
          </a:xfrm>
          <a:prstGeom prst="rect">
            <a:avLst/>
          </a:prstGeom>
          <a:noFill/>
        </p:spPr>
        <p:txBody>
          <a:bodyPr wrap="none" rtlCol="0">
            <a:spAutoFit/>
          </a:bodyPr>
          <a:lstStyle/>
          <a:p>
            <a:r>
              <a:rPr lang="en-US" sz="1200"/>
              <a:t>Second </a:t>
            </a:r>
            <a:br>
              <a:rPr lang="en-US" sz="1200"/>
            </a:br>
            <a:r>
              <a:rPr lang="en-US" sz="1200"/>
              <a:t>preimage</a:t>
            </a:r>
          </a:p>
        </p:txBody>
      </p:sp>
      <p:sp>
        <p:nvSpPr>
          <p:cNvPr id="22" name="TextBox 21"/>
          <p:cNvSpPr txBox="1"/>
          <p:nvPr/>
        </p:nvSpPr>
        <p:spPr>
          <a:xfrm>
            <a:off x="2559447" y="2597816"/>
            <a:ext cx="1165704" cy="276999"/>
          </a:xfrm>
          <a:prstGeom prst="rect">
            <a:avLst/>
          </a:prstGeom>
          <a:noFill/>
        </p:spPr>
        <p:txBody>
          <a:bodyPr wrap="none" rtlCol="0">
            <a:spAutoFit/>
          </a:bodyPr>
          <a:lstStyle/>
          <a:p>
            <a:r>
              <a:rPr lang="en-US" sz="1200"/>
              <a:t>First preimage</a:t>
            </a:r>
          </a:p>
        </p:txBody>
      </p:sp>
      <p:grpSp>
        <p:nvGrpSpPr>
          <p:cNvPr id="6" name="Group 5"/>
          <p:cNvGrpSpPr/>
          <p:nvPr/>
        </p:nvGrpSpPr>
        <p:grpSpPr>
          <a:xfrm>
            <a:off x="1948334" y="4774384"/>
            <a:ext cx="4274106" cy="1209889"/>
            <a:chOff x="0" y="4968933"/>
            <a:chExt cx="4274106" cy="1209889"/>
          </a:xfrm>
        </p:grpSpPr>
        <p:sp>
          <p:nvSpPr>
            <p:cNvPr id="2" name="Rounded Rectangle 1"/>
            <p:cNvSpPr/>
            <p:nvPr/>
          </p:nvSpPr>
          <p:spPr bwMode="auto">
            <a:xfrm>
              <a:off x="197224" y="5123917"/>
              <a:ext cx="3818964" cy="882436"/>
            </a:xfrm>
            <a:prstGeom prst="roundRect">
              <a:avLst/>
            </a:prstGeom>
            <a:solidFill>
              <a:srgbClr val="FFFFCC"/>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atin typeface="Arial" pitchFamily="34" charset="0"/>
                  <a:cs typeface="Arial" pitchFamily="34" charset="0"/>
                </a:rPr>
                <a:t>Use with care!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3" name="Picture 2" descr="Personal Information of 600 Million Cardholders ..."/>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0" y="4968933"/>
              <a:ext cx="4274106" cy="1209889"/>
            </a:xfrm>
            <a:prstGeom prst="rect">
              <a:avLst/>
            </a:prstGeom>
          </p:spPr>
        </p:pic>
        <p:sp>
          <p:nvSpPr>
            <p:cNvPr id="4" name="TextBox 3"/>
            <p:cNvSpPr txBox="1"/>
            <p:nvPr/>
          </p:nvSpPr>
          <p:spPr>
            <a:xfrm>
              <a:off x="311101" y="5481689"/>
              <a:ext cx="3653564" cy="461665"/>
            </a:xfrm>
            <a:prstGeom prst="rect">
              <a:avLst/>
            </a:prstGeom>
            <a:noFill/>
          </p:spPr>
          <p:txBody>
            <a:bodyPr wrap="none" rtlCol="0">
              <a:spAutoFit/>
            </a:bodyPr>
            <a:lstStyle/>
            <a:p>
              <a:r>
                <a:rPr lang="en-US" sz="2400" b="1"/>
                <a:t>Use only where allowed</a:t>
              </a:r>
            </a:p>
          </p:txBody>
        </p:sp>
      </p:grpSp>
      <p:pic>
        <p:nvPicPr>
          <p:cNvPr id="25" name="Picture 24">
            <a:extLst>
              <a:ext uri="{FF2B5EF4-FFF2-40B4-BE49-F238E27FC236}">
                <a16:creationId xmlns:a16="http://schemas.microsoft.com/office/drawing/2014/main" id="{2F50F679-5C22-4ABA-B037-606E0A278758}"/>
              </a:ext>
            </a:extLst>
          </p:cNvPr>
          <p:cNvPicPr>
            <a:picLocks noChangeAspect="1"/>
          </p:cNvPicPr>
          <p:nvPr/>
        </p:nvPicPr>
        <p:blipFill>
          <a:blip r:embed="rId13"/>
          <a:stretch>
            <a:fillRect/>
          </a:stretch>
        </p:blipFill>
        <p:spPr>
          <a:xfrm>
            <a:off x="1335524" y="3825687"/>
            <a:ext cx="7711025" cy="753909"/>
          </a:xfrm>
          <a:prstGeom prst="rect">
            <a:avLst/>
          </a:prstGeom>
        </p:spPr>
      </p:pic>
    </p:spTree>
    <p:extLst>
      <p:ext uri="{BB962C8B-B14F-4D97-AF65-F5344CB8AC3E}">
        <p14:creationId xmlns:p14="http://schemas.microsoft.com/office/powerpoint/2010/main" val="3086123635"/>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CRHF/SPR vs. Applications</a:t>
            </a:r>
          </a:p>
        </p:txBody>
      </p:sp>
      <p:sp>
        <p:nvSpPr>
          <p:cNvPr id="3" name="Content Placeholder 2"/>
          <p:cNvSpPr>
            <a:spLocks noGrp="1"/>
          </p:cNvSpPr>
          <p:nvPr>
            <p:ph idx="1"/>
          </p:nvPr>
        </p:nvSpPr>
        <p:spPr>
          <a:xfrm>
            <a:off x="388938" y="911549"/>
            <a:ext cx="8229600" cy="3539191"/>
          </a:xfrm>
        </p:spPr>
        <p:txBody>
          <a:bodyPr/>
          <a:lstStyle/>
          <a:p>
            <a:r>
              <a:rPr lang="en-US" sz="2800"/>
              <a:t>CRHF secure for signing, </a:t>
            </a:r>
            <a:r>
              <a:rPr lang="en-US" sz="2800" err="1"/>
              <a:t>sw</a:t>
            </a:r>
            <a:r>
              <a:rPr lang="en-US" sz="2800"/>
              <a:t>-distribution</a:t>
            </a:r>
          </a:p>
          <a:p>
            <a:r>
              <a:rPr lang="en-US" sz="2800"/>
              <a:t>How about SPR hash (weak-CRHF)? </a:t>
            </a:r>
          </a:p>
          <a:p>
            <a:pPr lvl="1"/>
            <a:r>
              <a:rPr lang="en-US" sz="2400"/>
              <a:t>SW-distribution? </a:t>
            </a:r>
          </a:p>
          <a:p>
            <a:pPr lvl="1"/>
            <a:r>
              <a:rPr lang="en-US" sz="2400"/>
              <a:t>Hash-then-sign? </a:t>
            </a:r>
          </a:p>
          <a:p>
            <a:r>
              <a:rPr lang="en-US" sz="2800"/>
              <a:t>Why? </a:t>
            </a:r>
          </a:p>
          <a:p>
            <a:pPr lvl="1"/>
            <a:r>
              <a:rPr lang="en-US" sz="2400"/>
              <a:t>Attacker can’t impact </a:t>
            </a:r>
            <a:r>
              <a:rPr lang="en-US" sz="2400" err="1"/>
              <a:t>sw</a:t>
            </a:r>
            <a:r>
              <a:rPr lang="en-US" sz="2400"/>
              <a:t> to be distributed</a:t>
            </a:r>
          </a:p>
          <a:p>
            <a:pPr lvl="1"/>
            <a:r>
              <a:rPr lang="en-US" sz="2400"/>
              <a:t>But… attacker may be able to impact signed msg!</a:t>
            </a:r>
          </a:p>
        </p:txBody>
      </p:sp>
      <p:sp>
        <p:nvSpPr>
          <p:cNvPr id="4" name="Date Placeholder 3"/>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p:cNvSpPr>
            <a:spLocks noGrp="1"/>
          </p:cNvSpPr>
          <p:nvPr>
            <p:ph type="sldNum" sz="quarter" idx="12"/>
          </p:nvPr>
        </p:nvSpPr>
        <p:spPr/>
        <p:txBody>
          <a:bodyPr/>
          <a:lstStyle/>
          <a:p>
            <a:pPr>
              <a:defRPr/>
            </a:pPr>
            <a:fld id="{4AC8934D-7EC5-4767-94BA-6AA41C7401E4}" type="slidenum">
              <a:rPr lang="he-IL" altLang="en-US" smtClean="0"/>
              <a:pPr>
                <a:defRPr/>
              </a:pPr>
              <a:t>25</a:t>
            </a:fld>
            <a:endParaRPr lang="en-US" altLang="en-US"/>
          </a:p>
        </p:txBody>
      </p:sp>
      <p:sp>
        <p:nvSpPr>
          <p:cNvPr id="29" name="Line 12"/>
          <p:cNvSpPr>
            <a:spLocks noChangeShapeType="1"/>
          </p:cNvSpPr>
          <p:nvPr/>
        </p:nvSpPr>
        <p:spPr bwMode="auto">
          <a:xfrm>
            <a:off x="1610682" y="5832020"/>
            <a:ext cx="5076989" cy="4071"/>
          </a:xfrm>
          <a:prstGeom prst="line">
            <a:avLst/>
          </a:prstGeom>
          <a:noFill/>
          <a:ln w="381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pic>
        <p:nvPicPr>
          <p:cNvPr id="30"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94" y="4839504"/>
            <a:ext cx="763588" cy="11636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 name="Picture 30" descr="Connecting the dots (I): snake eyes | tales of wander"/>
          <p:cNvPicPr>
            <a:picLocks noChangeAspect="1"/>
          </p:cNvPicPr>
          <p:nvPr/>
        </p:nvPicPr>
        <p:blipFill rotWithShape="1">
          <a:blip r:embed="rId3">
            <a:extLst>
              <a:ext uri="{28A0092B-C50C-407E-A947-70E740481C1C}">
                <a14:useLocalDpi xmlns:a14="http://schemas.microsoft.com/office/drawing/2010/main" val="0"/>
              </a:ext>
            </a:extLst>
          </a:blip>
          <a:srcRect t="52956" r="81176"/>
          <a:stretch/>
        </p:blipFill>
        <p:spPr>
          <a:xfrm flipH="1">
            <a:off x="6687671" y="4888506"/>
            <a:ext cx="1434354" cy="1114636"/>
          </a:xfrm>
          <a:prstGeom prst="rect">
            <a:avLst/>
          </a:prstGeom>
        </p:spPr>
      </p:pic>
      <p:sp>
        <p:nvSpPr>
          <p:cNvPr id="32" name="TextBox 31"/>
          <p:cNvSpPr txBox="1"/>
          <p:nvPr/>
        </p:nvSpPr>
        <p:spPr>
          <a:xfrm>
            <a:off x="3621741" y="4922497"/>
            <a:ext cx="1787669" cy="369332"/>
          </a:xfrm>
          <a:prstGeom prst="rect">
            <a:avLst/>
          </a:prstGeom>
          <a:noFill/>
        </p:spPr>
        <p:txBody>
          <a:bodyPr wrap="none" rtlCol="0">
            <a:spAutoFit/>
          </a:bodyPr>
          <a:lstStyle/>
          <a:p>
            <a:r>
              <a:rPr lang="en-US"/>
              <a:t>Will/Contract/…</a:t>
            </a:r>
          </a:p>
        </p:txBody>
      </p:sp>
      <p:sp>
        <p:nvSpPr>
          <p:cNvPr id="33" name="Line 12"/>
          <p:cNvSpPr>
            <a:spLocks noChangeShapeType="1"/>
          </p:cNvSpPr>
          <p:nvPr/>
        </p:nvSpPr>
        <p:spPr bwMode="auto">
          <a:xfrm flipH="1">
            <a:off x="1524000" y="5287758"/>
            <a:ext cx="5076989" cy="4071"/>
          </a:xfrm>
          <a:prstGeom prst="line">
            <a:avLst/>
          </a:prstGeom>
          <a:noFill/>
          <a:ln w="381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35" name="TextBox 34"/>
          <p:cNvSpPr txBox="1"/>
          <p:nvPr/>
        </p:nvSpPr>
        <p:spPr>
          <a:xfrm>
            <a:off x="3303312" y="5434535"/>
            <a:ext cx="2787943" cy="369332"/>
          </a:xfrm>
          <a:prstGeom prst="rect">
            <a:avLst/>
          </a:prstGeom>
          <a:noFill/>
        </p:spPr>
        <p:txBody>
          <a:bodyPr wrap="none" rtlCol="0">
            <a:spAutoFit/>
          </a:bodyPr>
          <a:lstStyle/>
          <a:p>
            <a:r>
              <a:rPr lang="en-US" err="1"/>
              <a:t>Sign</a:t>
            </a:r>
            <a:r>
              <a:rPr lang="en-US" baseline="-25000" err="1"/>
              <a:t>A</a:t>
            </a:r>
            <a:r>
              <a:rPr lang="en-US"/>
              <a:t>(h(Will/Contract/…))</a:t>
            </a:r>
          </a:p>
        </p:txBody>
      </p:sp>
    </p:spTree>
    <p:extLst>
      <p:ext uri="{BB962C8B-B14F-4D97-AF65-F5344CB8AC3E}">
        <p14:creationId xmlns:p14="http://schemas.microsoft.com/office/powerpoint/2010/main" val="2358731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938" y="277813"/>
            <a:ext cx="8477762" cy="779462"/>
          </a:xfrm>
        </p:spPr>
        <p:txBody>
          <a:bodyPr/>
          <a:lstStyle/>
          <a:p>
            <a:r>
              <a:rPr lang="en-US"/>
              <a:t>SPR: collisions to </a:t>
            </a:r>
            <a:r>
              <a:rPr lang="en-US" b="1"/>
              <a:t>chosen</a:t>
            </a:r>
            <a:r>
              <a:rPr lang="en-US"/>
              <a:t> message</a:t>
            </a:r>
          </a:p>
        </p:txBody>
      </p:sp>
      <p:sp>
        <p:nvSpPr>
          <p:cNvPr id="3" name="Content Placeholder 2"/>
          <p:cNvSpPr>
            <a:spLocks noGrp="1"/>
          </p:cNvSpPr>
          <p:nvPr>
            <p:ph idx="1"/>
          </p:nvPr>
        </p:nvSpPr>
        <p:spPr>
          <a:xfrm>
            <a:off x="388938" y="911549"/>
            <a:ext cx="8229600" cy="3539191"/>
          </a:xfrm>
        </p:spPr>
        <p:txBody>
          <a:bodyPr/>
          <a:lstStyle/>
          <a:p>
            <a:r>
              <a:rPr lang="en-US" sz="2400"/>
              <a:t>Or: Alice and Mal, the corrupt lawyer</a:t>
            </a:r>
          </a:p>
          <a:p>
            <a:r>
              <a:rPr lang="en-US" sz="2400"/>
              <a:t>Mal finds two `colliding wills’, </a:t>
            </a:r>
            <a:r>
              <a:rPr lang="en-US" sz="2400" err="1"/>
              <a:t>GoodW</a:t>
            </a:r>
            <a:r>
              <a:rPr lang="en-US" sz="2400"/>
              <a:t> and </a:t>
            </a:r>
            <a:r>
              <a:rPr lang="en-US" sz="2400" err="1"/>
              <a:t>BadW</a:t>
            </a:r>
            <a:r>
              <a:rPr lang="en-US" sz="2400"/>
              <a:t>: </a:t>
            </a:r>
          </a:p>
          <a:p>
            <a:pPr lvl="1"/>
            <a:r>
              <a:rPr lang="en-US" sz="2000" err="1"/>
              <a:t>GoodW</a:t>
            </a:r>
            <a:r>
              <a:rPr lang="en-US" sz="2000"/>
              <a:t>: contents agreeable to Alice</a:t>
            </a:r>
          </a:p>
          <a:p>
            <a:pPr lvl="1"/>
            <a:r>
              <a:rPr lang="en-US" sz="2000">
                <a:solidFill>
                  <a:srgbClr val="FF0000"/>
                </a:solidFill>
              </a:rPr>
              <a:t>h(</a:t>
            </a:r>
            <a:r>
              <a:rPr lang="en-US" sz="2000" err="1">
                <a:solidFill>
                  <a:srgbClr val="FF0000"/>
                </a:solidFill>
              </a:rPr>
              <a:t>GoodW</a:t>
            </a:r>
            <a:r>
              <a:rPr lang="en-US" sz="2000">
                <a:solidFill>
                  <a:srgbClr val="FF0000"/>
                </a:solidFill>
              </a:rPr>
              <a:t>)=h(</a:t>
            </a:r>
            <a:r>
              <a:rPr lang="en-US" sz="2000" err="1">
                <a:solidFill>
                  <a:srgbClr val="FF0000"/>
                </a:solidFill>
              </a:rPr>
              <a:t>BadW</a:t>
            </a:r>
            <a:r>
              <a:rPr lang="en-US" sz="2000">
                <a:solidFill>
                  <a:srgbClr val="FF0000"/>
                </a:solidFill>
              </a:rPr>
              <a:t>)</a:t>
            </a:r>
          </a:p>
          <a:p>
            <a:pPr lvl="1"/>
            <a:r>
              <a:rPr lang="en-US" sz="2000"/>
              <a:t>Alice Signs good will: </a:t>
            </a:r>
            <a:r>
              <a:rPr lang="en-US" sz="2000" err="1"/>
              <a:t>Sign</a:t>
            </a:r>
            <a:r>
              <a:rPr lang="en-US" sz="2000" baseline="-25000" err="1"/>
              <a:t>A</a:t>
            </a:r>
            <a:r>
              <a:rPr lang="en-US" sz="2000"/>
              <a:t>(h(</a:t>
            </a:r>
            <a:r>
              <a:rPr lang="en-US" sz="2000" err="1"/>
              <a:t>GoodW</a:t>
            </a:r>
            <a:r>
              <a:rPr lang="en-US" sz="2000"/>
              <a:t>)) </a:t>
            </a:r>
            <a:br>
              <a:rPr lang="en-US" sz="2000"/>
            </a:br>
            <a:br>
              <a:rPr lang="en-US" sz="2000"/>
            </a:br>
            <a:br>
              <a:rPr lang="en-US" sz="2000"/>
            </a:br>
            <a:br>
              <a:rPr lang="en-US" sz="2000"/>
            </a:br>
            <a:br>
              <a:rPr lang="en-US" sz="2000"/>
            </a:br>
            <a:endParaRPr lang="en-US" sz="2000"/>
          </a:p>
          <a:p>
            <a:r>
              <a:rPr lang="en-US" sz="2400"/>
              <a:t>Later… Mal presents to the court:  </a:t>
            </a:r>
          </a:p>
        </p:txBody>
      </p:sp>
      <p:sp>
        <p:nvSpPr>
          <p:cNvPr id="4" name="Date Placeholder 3"/>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p:cNvSpPr>
            <a:spLocks noGrp="1"/>
          </p:cNvSpPr>
          <p:nvPr>
            <p:ph type="sldNum" sz="quarter" idx="12"/>
          </p:nvPr>
        </p:nvSpPr>
        <p:spPr/>
        <p:txBody>
          <a:bodyPr/>
          <a:lstStyle/>
          <a:p>
            <a:pPr>
              <a:defRPr/>
            </a:pPr>
            <a:fld id="{4AC8934D-7EC5-4767-94BA-6AA41C7401E4}" type="slidenum">
              <a:rPr lang="he-IL" altLang="en-US" smtClean="0"/>
              <a:pPr>
                <a:defRPr/>
              </a:pPr>
              <a:t>26</a:t>
            </a:fld>
            <a:endParaRPr lang="en-US" altLang="en-US"/>
          </a:p>
        </p:txBody>
      </p:sp>
      <p:sp>
        <p:nvSpPr>
          <p:cNvPr id="29" name="Line 12"/>
          <p:cNvSpPr>
            <a:spLocks noChangeShapeType="1"/>
          </p:cNvSpPr>
          <p:nvPr/>
        </p:nvSpPr>
        <p:spPr bwMode="auto">
          <a:xfrm>
            <a:off x="1610682" y="3994252"/>
            <a:ext cx="5076989" cy="4071"/>
          </a:xfrm>
          <a:prstGeom prst="line">
            <a:avLst/>
          </a:prstGeom>
          <a:noFill/>
          <a:ln w="381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pic>
        <p:nvPicPr>
          <p:cNvPr id="30"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94" y="3001736"/>
            <a:ext cx="763588" cy="11636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 name="Picture 30" descr="Connecting the dots (I): snake eyes | tales of wander"/>
          <p:cNvPicPr>
            <a:picLocks noChangeAspect="1"/>
          </p:cNvPicPr>
          <p:nvPr/>
        </p:nvPicPr>
        <p:blipFill rotWithShape="1">
          <a:blip r:embed="rId3">
            <a:extLst>
              <a:ext uri="{28A0092B-C50C-407E-A947-70E740481C1C}">
                <a14:useLocalDpi xmlns:a14="http://schemas.microsoft.com/office/drawing/2010/main" val="0"/>
              </a:ext>
            </a:extLst>
          </a:blip>
          <a:srcRect t="52956" r="81176"/>
          <a:stretch/>
        </p:blipFill>
        <p:spPr>
          <a:xfrm flipH="1">
            <a:off x="6687671" y="3050738"/>
            <a:ext cx="1434354" cy="1114636"/>
          </a:xfrm>
          <a:prstGeom prst="rect">
            <a:avLst/>
          </a:prstGeom>
        </p:spPr>
      </p:pic>
      <p:sp>
        <p:nvSpPr>
          <p:cNvPr id="32" name="TextBox 31"/>
          <p:cNvSpPr txBox="1"/>
          <p:nvPr/>
        </p:nvSpPr>
        <p:spPr>
          <a:xfrm>
            <a:off x="2828502" y="3101467"/>
            <a:ext cx="2916824" cy="369332"/>
          </a:xfrm>
          <a:prstGeom prst="rect">
            <a:avLst/>
          </a:prstGeom>
          <a:noFill/>
        </p:spPr>
        <p:txBody>
          <a:bodyPr wrap="none" rtlCol="0">
            <a:spAutoFit/>
          </a:bodyPr>
          <a:lstStyle/>
          <a:p>
            <a:r>
              <a:rPr lang="en-US" err="1"/>
              <a:t>GoodW</a:t>
            </a:r>
            <a:r>
              <a:rPr lang="en-US"/>
              <a:t>: ‘I leave all to Bob’</a:t>
            </a:r>
          </a:p>
        </p:txBody>
      </p:sp>
      <p:sp>
        <p:nvSpPr>
          <p:cNvPr id="33" name="Line 12"/>
          <p:cNvSpPr>
            <a:spLocks noChangeShapeType="1"/>
          </p:cNvSpPr>
          <p:nvPr/>
        </p:nvSpPr>
        <p:spPr bwMode="auto">
          <a:xfrm flipH="1">
            <a:off x="1524000" y="3449990"/>
            <a:ext cx="5076989" cy="4071"/>
          </a:xfrm>
          <a:prstGeom prst="line">
            <a:avLst/>
          </a:prstGeom>
          <a:noFill/>
          <a:ln w="381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35" name="TextBox 34"/>
          <p:cNvSpPr txBox="1"/>
          <p:nvPr/>
        </p:nvSpPr>
        <p:spPr>
          <a:xfrm>
            <a:off x="3303312" y="3596767"/>
            <a:ext cx="1967205" cy="369332"/>
          </a:xfrm>
          <a:prstGeom prst="rect">
            <a:avLst/>
          </a:prstGeom>
          <a:noFill/>
        </p:spPr>
        <p:txBody>
          <a:bodyPr wrap="none" rtlCol="0">
            <a:spAutoFit/>
          </a:bodyPr>
          <a:lstStyle/>
          <a:p>
            <a:r>
              <a:rPr lang="en-US" err="1"/>
              <a:t>Sign</a:t>
            </a:r>
            <a:r>
              <a:rPr lang="en-US" baseline="-25000" err="1"/>
              <a:t>A</a:t>
            </a:r>
            <a:r>
              <a:rPr lang="en-US"/>
              <a:t>(h(</a:t>
            </a:r>
            <a:r>
              <a:rPr lang="en-US" err="1"/>
              <a:t>GoodW</a:t>
            </a:r>
            <a:r>
              <a:rPr lang="en-US"/>
              <a:t>))</a:t>
            </a:r>
          </a:p>
        </p:txBody>
      </p:sp>
      <p:pic>
        <p:nvPicPr>
          <p:cNvPr id="12" name="תמונה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745885" y="3286133"/>
            <a:ext cx="683004" cy="683004"/>
          </a:xfrm>
          <a:prstGeom prst="rect">
            <a:avLst/>
          </a:prstGeom>
        </p:spPr>
      </p:pic>
      <p:sp>
        <p:nvSpPr>
          <p:cNvPr id="8" name="Cloud Callout 7"/>
          <p:cNvSpPr/>
          <p:nvPr/>
        </p:nvSpPr>
        <p:spPr bwMode="auto">
          <a:xfrm>
            <a:off x="6997277" y="2241173"/>
            <a:ext cx="1869424" cy="1138518"/>
          </a:xfrm>
          <a:prstGeom prst="cloudCallout">
            <a:avLst>
              <a:gd name="adj1" fmla="val -41091"/>
              <a:gd name="adj2" fmla="val 57776"/>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solidFill>
                  <a:srgbClr val="FF0000"/>
                </a:solidFill>
                <a:latin typeface="Arial" pitchFamily="34" charset="0"/>
                <a:cs typeface="Arial" pitchFamily="34" charset="0"/>
              </a:rPr>
              <a:t>h(</a:t>
            </a:r>
            <a:r>
              <a:rPr lang="en-US" err="1">
                <a:solidFill>
                  <a:srgbClr val="FF0000"/>
                </a:solidFill>
                <a:latin typeface="Arial" pitchFamily="34" charset="0"/>
                <a:cs typeface="Arial" pitchFamily="34" charset="0"/>
              </a:rPr>
              <a:t>GoodP</a:t>
            </a:r>
            <a:r>
              <a:rPr lang="en-US">
                <a:solidFill>
                  <a:srgbClr val="FF0000"/>
                </a:solidFill>
                <a:latin typeface="Arial" pitchFamily="34" charset="0"/>
                <a:cs typeface="Arial" pitchFamily="34" charset="0"/>
              </a:rPr>
              <a:t>)=h(</a:t>
            </a:r>
            <a:r>
              <a:rPr lang="en-US" err="1">
                <a:solidFill>
                  <a:srgbClr val="FF0000"/>
                </a:solidFill>
                <a:latin typeface="Arial" pitchFamily="34" charset="0"/>
                <a:cs typeface="Arial" pitchFamily="34" charset="0"/>
              </a:rPr>
              <a:t>BadP</a:t>
            </a:r>
            <a:r>
              <a:rPr lang="en-US">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6" name="Line 12"/>
          <p:cNvSpPr>
            <a:spLocks noChangeShapeType="1"/>
          </p:cNvSpPr>
          <p:nvPr/>
        </p:nvSpPr>
        <p:spPr bwMode="auto">
          <a:xfrm>
            <a:off x="1610682" y="5845156"/>
            <a:ext cx="5076989" cy="4071"/>
          </a:xfrm>
          <a:prstGeom prst="line">
            <a:avLst/>
          </a:prstGeom>
          <a:noFill/>
          <a:ln w="381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pic>
        <p:nvPicPr>
          <p:cNvPr id="18" name="Picture 17" descr="Connecting the dots (I): snake eyes | tales of wander"/>
          <p:cNvPicPr>
            <a:picLocks noChangeAspect="1"/>
          </p:cNvPicPr>
          <p:nvPr/>
        </p:nvPicPr>
        <p:blipFill rotWithShape="1">
          <a:blip r:embed="rId3">
            <a:extLst>
              <a:ext uri="{28A0092B-C50C-407E-A947-70E740481C1C}">
                <a14:useLocalDpi xmlns:a14="http://schemas.microsoft.com/office/drawing/2010/main" val="0"/>
              </a:ext>
            </a:extLst>
          </a:blip>
          <a:srcRect t="52956" r="81176"/>
          <a:stretch/>
        </p:blipFill>
        <p:spPr>
          <a:xfrm flipH="1">
            <a:off x="6687671" y="4901642"/>
            <a:ext cx="1434354" cy="1114636"/>
          </a:xfrm>
          <a:prstGeom prst="rect">
            <a:avLst/>
          </a:prstGeom>
        </p:spPr>
      </p:pic>
      <p:sp>
        <p:nvSpPr>
          <p:cNvPr id="19" name="TextBox 18"/>
          <p:cNvSpPr txBox="1"/>
          <p:nvPr/>
        </p:nvSpPr>
        <p:spPr>
          <a:xfrm>
            <a:off x="1844900" y="4952371"/>
            <a:ext cx="4463722" cy="646331"/>
          </a:xfrm>
          <a:prstGeom prst="rect">
            <a:avLst/>
          </a:prstGeom>
          <a:noFill/>
        </p:spPr>
        <p:txBody>
          <a:bodyPr wrap="none" rtlCol="0">
            <a:spAutoFit/>
          </a:bodyPr>
          <a:lstStyle/>
          <a:p>
            <a:r>
              <a:rPr lang="en-US" err="1">
                <a:solidFill>
                  <a:srgbClr val="FF0000"/>
                </a:solidFill>
              </a:rPr>
              <a:t>BadW</a:t>
            </a:r>
            <a:r>
              <a:rPr lang="en-US">
                <a:solidFill>
                  <a:srgbClr val="FF0000"/>
                </a:solidFill>
              </a:rPr>
              <a:t>: ‘I leave all to Mal’, </a:t>
            </a:r>
            <a:r>
              <a:rPr lang="en-US" err="1">
                <a:solidFill>
                  <a:srgbClr val="FF0000"/>
                </a:solidFill>
              </a:rPr>
              <a:t>Sign</a:t>
            </a:r>
            <a:r>
              <a:rPr lang="en-US" baseline="-25000" err="1">
                <a:solidFill>
                  <a:srgbClr val="FF0000"/>
                </a:solidFill>
              </a:rPr>
              <a:t>A</a:t>
            </a:r>
            <a:r>
              <a:rPr lang="en-US">
                <a:solidFill>
                  <a:srgbClr val="FF0000"/>
                </a:solidFill>
              </a:rPr>
              <a:t>(h(</a:t>
            </a:r>
            <a:r>
              <a:rPr lang="en-US" err="1">
                <a:solidFill>
                  <a:srgbClr val="FF0000"/>
                </a:solidFill>
              </a:rPr>
              <a:t>BadW</a:t>
            </a:r>
            <a:r>
              <a:rPr lang="en-US">
                <a:solidFill>
                  <a:srgbClr val="FF0000"/>
                </a:solidFill>
              </a:rPr>
              <a:t>))</a:t>
            </a:r>
          </a:p>
          <a:p>
            <a:r>
              <a:rPr lang="en-US"/>
              <a:t> </a:t>
            </a:r>
          </a:p>
        </p:txBody>
      </p:sp>
      <p:sp>
        <p:nvSpPr>
          <p:cNvPr id="20" name="Line 12"/>
          <p:cNvSpPr>
            <a:spLocks noChangeShapeType="1"/>
          </p:cNvSpPr>
          <p:nvPr/>
        </p:nvSpPr>
        <p:spPr bwMode="auto">
          <a:xfrm flipH="1">
            <a:off x="1524000" y="5300894"/>
            <a:ext cx="5076989" cy="4071"/>
          </a:xfrm>
          <a:prstGeom prst="line">
            <a:avLst/>
          </a:prstGeom>
          <a:noFill/>
          <a:ln w="381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21" name="TextBox 20"/>
          <p:cNvSpPr txBox="1"/>
          <p:nvPr/>
        </p:nvSpPr>
        <p:spPr>
          <a:xfrm>
            <a:off x="3303312" y="5447671"/>
            <a:ext cx="697627" cy="369332"/>
          </a:xfrm>
          <a:prstGeom prst="rect">
            <a:avLst/>
          </a:prstGeom>
          <a:noFill/>
        </p:spPr>
        <p:txBody>
          <a:bodyPr wrap="none" rtlCol="0">
            <a:spAutoFit/>
          </a:bodyPr>
          <a:lstStyle/>
          <a:p>
            <a:r>
              <a:rPr lang="en-US"/>
              <a:t>$$$$</a:t>
            </a:r>
          </a:p>
        </p:txBody>
      </p:sp>
      <p:pic>
        <p:nvPicPr>
          <p:cNvPr id="22" name="תמונה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745885" y="5137037"/>
            <a:ext cx="683004" cy="683004"/>
          </a:xfrm>
          <a:prstGeom prst="rect">
            <a:avLst/>
          </a:prstGeom>
        </p:spPr>
      </p:pic>
      <p:pic>
        <p:nvPicPr>
          <p:cNvPr id="9" name="Picture 8" descr="María Luisa Moreno-Torres: “Creo que la UMA no tiene buen ..."/>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9863" y="5040726"/>
            <a:ext cx="1147482" cy="980739"/>
          </a:xfrm>
          <a:prstGeom prst="rect">
            <a:avLst/>
          </a:prstGeom>
        </p:spPr>
      </p:pic>
      <p:sp>
        <p:nvSpPr>
          <p:cNvPr id="10" name="Rounded Rectangle 9"/>
          <p:cNvSpPr/>
          <p:nvPr/>
        </p:nvSpPr>
        <p:spPr bwMode="auto">
          <a:xfrm>
            <a:off x="3541059" y="1057275"/>
            <a:ext cx="5145741" cy="937444"/>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400">
                <a:solidFill>
                  <a:schemeClr val="accent1">
                    <a:lumMod val="20000"/>
                    <a:lumOff val="80000"/>
                  </a:schemeClr>
                </a:solidFill>
                <a:latin typeface="Arial" pitchFamily="34" charset="0"/>
                <a:cs typeface="Arial" pitchFamily="34" charset="0"/>
              </a:rPr>
              <a:t>Is such attack realistic, </a:t>
            </a:r>
            <a:br>
              <a:rPr lang="en-US" sz="2400">
                <a:solidFill>
                  <a:schemeClr val="accent1">
                    <a:lumMod val="20000"/>
                    <a:lumOff val="80000"/>
                  </a:schemeClr>
                </a:solidFill>
                <a:latin typeface="Arial" pitchFamily="34" charset="0"/>
                <a:cs typeface="Arial" pitchFamily="34" charset="0"/>
              </a:rPr>
            </a:br>
            <a:r>
              <a:rPr lang="en-US" sz="2400">
                <a:solidFill>
                  <a:schemeClr val="accent1">
                    <a:lumMod val="20000"/>
                    <a:lumOff val="80000"/>
                  </a:schemeClr>
                </a:solidFill>
                <a:latin typeface="Arial" pitchFamily="34" charset="0"/>
                <a:cs typeface="Arial" pitchFamily="34" charset="0"/>
              </a:rPr>
              <a:t>or is SPR enough ‘in practice’? </a:t>
            </a:r>
            <a:endParaRPr kumimoji="0" lang="en-US" sz="2400" b="0" i="0" u="none" strike="noStrike" cap="none" normalizeH="0" baseline="0">
              <a:ln>
                <a:noFill/>
              </a:ln>
              <a:solidFill>
                <a:schemeClr val="accent1">
                  <a:lumMod val="20000"/>
                  <a:lumOff val="80000"/>
                </a:schemeClr>
              </a:solidFill>
              <a:effectLst/>
              <a:latin typeface="Arial" pitchFamily="34" charset="0"/>
              <a:cs typeface="Arial" pitchFamily="34" charset="0"/>
            </a:endParaRPr>
          </a:p>
        </p:txBody>
      </p:sp>
    </p:spTree>
    <p:extLst>
      <p:ext uri="{BB962C8B-B14F-4D97-AF65-F5344CB8AC3E}">
        <p14:creationId xmlns:p14="http://schemas.microsoft.com/office/powerpoint/2010/main" val="123652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P spid="20" grpId="0" animBg="1"/>
      <p:bldP spid="21" grpId="0"/>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9436C348-4C06-4DFE-A34A-8D7A8F9E4A2A}"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3A4CD98E-169A-4396-B8B4-9DB42C7C82E4}" type="slidenum">
              <a:rPr lang="he-IL" altLang="en-US"/>
              <a:pPr>
                <a:defRPr/>
              </a:pPr>
              <a:t>27</a:t>
            </a:fld>
            <a:endParaRPr lang="en-US" altLang="en-US"/>
          </a:p>
        </p:txBody>
      </p:sp>
      <p:sp>
        <p:nvSpPr>
          <p:cNvPr id="62469" name="Rectangle 2"/>
          <p:cNvSpPr>
            <a:spLocks noGrp="1" noChangeArrowheads="1"/>
          </p:cNvSpPr>
          <p:nvPr>
            <p:ph type="title"/>
          </p:nvPr>
        </p:nvSpPr>
        <p:spPr>
          <a:xfrm>
            <a:off x="457199" y="228600"/>
            <a:ext cx="8421329" cy="771623"/>
          </a:xfrm>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p>
            <a:pPr defTabSz="449263"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SPR &amp; C</a:t>
            </a:r>
            <a:r>
              <a:rPr lang="en-GB" altLang="en-US" sz="4400"/>
              <a:t>hosen-prefix vulnerability</a:t>
            </a:r>
            <a:endParaRPr lang="en-GB" altLang="en-US"/>
          </a:p>
        </p:txBody>
      </p:sp>
      <mc:AlternateContent xmlns:mc="http://schemas.openxmlformats.org/markup-compatibility/2006" xmlns:a14="http://schemas.microsoft.com/office/drawing/2010/main">
        <mc:Choice Requires="a14">
          <p:sp>
            <p:nvSpPr>
              <p:cNvPr id="62470" name="Rectangle 3"/>
              <p:cNvSpPr>
                <a:spLocks noGrp="1" noChangeArrowheads="1"/>
              </p:cNvSpPr>
              <p:nvPr>
                <p:ph type="body" idx="1"/>
              </p:nvPr>
            </p:nvSpPr>
            <p:spPr>
              <a:xfrm>
                <a:off x="457199" y="1162301"/>
                <a:ext cx="8204200" cy="4664996"/>
              </a:xfrm>
              <a:extLst>
                <a:ext uri="{91240B29-F687-4F45-9708-019B960494DF}">
                  <a14:hiddenLine w="9525">
                    <a:solidFill>
                      <a:srgbClr val="000000"/>
                    </a:solidFill>
                    <a:round/>
                    <a:headEnd/>
                    <a:tailEnd/>
                  </a14:hiddenLine>
                </a:ext>
              </a:extLst>
            </p:spPr>
            <p:txBody>
              <a:bodyPr wrap="square" lIns="90000" tIns="46800" rIns="90000" bIns="46800">
                <a:spAutoFit/>
              </a:bodyPr>
              <a:lstStyle/>
              <a:p>
                <a:pPr marL="414338" indent="-284163" defTabSz="449263" eaLnBrk="1" hangingPunct="1">
                  <a:lnSpc>
                    <a:spcPct val="90000"/>
                  </a:lnSpc>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a:t>Chosen-prefix vulnerability </a:t>
                </a:r>
                <a:r>
                  <a:rPr lang="en-GB" altLang="en-US" sz="2600"/>
                  <a:t>: </a:t>
                </a:r>
              </a:p>
              <a:p>
                <a:pPr marL="741363" lvl="1" indent="-284163" defTabSz="449263" eaLnBrk="1" hangingPunct="1">
                  <a:lnSpc>
                    <a:spcPct val="90000"/>
                  </a:lnSpc>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t>Mal selects `prefix string’ </a:t>
                </a:r>
                <a14:m>
                  <m:oMath xmlns:m="http://schemas.openxmlformats.org/officeDocument/2006/math">
                    <m:r>
                      <a:rPr lang="en-US" altLang="en-US" sz="2800" i="1" dirty="0">
                        <a:solidFill>
                          <a:srgbClr val="000000"/>
                        </a:solidFill>
                        <a:latin typeface="Cambria Math" panose="02040503050406030204" pitchFamily="18" charset="0"/>
                        <a:ea typeface="+mn-ea"/>
                      </a:rPr>
                      <m:t>𝑝</m:t>
                    </m:r>
                  </m:oMath>
                </a14:m>
                <a:endParaRPr lang="en-GB" altLang="en-US" sz="2400"/>
              </a:p>
              <a:p>
                <a:pPr marL="741363" lvl="1" indent="-284163" defTabSz="449263" eaLnBrk="1" hangingPunct="1">
                  <a:lnSpc>
                    <a:spcPct val="90000"/>
                  </a:lnSpc>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t>Efficient </a:t>
                </a:r>
                <a:r>
                  <a:rPr lang="en-GB" altLang="en-US" sz="2400" err="1"/>
                  <a:t>alg</a:t>
                </a:r>
                <a:r>
                  <a:rPr lang="en-GB" altLang="en-US" sz="2400"/>
                  <a:t> finds :</a:t>
                </a:r>
              </a:p>
              <a:p>
                <a:pPr marL="457200" lvl="1" indent="0" defTabSz="449263" eaLnBrk="1" hangingPunct="1">
                  <a:lnSpc>
                    <a:spcPct val="90000"/>
                  </a:lnSpc>
                  <a:spcBef>
                    <a:spcPts val="5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t>    </a:t>
                </a:r>
                <a14:m>
                  <m:oMath xmlns:m="http://schemas.openxmlformats.org/officeDocument/2006/math">
                    <m:r>
                      <a:rPr lang="en-US" altLang="en-US" sz="2800" i="1" dirty="0">
                        <a:latin typeface="Cambria Math" panose="02040503050406030204" pitchFamily="18" charset="0"/>
                      </a:rPr>
                      <m:t>𝑥</m:t>
                    </m:r>
                    <m:r>
                      <a:rPr lang="en-US" altLang="en-US" sz="2800" i="1" dirty="0">
                        <a:latin typeface="Cambria Math" panose="02040503050406030204" pitchFamily="18" charset="0"/>
                      </a:rPr>
                      <m:t>≠</m:t>
                    </m:r>
                    <m:sSup>
                      <m:sSupPr>
                        <m:ctrlPr>
                          <a:rPr lang="en-US" altLang="en-US" sz="2800" i="1" dirty="0">
                            <a:latin typeface="Cambria Math" panose="02040503050406030204" pitchFamily="18" charset="0"/>
                          </a:rPr>
                        </m:ctrlPr>
                      </m:sSupPr>
                      <m:e>
                        <m:r>
                          <a:rPr lang="en-US" altLang="en-US" sz="2800" i="1" dirty="0">
                            <a:latin typeface="Cambria Math" panose="02040503050406030204" pitchFamily="18" charset="0"/>
                          </a:rPr>
                          <m:t>𝑥</m:t>
                        </m:r>
                      </m:e>
                      <m:sup>
                        <m:r>
                          <a:rPr lang="en-US" altLang="en-US" sz="2800" i="1" dirty="0">
                            <a:latin typeface="Cambria Math" panose="02040503050406030204" pitchFamily="18" charset="0"/>
                          </a:rPr>
                          <m:t>′</m:t>
                        </m:r>
                      </m:sup>
                    </m:sSup>
                  </m:oMath>
                </a14:m>
                <a:r>
                  <a:rPr lang="en-GB" altLang="en-US" sz="2400"/>
                  <a:t> </a:t>
                </a:r>
                <a:r>
                  <a:rPr lang="en-GB" altLang="en-US" sz="2400" err="1"/>
                  <a:t>s.t.</a:t>
                </a:r>
                <a:r>
                  <a:rPr lang="en-GB" altLang="en-US" sz="2400"/>
                  <a:t> </a:t>
                </a:r>
                <a14:m>
                  <m:oMath xmlns:m="http://schemas.openxmlformats.org/officeDocument/2006/math">
                    <m:r>
                      <a:rPr lang="en-GB" altLang="en-US" sz="2800" i="1" dirty="0" smtClean="0">
                        <a:latin typeface="Cambria Math" panose="02040503050406030204" pitchFamily="18" charset="0"/>
                      </a:rPr>
                      <m:t>h</m:t>
                    </m:r>
                    <m:r>
                      <a:rPr lang="en-GB" altLang="en-US" sz="2800" i="1" dirty="0">
                        <a:latin typeface="Cambria Math" panose="02040503050406030204" pitchFamily="18" charset="0"/>
                      </a:rPr>
                      <m:t>(</m:t>
                    </m:r>
                    <m:r>
                      <a:rPr lang="en-US" altLang="en-US" sz="2800" i="1" dirty="0">
                        <a:latin typeface="Cambria Math" panose="02040503050406030204" pitchFamily="18" charset="0"/>
                      </a:rPr>
                      <m:t>𝑝</m:t>
                    </m:r>
                    <m:r>
                      <a:rPr lang="en-US" altLang="en-US" sz="2800" i="1" dirty="0">
                        <a:latin typeface="Cambria Math" panose="02040503050406030204" pitchFamily="18" charset="0"/>
                      </a:rPr>
                      <m:t>|</m:t>
                    </m:r>
                    <m:d>
                      <m:dPr>
                        <m:begChr m:val="|"/>
                        <m:ctrlPr>
                          <a:rPr lang="en-US" altLang="en-US" sz="2800" i="1" dirty="0">
                            <a:latin typeface="Cambria Math" panose="02040503050406030204" pitchFamily="18" charset="0"/>
                          </a:rPr>
                        </m:ctrlPr>
                      </m:dPr>
                      <m:e>
                        <m:r>
                          <a:rPr lang="en-US" altLang="en-US" sz="2800" i="1" dirty="0">
                            <a:latin typeface="Cambria Math" panose="02040503050406030204" pitchFamily="18" charset="0"/>
                          </a:rPr>
                          <m:t>𝑥</m:t>
                        </m:r>
                      </m:e>
                    </m:d>
                    <m:r>
                      <a:rPr lang="en-US" altLang="en-US" sz="2800" i="1" dirty="0" smtClean="0">
                        <a:latin typeface="Cambria Math" panose="02040503050406030204" pitchFamily="18" charset="0"/>
                      </a:rPr>
                      <m:t>=</m:t>
                    </m:r>
                    <m:r>
                      <a:rPr lang="en-US" altLang="en-US" sz="2800" i="1" dirty="0">
                        <a:latin typeface="Cambria Math" panose="02040503050406030204" pitchFamily="18" charset="0"/>
                      </a:rPr>
                      <m:t>h</m:t>
                    </m:r>
                    <m:r>
                      <a:rPr lang="en-US" altLang="en-US" sz="2800" i="1" dirty="0">
                        <a:latin typeface="Cambria Math" panose="02040503050406030204" pitchFamily="18" charset="0"/>
                      </a:rPr>
                      <m:t>(</m:t>
                    </m:r>
                    <m:r>
                      <a:rPr lang="en-US" altLang="en-US" sz="2800" i="1" dirty="0">
                        <a:latin typeface="Cambria Math" panose="02040503050406030204" pitchFamily="18" charset="0"/>
                      </a:rPr>
                      <m:t>𝑝</m:t>
                    </m:r>
                    <m:r>
                      <a:rPr lang="en-US" altLang="en-US" sz="2800" i="1" dirty="0">
                        <a:latin typeface="Cambria Math" panose="02040503050406030204" pitchFamily="18" charset="0"/>
                      </a:rPr>
                      <m:t>||</m:t>
                    </m:r>
                    <m:r>
                      <a:rPr lang="en-US" altLang="en-US" sz="2800" i="1" dirty="0" smtClean="0">
                        <a:latin typeface="Cambria Math" panose="02040503050406030204" pitchFamily="18" charset="0"/>
                      </a:rPr>
                      <m:t>𝑥</m:t>
                    </m:r>
                    <m:r>
                      <a:rPr lang="en-US" altLang="en-US" sz="2800" b="0" i="1" dirty="0" smtClean="0">
                        <a:latin typeface="Cambria Math" panose="02040503050406030204" pitchFamily="18" charset="0"/>
                      </a:rPr>
                      <m:t>′</m:t>
                    </m:r>
                    <m:r>
                      <a:rPr lang="en-US" altLang="en-US" sz="2800" i="1" dirty="0">
                        <a:latin typeface="Cambria Math" panose="02040503050406030204" pitchFamily="18" charset="0"/>
                      </a:rPr>
                      <m:t>)</m:t>
                    </m:r>
                  </m:oMath>
                </a14:m>
                <a:r>
                  <a:rPr lang="en-GB" altLang="en-US" sz="2800"/>
                  <a:t> </a:t>
                </a:r>
              </a:p>
              <a:p>
                <a:pPr marL="1093788" lvl="2" indent="-284163" defTabSz="449263" eaLnBrk="1" hangingPunct="1">
                  <a:lnSpc>
                    <a:spcPct val="90000"/>
                  </a:lnSpc>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a:t>Chosen-prefix attack known for MD5, SHA1</a:t>
                </a:r>
              </a:p>
              <a:p>
                <a:pPr marL="741363" lvl="1" indent="-284163" defTabSz="449263" eaLnBrk="1" hangingPunct="1">
                  <a:lnSpc>
                    <a:spcPct val="90000"/>
                  </a:lnSpc>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200"/>
                  <a:t>Or, also for </a:t>
                </a:r>
                <a:r>
                  <a:rPr lang="en-GB" altLang="en-US" sz="2200" u="sng"/>
                  <a:t>any</a:t>
                </a:r>
                <a:r>
                  <a:rPr lang="en-GB" altLang="en-US" sz="2200"/>
                  <a:t> suffix: </a:t>
                </a:r>
                <a14:m>
                  <m:oMath xmlns:m="http://schemas.openxmlformats.org/officeDocument/2006/math">
                    <m:d>
                      <m:dPr>
                        <m:ctrlPr>
                          <a:rPr lang="en-GB" altLang="en-US" sz="2400" i="1" dirty="0" smtClean="0">
                            <a:latin typeface="Cambria Math" panose="02040503050406030204" pitchFamily="18" charset="0"/>
                          </a:rPr>
                        </m:ctrlPr>
                      </m:dPr>
                      <m:e>
                        <m:r>
                          <a:rPr lang="en-GB" altLang="en-US" sz="2400" i="1" dirty="0" smtClean="0">
                            <a:latin typeface="Cambria Math" panose="02040503050406030204" pitchFamily="18" charset="0"/>
                            <a:ea typeface="Cambria Math" panose="02040503050406030204" pitchFamily="18" charset="0"/>
                          </a:rPr>
                          <m:t>∀</m:t>
                        </m:r>
                        <m:r>
                          <a:rPr lang="en-US" altLang="en-US" sz="2400" b="0" i="1" dirty="0" smtClean="0">
                            <a:latin typeface="Cambria Math" panose="02040503050406030204" pitchFamily="18" charset="0"/>
                            <a:ea typeface="Cambria Math" panose="02040503050406030204" pitchFamily="18" charset="0"/>
                          </a:rPr>
                          <m:t>𝑠</m:t>
                        </m:r>
                      </m:e>
                    </m:d>
                    <m:r>
                      <a:rPr lang="en-GB" altLang="en-US" sz="2400" i="1" dirty="0">
                        <a:latin typeface="Cambria Math" panose="02040503050406030204" pitchFamily="18" charset="0"/>
                      </a:rPr>
                      <m:t>h</m:t>
                    </m:r>
                    <m:r>
                      <a:rPr lang="en-GB" altLang="en-US" sz="2400" i="1" dirty="0">
                        <a:latin typeface="Cambria Math" panose="02040503050406030204" pitchFamily="18" charset="0"/>
                      </a:rPr>
                      <m:t>(</m:t>
                    </m:r>
                    <m:r>
                      <a:rPr lang="en-US" altLang="en-US" sz="2400" i="1" dirty="0">
                        <a:latin typeface="Cambria Math" panose="02040503050406030204" pitchFamily="18" charset="0"/>
                      </a:rPr>
                      <m:t>𝑝</m:t>
                    </m:r>
                    <m:r>
                      <a:rPr lang="en-US" altLang="en-US" sz="2400" i="1" dirty="0">
                        <a:latin typeface="Cambria Math" panose="02040503050406030204" pitchFamily="18" charset="0"/>
                      </a:rPr>
                      <m:t>|</m:t>
                    </m:r>
                    <m:d>
                      <m:dPr>
                        <m:begChr m:val="|"/>
                        <m:ctrlPr>
                          <a:rPr lang="en-US" altLang="en-US" sz="2400" i="1" dirty="0">
                            <a:latin typeface="Cambria Math" panose="02040503050406030204" pitchFamily="18" charset="0"/>
                          </a:rPr>
                        </m:ctrlPr>
                      </m:dPr>
                      <m:e>
                        <m:r>
                          <a:rPr lang="en-US" altLang="en-US" sz="2400" i="1" dirty="0">
                            <a:latin typeface="Cambria Math" panose="02040503050406030204" pitchFamily="18" charset="0"/>
                          </a:rPr>
                          <m:t>𝑥</m:t>
                        </m:r>
                        <m:r>
                          <a:rPr lang="en-US" altLang="en-US" sz="2400" b="0" i="1" dirty="0" smtClean="0">
                            <a:latin typeface="Cambria Math" panose="02040503050406030204" pitchFamily="18" charset="0"/>
                          </a:rPr>
                          <m:t>||</m:t>
                        </m:r>
                        <m:r>
                          <a:rPr lang="en-US" altLang="en-US" sz="2400" b="0" i="1" dirty="0" smtClean="0">
                            <a:latin typeface="Cambria Math" panose="02040503050406030204" pitchFamily="18" charset="0"/>
                          </a:rPr>
                          <m:t>𝑠</m:t>
                        </m:r>
                      </m:e>
                    </m:d>
                    <m:r>
                      <a:rPr lang="en-US" altLang="en-US" sz="2400" i="1" dirty="0">
                        <a:latin typeface="Cambria Math" panose="02040503050406030204" pitchFamily="18" charset="0"/>
                      </a:rPr>
                      <m:t>=</m:t>
                    </m:r>
                    <m:r>
                      <a:rPr lang="en-US" altLang="en-US" sz="2400" i="1" dirty="0">
                        <a:latin typeface="Cambria Math" panose="02040503050406030204" pitchFamily="18" charset="0"/>
                      </a:rPr>
                      <m:t>h</m:t>
                    </m:r>
                    <m:r>
                      <a:rPr lang="en-US" altLang="en-US" sz="2400" i="1" dirty="0">
                        <a:latin typeface="Cambria Math" panose="02040503050406030204" pitchFamily="18" charset="0"/>
                      </a:rPr>
                      <m:t>(</m:t>
                    </m:r>
                    <m:r>
                      <a:rPr lang="en-US" altLang="en-US" sz="2400" i="1" dirty="0">
                        <a:latin typeface="Cambria Math" panose="02040503050406030204" pitchFamily="18" charset="0"/>
                      </a:rPr>
                      <m:t>𝑝</m:t>
                    </m:r>
                    <m:r>
                      <a:rPr lang="en-US" altLang="en-US" sz="2400" i="1" dirty="0">
                        <a:latin typeface="Cambria Math" panose="02040503050406030204" pitchFamily="18" charset="0"/>
                      </a:rPr>
                      <m:t>|</m:t>
                    </m:r>
                    <m:d>
                      <m:dPr>
                        <m:begChr m:val="|"/>
                        <m:endChr m:val="|"/>
                        <m:ctrlPr>
                          <a:rPr lang="en-US" altLang="en-US" sz="2400" i="1" dirty="0">
                            <a:latin typeface="Cambria Math" panose="02040503050406030204" pitchFamily="18" charset="0"/>
                          </a:rPr>
                        </m:ctrlPr>
                      </m:dPr>
                      <m:e>
                        <m:sSup>
                          <m:sSupPr>
                            <m:ctrlPr>
                              <a:rPr lang="en-US" altLang="en-US" sz="2400" i="1" dirty="0">
                                <a:latin typeface="Cambria Math" panose="02040503050406030204" pitchFamily="18" charset="0"/>
                              </a:rPr>
                            </m:ctrlPr>
                          </m:sSupPr>
                          <m:e>
                            <m:r>
                              <a:rPr lang="en-US" altLang="en-US" sz="2400" i="1" dirty="0">
                                <a:latin typeface="Cambria Math" panose="02040503050406030204" pitchFamily="18" charset="0"/>
                              </a:rPr>
                              <m:t>𝑥</m:t>
                            </m:r>
                          </m:e>
                          <m:sup>
                            <m:r>
                              <a:rPr lang="en-US" altLang="en-US" sz="2400" i="1" dirty="0">
                                <a:latin typeface="Cambria Math" panose="02040503050406030204" pitchFamily="18" charset="0"/>
                              </a:rPr>
                              <m:t>′</m:t>
                            </m:r>
                          </m:sup>
                        </m:sSup>
                      </m:e>
                    </m:d>
                    <m:r>
                      <a:rPr lang="en-US" altLang="en-US" sz="2400" b="0" i="1" dirty="0" smtClean="0">
                        <a:latin typeface="Cambria Math" panose="02040503050406030204" pitchFamily="18" charset="0"/>
                      </a:rPr>
                      <m:t>|</m:t>
                    </m:r>
                    <m:r>
                      <a:rPr lang="en-US" altLang="en-US" sz="2400" b="0" i="1" dirty="0" smtClean="0">
                        <a:latin typeface="Cambria Math" panose="02040503050406030204" pitchFamily="18" charset="0"/>
                      </a:rPr>
                      <m:t>𝑠</m:t>
                    </m:r>
                    <m:r>
                      <a:rPr lang="en-US" altLang="en-US" sz="2400" i="1" dirty="0">
                        <a:latin typeface="Cambria Math" panose="02040503050406030204" pitchFamily="18" charset="0"/>
                      </a:rPr>
                      <m:t>)</m:t>
                    </m:r>
                  </m:oMath>
                </a14:m>
                <a:r>
                  <a:rPr lang="en-GB" altLang="en-US" sz="2400"/>
                  <a:t> </a:t>
                </a:r>
                <a:endParaRPr lang="en-GB" altLang="en-US" sz="2200"/>
              </a:p>
              <a:p>
                <a:pPr marL="414338" indent="-284163" defTabSz="449263" eaLnBrk="1" hangingPunct="1">
                  <a:lnSpc>
                    <a:spcPct val="90000"/>
                  </a:lnSpc>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a:t>Hash may be SPR yet allow chosen-prefix attacks</a:t>
                </a:r>
              </a:p>
              <a:p>
                <a:pPr marL="414338" indent="-284163" defTabSz="449263" eaLnBrk="1" hangingPunct="1">
                  <a:lnSpc>
                    <a:spcPct val="90000"/>
                  </a:lnSpc>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a:solidFill>
                      <a:srgbClr val="FF0000"/>
                    </a:solidFill>
                  </a:rPr>
                  <a:t>Such attacks found for several proposed, standard crypto hash function, e.g., MD5 and SHA1</a:t>
                </a:r>
              </a:p>
              <a:p>
                <a:pPr marL="414338" indent="-284163" defTabSz="449263" eaLnBrk="1" hangingPunct="1">
                  <a:lnSpc>
                    <a:spcPct val="90000"/>
                  </a:lnSpc>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a:t>We show chosen prefix attack on </a:t>
                </a:r>
                <a:r>
                  <a:rPr lang="en-GB" altLang="en-US" sz="2600" err="1"/>
                  <a:t>HtS</a:t>
                </a:r>
                <a:endParaRPr lang="en-GB" altLang="en-US" sz="2600"/>
              </a:p>
              <a:p>
                <a:pPr marL="741363" lvl="1" indent="-284163" defTabSz="449263" eaLnBrk="1" hangingPunct="1">
                  <a:lnSpc>
                    <a:spcPct val="90000"/>
                  </a:lnSpc>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u="sng">
                    <a:sym typeface="Wingdings" panose="05000000000000000000" pitchFamily="2" charset="2"/>
                  </a:rPr>
                  <a:t>Example of possible attack on </a:t>
                </a:r>
                <a:r>
                  <a:rPr lang="en-GB" altLang="en-US" sz="2400" u="sng" err="1">
                    <a:sym typeface="Wingdings" panose="05000000000000000000" pitchFamily="2" charset="2"/>
                  </a:rPr>
                  <a:t>HtS</a:t>
                </a:r>
                <a:r>
                  <a:rPr lang="en-GB" altLang="en-US" sz="2400" u="sng">
                    <a:sym typeface="Wingdings" panose="05000000000000000000" pitchFamily="2" charset="2"/>
                  </a:rPr>
                  <a:t> with SPR</a:t>
                </a:r>
              </a:p>
            </p:txBody>
          </p:sp>
        </mc:Choice>
        <mc:Fallback xmlns="">
          <p:sp>
            <p:nvSpPr>
              <p:cNvPr id="62470" name="Rectangle 3"/>
              <p:cNvSpPr>
                <a:spLocks noGrp="1" noRot="1" noChangeAspect="1" noMove="1" noResize="1" noEditPoints="1" noAdjustHandles="1" noChangeArrowheads="1" noChangeShapeType="1" noTextEdit="1"/>
              </p:cNvSpPr>
              <p:nvPr>
                <p:ph type="body" idx="1"/>
              </p:nvPr>
            </p:nvSpPr>
            <p:spPr>
              <a:xfrm>
                <a:off x="457199" y="1162301"/>
                <a:ext cx="8204200" cy="4664996"/>
              </a:xfrm>
              <a:blipFill>
                <a:blip r:embed="rId3"/>
                <a:stretch>
                  <a:fillRect t="-2353" b="-2092"/>
                </a:stretch>
              </a:blipFill>
              <a:extLst>
                <a:ext uri="{91240B29-F687-4F45-9708-019B960494DF}">
                  <a14:hiddenLine xmlns:a14="http://schemas.microsoft.com/office/drawing/2010/main" w="9525">
                    <a:solidFill>
                      <a:srgbClr val="000000"/>
                    </a:solidFill>
                    <a:round/>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47031202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503108EF-4303-47B1-B237-20FAD3A00F89}" type="datetime1">
              <a:rPr lang="en-US" altLang="en-US" smtClean="0"/>
              <a:t>1/5/2021</a:t>
            </a:fld>
            <a:endParaRPr lang="en-US" altLang="en-US"/>
          </a:p>
        </p:txBody>
      </p:sp>
      <p:sp>
        <p:nvSpPr>
          <p:cNvPr id="6" name="Slide Number Placeholder 5"/>
          <p:cNvSpPr>
            <a:spLocks noGrp="1"/>
          </p:cNvSpPr>
          <p:nvPr>
            <p:ph type="sldNum" sz="quarter" idx="4294967295"/>
          </p:nvPr>
        </p:nvSpPr>
        <p:spPr/>
        <p:txBody>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1" hangingPunct="1"/>
            <a:fld id="{3EC9EDE4-32DB-4A8F-B37E-151F1C0FFF7A}" type="slidenum">
              <a:rPr lang="he-IL" altLang="en-US" b="0">
                <a:latin typeface="Garamond" panose="02020404030301010803" pitchFamily="18" charset="0"/>
              </a:rPr>
              <a:pPr eaLnBrk="1" hangingPunct="1"/>
              <a:t>28</a:t>
            </a:fld>
            <a:endParaRPr lang="en-US" altLang="en-US" b="0">
              <a:latin typeface="Garamond" panose="02020404030301010803" pitchFamily="18" charset="0"/>
            </a:endParaRPr>
          </a:p>
        </p:txBody>
      </p:sp>
      <p:sp>
        <p:nvSpPr>
          <p:cNvPr id="74757" name="Rectangle 2"/>
          <p:cNvSpPr>
            <a:spLocks noGrp="1" noChangeArrowheads="1"/>
          </p:cNvSpPr>
          <p:nvPr>
            <p:ph type="title"/>
          </p:nvPr>
        </p:nvSpPr>
        <p:spPr/>
        <p:txBody>
          <a:bodyPr/>
          <a:lstStyle/>
          <a:p>
            <a:pPr defTabSz="457200" eaLnBrk="1" hangingPunct="1"/>
            <a:r>
              <a:rPr lang="en-GB" altLang="en-US" sz="4000"/>
              <a:t>Chosen-prefix attack </a:t>
            </a:r>
            <a:endParaRPr lang="en-US" altLang="en-US" sz="3800"/>
          </a:p>
        </p:txBody>
      </p:sp>
      <mc:AlternateContent xmlns:mc="http://schemas.openxmlformats.org/markup-compatibility/2006" xmlns:a14="http://schemas.microsoft.com/office/drawing/2010/main">
        <mc:Choice Requires="a14">
          <p:sp>
            <p:nvSpPr>
              <p:cNvPr id="74758" name="Rectangle 3"/>
              <p:cNvSpPr>
                <a:spLocks noGrp="1" noChangeArrowheads="1"/>
              </p:cNvSpPr>
              <p:nvPr>
                <p:ph type="body" idx="1"/>
              </p:nvPr>
            </p:nvSpPr>
            <p:spPr>
              <a:xfrm>
                <a:off x="299244" y="896426"/>
                <a:ext cx="8477250" cy="5103812"/>
              </a:xfrm>
            </p:spPr>
            <p:txBody>
              <a:bodyPr/>
              <a:lstStyle/>
              <a:p>
                <a:pPr marL="411163" indent="-280988" defTabSz="457200" eaLnBrk="1" hangingPunct="1">
                  <a:lnSpc>
                    <a:spcPct val="90000"/>
                  </a:lnSpc>
                </a:pPr>
                <a:r>
                  <a:rPr lang="en-US" altLang="en-US" sz="2800"/>
                  <a:t>Let </a:t>
                </a:r>
                <a14:m>
                  <m:oMath xmlns:m="http://schemas.openxmlformats.org/officeDocument/2006/math">
                    <m:r>
                      <a:rPr lang="en-US" altLang="en-US" sz="2800" i="1" dirty="0" smtClean="0">
                        <a:latin typeface="Cambria Math" panose="02040503050406030204" pitchFamily="18" charset="0"/>
                      </a:rPr>
                      <m:t>𝑥</m:t>
                    </m:r>
                    <m:r>
                      <a:rPr lang="en-US" altLang="en-US" sz="2800" b="0" i="1" dirty="0" smtClean="0">
                        <a:latin typeface="Cambria Math" panose="02040503050406030204" pitchFamily="18" charset="0"/>
                      </a:rPr>
                      <m:t>&lt;</m:t>
                    </m:r>
                    <m:sSup>
                      <m:sSupPr>
                        <m:ctrlPr>
                          <a:rPr lang="en-US" altLang="en-US" sz="2800" i="1" dirty="0">
                            <a:latin typeface="Cambria Math" panose="02040503050406030204" pitchFamily="18" charset="0"/>
                          </a:rPr>
                        </m:ctrlPr>
                      </m:sSupPr>
                      <m:e>
                        <m:r>
                          <a:rPr lang="en-US" altLang="en-US" sz="2800" i="1" dirty="0">
                            <a:latin typeface="Cambria Math" panose="02040503050406030204" pitchFamily="18" charset="0"/>
                          </a:rPr>
                          <m:t>𝑥</m:t>
                        </m:r>
                      </m:e>
                      <m:sup>
                        <m:r>
                          <a:rPr lang="en-US" altLang="en-US" sz="2800" i="1" dirty="0">
                            <a:latin typeface="Cambria Math" panose="02040503050406030204" pitchFamily="18" charset="0"/>
                          </a:rPr>
                          <m:t>′</m:t>
                        </m:r>
                      </m:sup>
                    </m:sSup>
                  </m:oMath>
                </a14:m>
                <a:r>
                  <a:rPr lang="en-US" altLang="en-US" sz="2800">
                    <a:sym typeface="Wingdings" panose="05000000000000000000" pitchFamily="2" charset="2"/>
                  </a:rPr>
                  <a:t> be </a:t>
                </a:r>
                <a:r>
                  <a:rPr lang="en-US" altLang="en-US" sz="2800"/>
                  <a:t>collision for prefix: </a:t>
                </a:r>
                <a:r>
                  <a:rPr lang="en-US" altLang="en-US" sz="2800" i="1">
                    <a:latin typeface="Times New Roman" panose="02020603050405020304" pitchFamily="18" charset="0"/>
                    <a:cs typeface="Times New Roman" panose="02020603050405020304" pitchFamily="18" charset="0"/>
                  </a:rPr>
                  <a:t>p=</a:t>
                </a:r>
                <a:r>
                  <a:rPr lang="en-US" altLang="en-US" sz="2800"/>
                  <a:t>`Pay Mal $’</a:t>
                </a:r>
              </a:p>
              <a:p>
                <a:pPr marL="411163" indent="-280988" defTabSz="457200" eaLnBrk="1" hangingPunct="1">
                  <a:lnSpc>
                    <a:spcPct val="90000"/>
                  </a:lnSpc>
                </a:pPr>
                <a:r>
                  <a:rPr lang="en-US" altLang="en-US" sz="2800"/>
                  <a:t>Mal tricks Alice into signing him an IOU for $</a:t>
                </a:r>
                <a14:m>
                  <m:oMath xmlns:m="http://schemas.openxmlformats.org/officeDocument/2006/math">
                    <m:r>
                      <a:rPr lang="en-US" altLang="en-US" sz="2800" i="1" dirty="0">
                        <a:latin typeface="Cambria Math" panose="02040503050406030204" pitchFamily="18" charset="0"/>
                      </a:rPr>
                      <m:t>𝑥</m:t>
                    </m:r>
                  </m:oMath>
                </a14:m>
                <a:endParaRPr lang="en-US" altLang="en-US" sz="2800"/>
              </a:p>
              <a:p>
                <a:pPr marL="411163" indent="-280988" defTabSz="457200" eaLnBrk="1" hangingPunct="1">
                  <a:lnSpc>
                    <a:spcPct val="90000"/>
                  </a:lnSpc>
                </a:pPr>
                <a:r>
                  <a:rPr lang="en-US" altLang="en-US" sz="2800"/>
                  <a:t>Alice signs, </a:t>
                </a:r>
                <a:r>
                  <a:rPr lang="en-US" altLang="en-US" sz="2800">
                    <a:sym typeface="Wingdings" panose="05000000000000000000" pitchFamily="2" charset="2"/>
                  </a:rPr>
                  <a:t>sends </a:t>
                </a:r>
                <a:r>
                  <a:rPr lang="en-US" altLang="en-US" sz="2800" i="1">
                    <a:latin typeface="Times New Roman" panose="02020603050405020304" pitchFamily="18" charset="0"/>
                    <a:cs typeface="Times New Roman" panose="02020603050405020304" pitchFamily="18" charset="0"/>
                  </a:rPr>
                  <a:t>s=</a:t>
                </a:r>
                <a14:m>
                  <m:oMath xmlns:m="http://schemas.openxmlformats.org/officeDocument/2006/math">
                    <m:sSubSup>
                      <m:sSubSupPr>
                        <m:ctrlPr>
                          <a:rPr lang="en-GB" altLang="en-US" sz="2800" i="1" smtClean="0">
                            <a:latin typeface="Cambria Math" panose="02040503050406030204" pitchFamily="18" charset="0"/>
                          </a:rPr>
                        </m:ctrlPr>
                      </m:sSubSupPr>
                      <m:e>
                        <m:r>
                          <a:rPr lang="en-US" altLang="en-US" sz="2800" i="1">
                            <a:latin typeface="Cambria Math" panose="02040503050406030204" pitchFamily="18" charset="0"/>
                          </a:rPr>
                          <m:t>𝑆</m:t>
                        </m:r>
                      </m:e>
                      <m:sub>
                        <m:r>
                          <a:rPr lang="en-US" altLang="en-US" sz="2800" i="1">
                            <a:latin typeface="Cambria Math" panose="02040503050406030204" pitchFamily="18" charset="0"/>
                          </a:rPr>
                          <m:t>𝑠</m:t>
                        </m:r>
                      </m:sub>
                      <m:sup>
                        <m:r>
                          <a:rPr lang="en-US" altLang="en-US" sz="2800" i="1">
                            <a:latin typeface="Cambria Math" panose="02040503050406030204" pitchFamily="18" charset="0"/>
                          </a:rPr>
                          <m:t>h</m:t>
                        </m:r>
                      </m:sup>
                    </m:sSubSup>
                  </m:oMath>
                </a14:m>
                <a:r>
                  <a:rPr lang="en-US" altLang="en-US" sz="2800" i="1">
                    <a:latin typeface="Times New Roman" panose="02020603050405020304" pitchFamily="18" charset="0"/>
                    <a:cs typeface="Times New Roman" panose="02020603050405020304" pitchFamily="18" charset="0"/>
                  </a:rPr>
                  <a:t>(m) </a:t>
                </a:r>
                <a:r>
                  <a:rPr lang="en-US" altLang="en-US" sz="2800" err="1"/>
                  <a:t>where</a:t>
                </a:r>
                <a:r>
                  <a:rPr lang="en-US" altLang="en-US" sz="2800"/>
                  <a:t> </a:t>
                </a:r>
                <a:r>
                  <a:rPr lang="en-US" altLang="en-US" sz="2400" i="1">
                    <a:latin typeface="Times New Roman" panose="02020603050405020304" pitchFamily="18" charset="0"/>
                    <a:cs typeface="Times New Roman" panose="02020603050405020304" pitchFamily="18" charset="0"/>
                  </a:rPr>
                  <a:t>m= </a:t>
                </a:r>
                <a:r>
                  <a:rPr lang="en-US" altLang="en-US" sz="2400"/>
                  <a:t>`Pay Mal $’||</a:t>
                </a:r>
                <a14:m>
                  <m:oMath xmlns:m="http://schemas.openxmlformats.org/officeDocument/2006/math">
                    <m:r>
                      <a:rPr lang="en-US" altLang="en-US" sz="2400" i="1" dirty="0">
                        <a:latin typeface="Cambria Math" panose="02040503050406030204" pitchFamily="18" charset="0"/>
                      </a:rPr>
                      <m:t>𝑥</m:t>
                    </m:r>
                  </m:oMath>
                </a14:m>
                <a:endParaRPr lang="en-US" altLang="en-US" sz="2400"/>
              </a:p>
              <a:p>
                <a:pPr marL="763588" lvl="2" indent="-280988" defTabSz="457200" eaLnBrk="1" hangingPunct="1">
                  <a:lnSpc>
                    <a:spcPct val="90000"/>
                  </a:lnSpc>
                </a:pPr>
                <a14:m>
                  <m:oMath xmlns:m="http://schemas.openxmlformats.org/officeDocument/2006/math">
                    <m:sSubSup>
                      <m:sSubSupPr>
                        <m:ctrlPr>
                          <a:rPr lang="en-GB" altLang="en-US" sz="2400" i="1">
                            <a:latin typeface="Cambria Math" panose="02040503050406030204" pitchFamily="18" charset="0"/>
                          </a:rPr>
                        </m:ctrlPr>
                      </m:sSubSupPr>
                      <m:e>
                        <m:r>
                          <a:rPr lang="en-US" altLang="en-US" sz="2400" i="1">
                            <a:latin typeface="Cambria Math" panose="02040503050406030204" pitchFamily="18" charset="0"/>
                          </a:rPr>
                          <m:t>𝑆</m:t>
                        </m:r>
                      </m:e>
                      <m:sub>
                        <m:r>
                          <a:rPr lang="en-US" altLang="en-US" sz="2400" i="1">
                            <a:latin typeface="Cambria Math" panose="02040503050406030204" pitchFamily="18" charset="0"/>
                          </a:rPr>
                          <m:t>𝑠</m:t>
                        </m:r>
                      </m:sub>
                      <m:sup>
                        <m:r>
                          <a:rPr lang="en-US" altLang="en-US" sz="2400" i="1">
                            <a:latin typeface="Cambria Math" panose="02040503050406030204" pitchFamily="18" charset="0"/>
                          </a:rPr>
                          <m:t>h</m:t>
                        </m:r>
                      </m:sup>
                    </m:sSubSup>
                  </m:oMath>
                </a14:m>
                <a:r>
                  <a:rPr lang="en-US" altLang="en-US" sz="2400" i="1">
                    <a:latin typeface="Times New Roman" panose="02020603050405020304" pitchFamily="18" charset="0"/>
                    <a:cs typeface="Times New Roman" panose="02020603050405020304" pitchFamily="18" charset="0"/>
                  </a:rPr>
                  <a:t>(m)=</a:t>
                </a:r>
                <a14:m>
                  <m:oMath xmlns:m="http://schemas.openxmlformats.org/officeDocument/2006/math">
                    <m:sSub>
                      <m:sSubPr>
                        <m:ctrlPr>
                          <a:rPr lang="en-GB" altLang="en-US" sz="2400" i="1" smtClean="0">
                            <a:latin typeface="Cambria Math" panose="02040503050406030204" pitchFamily="18" charset="0"/>
                          </a:rPr>
                        </m:ctrlPr>
                      </m:sSubPr>
                      <m:e>
                        <m:r>
                          <a:rPr lang="en-US" altLang="en-US" sz="2400" b="0" i="1" smtClean="0">
                            <a:latin typeface="Cambria Math" panose="02040503050406030204" pitchFamily="18" charset="0"/>
                          </a:rPr>
                          <m:t>𝑆</m:t>
                        </m:r>
                      </m:e>
                      <m:sub>
                        <m:r>
                          <a:rPr lang="en-US" altLang="en-US" sz="2400" b="0" i="1" smtClean="0">
                            <a:latin typeface="Cambria Math" panose="02040503050406030204" pitchFamily="18" charset="0"/>
                          </a:rPr>
                          <m:t>𝑠</m:t>
                        </m:r>
                      </m:sub>
                    </m:sSub>
                  </m:oMath>
                </a14:m>
                <a:r>
                  <a:rPr lang="en-US" altLang="en-US" sz="2400" i="1">
                    <a:latin typeface="Times New Roman" panose="02020603050405020304" pitchFamily="18" charset="0"/>
                    <a:cs typeface="Times New Roman" panose="02020603050405020304" pitchFamily="18" charset="0"/>
                  </a:rPr>
                  <a:t>(h(p||x))=</a:t>
                </a:r>
                <a14:m>
                  <m:oMath xmlns:m="http://schemas.openxmlformats.org/officeDocument/2006/math">
                    <m:sSub>
                      <m:sSubPr>
                        <m:ctrlPr>
                          <a:rPr lang="en-GB" altLang="en-US" sz="2400" i="1">
                            <a:latin typeface="Cambria Math" panose="02040503050406030204" pitchFamily="18" charset="0"/>
                          </a:rPr>
                        </m:ctrlPr>
                      </m:sSubPr>
                      <m:e>
                        <m:r>
                          <a:rPr lang="en-US" altLang="en-US" sz="2400" i="1">
                            <a:latin typeface="Cambria Math" panose="02040503050406030204" pitchFamily="18" charset="0"/>
                          </a:rPr>
                          <m:t>𝑆</m:t>
                        </m:r>
                      </m:e>
                      <m:sub>
                        <m:r>
                          <a:rPr lang="en-US" altLang="en-US" sz="2400" i="1">
                            <a:latin typeface="Cambria Math" panose="02040503050406030204" pitchFamily="18" charset="0"/>
                          </a:rPr>
                          <m:t>𝑠</m:t>
                        </m:r>
                      </m:sub>
                    </m:sSub>
                  </m:oMath>
                </a14:m>
                <a:r>
                  <a:rPr lang="en-US" altLang="en-US" sz="2400" i="1">
                    <a:latin typeface="Times New Roman" panose="02020603050405020304" pitchFamily="18" charset="0"/>
                    <a:cs typeface="Times New Roman" panose="02020603050405020304" pitchFamily="18" charset="0"/>
                  </a:rPr>
                  <a:t>(h(p||x’))=</a:t>
                </a:r>
                <a14:m>
                  <m:oMath xmlns:m="http://schemas.openxmlformats.org/officeDocument/2006/math">
                    <m:sSubSup>
                      <m:sSubSupPr>
                        <m:ctrlPr>
                          <a:rPr lang="en-GB" altLang="en-US" sz="2400" i="1">
                            <a:latin typeface="Cambria Math" panose="02040503050406030204" pitchFamily="18" charset="0"/>
                          </a:rPr>
                        </m:ctrlPr>
                      </m:sSubSupPr>
                      <m:e>
                        <m:r>
                          <a:rPr lang="en-US" altLang="en-US" sz="2400" i="1">
                            <a:latin typeface="Cambria Math" panose="02040503050406030204" pitchFamily="18" charset="0"/>
                          </a:rPr>
                          <m:t>𝑆</m:t>
                        </m:r>
                      </m:e>
                      <m:sub>
                        <m:r>
                          <a:rPr lang="en-US" altLang="en-US" sz="2400" i="1">
                            <a:latin typeface="Cambria Math" panose="02040503050406030204" pitchFamily="18" charset="0"/>
                          </a:rPr>
                          <m:t>𝑠</m:t>
                        </m:r>
                      </m:sub>
                      <m:sup>
                        <m:r>
                          <a:rPr lang="en-US" altLang="en-US" sz="2400" i="1">
                            <a:latin typeface="Cambria Math" panose="02040503050406030204" pitchFamily="18" charset="0"/>
                          </a:rPr>
                          <m:t>h</m:t>
                        </m:r>
                      </m:sup>
                    </m:sSubSup>
                  </m:oMath>
                </a14:m>
                <a:r>
                  <a:rPr lang="en-US" altLang="en-US" sz="2400" i="1">
                    <a:latin typeface="Times New Roman" panose="02020603050405020304" pitchFamily="18" charset="0"/>
                    <a:cs typeface="Times New Roman" panose="02020603050405020304" pitchFamily="18" charset="0"/>
                  </a:rPr>
                  <a:t>(</a:t>
                </a:r>
                <a:r>
                  <a:rPr lang="en-US" altLang="en-US" sz="2400" i="1">
                    <a:solidFill>
                      <a:srgbClr val="FF0000"/>
                    </a:solidFill>
                    <a:latin typeface="Times New Roman" panose="02020603050405020304" pitchFamily="18" charset="0"/>
                    <a:cs typeface="Times New Roman" panose="02020603050405020304" pitchFamily="18" charset="0"/>
                  </a:rPr>
                  <a:t>m’</a:t>
                </a:r>
                <a:r>
                  <a:rPr lang="en-US" altLang="en-US" sz="2400" i="1">
                    <a:latin typeface="Times New Roman" panose="02020603050405020304" pitchFamily="18" charset="0"/>
                    <a:cs typeface="Times New Roman" panose="02020603050405020304" pitchFamily="18" charset="0"/>
                  </a:rPr>
                  <a:t>)</a:t>
                </a:r>
                <a:endParaRPr lang="en-US" altLang="en-US" sz="2400"/>
              </a:p>
              <a:p>
                <a:pPr marL="738188" lvl="1" indent="-280988" defTabSz="457200" eaLnBrk="1" hangingPunct="1">
                  <a:lnSpc>
                    <a:spcPct val="90000"/>
                  </a:lnSpc>
                </a:pPr>
                <a:r>
                  <a:rPr lang="en-US" altLang="en-US" sz="2400" i="1">
                    <a:solidFill>
                      <a:srgbClr val="FF0000"/>
                    </a:solidFill>
                    <a:latin typeface="Times New Roman" panose="02020603050405020304" pitchFamily="18" charset="0"/>
                    <a:cs typeface="Times New Roman" panose="02020603050405020304" pitchFamily="18" charset="0"/>
                  </a:rPr>
                  <a:t>m’= </a:t>
                </a:r>
                <a:r>
                  <a:rPr lang="en-US" altLang="en-US" sz="2400">
                    <a:solidFill>
                      <a:srgbClr val="FF0000"/>
                    </a:solidFill>
                  </a:rPr>
                  <a:t>`Pay Mal $’||</a:t>
                </a:r>
                <a14:m>
                  <m:oMath xmlns:m="http://schemas.openxmlformats.org/officeDocument/2006/math">
                    <m:r>
                      <a:rPr lang="en-US" altLang="en-US" sz="2400" i="1" dirty="0">
                        <a:solidFill>
                          <a:srgbClr val="FF0000"/>
                        </a:solidFill>
                        <a:latin typeface="Cambria Math" panose="02040503050406030204" pitchFamily="18" charset="0"/>
                      </a:rPr>
                      <m:t>𝑥</m:t>
                    </m:r>
                    <m:r>
                      <a:rPr lang="en-US" altLang="en-US" sz="2400" b="0" i="0" dirty="0" smtClean="0">
                        <a:solidFill>
                          <a:srgbClr val="FF0000"/>
                        </a:solidFill>
                        <a:latin typeface="Cambria Math" panose="02040503050406030204" pitchFamily="18" charset="0"/>
                      </a:rPr>
                      <m:t>′</m:t>
                    </m:r>
                  </m:oMath>
                </a14:m>
                <a:endParaRPr lang="en-US" altLang="en-US" sz="2400">
                  <a:solidFill>
                    <a:srgbClr val="FF0000"/>
                  </a:solidFill>
                </a:endParaRPr>
              </a:p>
              <a:p>
                <a:pPr marL="411163" lvl="1" indent="-280988" defTabSz="457200" eaLnBrk="1" hangingPunct="1">
                  <a:lnSpc>
                    <a:spcPct val="90000"/>
                  </a:lnSpc>
                  <a:buClr>
                    <a:schemeClr val="accent1"/>
                  </a:buClr>
                  <a:buSzPct val="65000"/>
                  <a:buFont typeface="Wingdings" pitchFamily="2" charset="2"/>
                  <a:buChar char="n"/>
                </a:pPr>
                <a:r>
                  <a:rPr lang="en-US" altLang="en-US" sz="2800"/>
                  <a:t>Mal sends </a:t>
                </a:r>
                <a:r>
                  <a:rPr lang="en-US" altLang="en-US" sz="2400" i="1">
                    <a:latin typeface="Times New Roman" panose="02020603050405020304" pitchFamily="18" charset="0"/>
                    <a:cs typeface="Times New Roman" panose="02020603050405020304" pitchFamily="18" charset="0"/>
                  </a:rPr>
                  <a:t>s, </a:t>
                </a:r>
                <a:r>
                  <a:rPr lang="en-US" altLang="en-US" sz="2400" i="1">
                    <a:solidFill>
                      <a:srgbClr val="FF0000"/>
                    </a:solidFill>
                    <a:latin typeface="Times New Roman" panose="02020603050405020304" pitchFamily="18" charset="0"/>
                    <a:cs typeface="Times New Roman" panose="02020603050405020304" pitchFamily="18" charset="0"/>
                  </a:rPr>
                  <a:t>m’</a:t>
                </a:r>
                <a:r>
                  <a:rPr lang="he-IL" altLang="en-US" sz="2400" i="1">
                    <a:latin typeface="Times New Roman" panose="02020603050405020304" pitchFamily="18" charset="0"/>
                    <a:cs typeface="Times New Roman" panose="02020603050405020304" pitchFamily="18" charset="0"/>
                  </a:rPr>
                  <a:t> </a:t>
                </a:r>
                <a:r>
                  <a:rPr lang="en-US" altLang="en-US" sz="2800"/>
                  <a:t>to Alice</a:t>
                </a:r>
                <a:r>
                  <a:rPr lang="en-US" altLang="en-US" sz="2800">
                    <a:latin typeface="Times New Roman" panose="02020603050405020304" pitchFamily="18" charset="0"/>
                  </a:rPr>
                  <a:t>’</a:t>
                </a:r>
                <a:r>
                  <a:rPr lang="en-US" altLang="en-US" sz="2800"/>
                  <a:t>s bank</a:t>
                </a:r>
                <a:endParaRPr lang="en-US" altLang="en-US" sz="2400"/>
              </a:p>
              <a:p>
                <a:pPr marL="738188" lvl="1" indent="-280988" defTabSz="457200" eaLnBrk="1" hangingPunct="1">
                  <a:lnSpc>
                    <a:spcPct val="90000"/>
                  </a:lnSpc>
                </a:pPr>
                <a:r>
                  <a:rPr lang="en-US" altLang="en-US" sz="2400"/>
                  <a:t>Bank validates </a:t>
                </a:r>
                <a:r>
                  <a:rPr lang="en-US" altLang="en-US" sz="2400" i="1">
                    <a:latin typeface="Times New Roman" panose="02020603050405020304" pitchFamily="18" charset="0"/>
                    <a:cs typeface="Times New Roman" panose="02020603050405020304" pitchFamily="18" charset="0"/>
                  </a:rPr>
                  <a:t>“Ok”=</a:t>
                </a:r>
                <a:r>
                  <a:rPr lang="en-US" altLang="en-US" sz="2400" i="1" err="1">
                    <a:latin typeface="Times New Roman" panose="02020603050405020304" pitchFamily="18" charset="0"/>
                    <a:cs typeface="Times New Roman" panose="02020603050405020304" pitchFamily="18" charset="0"/>
                  </a:rPr>
                  <a:t>Verify</a:t>
                </a:r>
                <a:r>
                  <a:rPr lang="en-US" altLang="en-US" sz="2400" i="1" baseline="-25000" err="1">
                    <a:latin typeface="Times New Roman" panose="02020603050405020304" pitchFamily="18" charset="0"/>
                    <a:cs typeface="Times New Roman" panose="02020603050405020304" pitchFamily="18" charset="0"/>
                  </a:rPr>
                  <a:t>Alice.v</a:t>
                </a:r>
                <a:r>
                  <a:rPr lang="en-US" altLang="en-US" sz="2400" i="1">
                    <a:latin typeface="Times New Roman" panose="02020603050405020304" pitchFamily="18" charset="0"/>
                    <a:cs typeface="Times New Roman" panose="02020603050405020304" pitchFamily="18" charset="0"/>
                  </a:rPr>
                  <a:t>(</a:t>
                </a:r>
                <a:r>
                  <a:rPr lang="en-US" altLang="en-US" sz="2400" i="1" err="1">
                    <a:solidFill>
                      <a:srgbClr val="FF0000"/>
                    </a:solidFill>
                    <a:latin typeface="Times New Roman" panose="02020603050405020304" pitchFamily="18" charset="0"/>
                    <a:cs typeface="Times New Roman" panose="02020603050405020304" pitchFamily="18" charset="0"/>
                  </a:rPr>
                  <a:t>m’</a:t>
                </a:r>
                <a:r>
                  <a:rPr lang="en-US" altLang="en-US" sz="2400" i="1" err="1">
                    <a:latin typeface="Times New Roman" panose="02020603050405020304" pitchFamily="18" charset="0"/>
                    <a:cs typeface="Times New Roman" panose="02020603050405020304" pitchFamily="18" charset="0"/>
                  </a:rPr>
                  <a:t>,s</a:t>
                </a:r>
                <a:r>
                  <a:rPr lang="en-US" altLang="en-US" sz="2400" i="1">
                    <a:latin typeface="Times New Roman" panose="02020603050405020304" pitchFamily="18" charset="0"/>
                    <a:cs typeface="Times New Roman" panose="02020603050405020304" pitchFamily="18" charset="0"/>
                  </a:rPr>
                  <a:t>)</a:t>
                </a:r>
                <a:endParaRPr lang="en-US" altLang="en-US" sz="2400"/>
              </a:p>
              <a:p>
                <a:pPr marL="411163" indent="-280988" defTabSz="457200" eaLnBrk="1" hangingPunct="1">
                  <a:lnSpc>
                    <a:spcPct val="90000"/>
                  </a:lnSpc>
                </a:pPr>
                <a:r>
                  <a:rPr lang="en-US" altLang="en-US" sz="2800"/>
                  <a:t>Bank gives </a:t>
                </a:r>
                <a:r>
                  <a:rPr lang="en-US" altLang="en-US" sz="2800">
                    <a:solidFill>
                      <a:srgbClr val="FF0000"/>
                    </a:solidFill>
                  </a:rPr>
                  <a:t>$</a:t>
                </a:r>
                <a14:m>
                  <m:oMath xmlns:m="http://schemas.openxmlformats.org/officeDocument/2006/math">
                    <m:r>
                      <a:rPr lang="en-US" altLang="en-US" sz="2800" i="1" dirty="0">
                        <a:solidFill>
                          <a:srgbClr val="FF0000"/>
                        </a:solidFill>
                        <a:latin typeface="Cambria Math" panose="02040503050406030204" pitchFamily="18" charset="0"/>
                      </a:rPr>
                      <m:t>𝑥</m:t>
                    </m:r>
                    <m:r>
                      <a:rPr lang="en-US" altLang="en-US" sz="2800" dirty="0">
                        <a:solidFill>
                          <a:srgbClr val="FF0000"/>
                        </a:solidFill>
                        <a:latin typeface="Cambria Math" panose="02040503050406030204" pitchFamily="18" charset="0"/>
                      </a:rPr>
                      <m:t>′</m:t>
                    </m:r>
                  </m:oMath>
                </a14:m>
                <a:r>
                  <a:rPr lang="en-US" altLang="en-US" sz="2800">
                    <a:solidFill>
                      <a:srgbClr val="FF0000"/>
                    </a:solidFill>
                  </a:rPr>
                  <a:t> </a:t>
                </a:r>
                <a:r>
                  <a:rPr lang="en-US" altLang="en-US" sz="2800"/>
                  <a:t>of Alice to Mal!!</a:t>
                </a:r>
              </a:p>
              <a:p>
                <a:pPr marL="411163" indent="-280988" defTabSz="457200" eaLnBrk="1" hangingPunct="1">
                  <a:lnSpc>
                    <a:spcPct val="90000"/>
                  </a:lnSpc>
                </a:pPr>
                <a:r>
                  <a:rPr lang="en-US" altLang="en-US" sz="2800">
                    <a:solidFill>
                      <a:srgbClr val="0070C0"/>
                    </a:solidFill>
                  </a:rPr>
                  <a:t>This attack is simplified: </a:t>
                </a:r>
              </a:p>
              <a:p>
                <a:pPr marL="738188" lvl="1" indent="-280988" defTabSz="457200" eaLnBrk="1" hangingPunct="1">
                  <a:lnSpc>
                    <a:spcPct val="90000"/>
                  </a:lnSpc>
                </a:pPr>
                <a:r>
                  <a:rPr lang="en-US" altLang="en-US" sz="2000">
                    <a:solidFill>
                      <a:srgbClr val="0070C0"/>
                    </a:solidFill>
                  </a:rPr>
                  <a:t>Mal has to find `good’ collision (high profit, convince Alice to sign)</a:t>
                </a:r>
              </a:p>
              <a:p>
                <a:pPr marL="738188" lvl="1" indent="-280988" defTabSz="457200" eaLnBrk="1" hangingPunct="1">
                  <a:lnSpc>
                    <a:spcPct val="90000"/>
                  </a:lnSpc>
                </a:pPr>
                <a:r>
                  <a:rPr lang="en-US" altLang="en-US" sz="2000">
                    <a:solidFill>
                      <a:srgbClr val="0070C0"/>
                    </a:solidFill>
                  </a:rPr>
                  <a:t>People sign (PDF) files, not plain text…</a:t>
                </a:r>
              </a:p>
              <a:p>
                <a:pPr marL="411163" indent="-280988" defTabSz="457200" eaLnBrk="1" hangingPunct="1">
                  <a:lnSpc>
                    <a:spcPct val="90000"/>
                  </a:lnSpc>
                </a:pPr>
                <a:r>
                  <a:rPr lang="en-US" altLang="en-US" sz="2400">
                    <a:solidFill>
                      <a:srgbClr val="0070C0"/>
                    </a:solidFill>
                  </a:rPr>
                  <a:t>In reality, attacker also chooses suffix </a:t>
                </a:r>
                <a:r>
                  <a:rPr lang="en-US" altLang="en-US" sz="2400">
                    <a:solidFill>
                      <a:srgbClr val="0070C0"/>
                    </a:solidFill>
                    <a:sym typeface="Wingdings" panose="05000000000000000000" pitchFamily="2" charset="2"/>
                  </a:rPr>
                  <a:t> stronger attack</a:t>
                </a:r>
                <a:endParaRPr lang="en-US" altLang="en-US" sz="2400">
                  <a:solidFill>
                    <a:srgbClr val="0070C0"/>
                  </a:solidFill>
                </a:endParaRPr>
              </a:p>
            </p:txBody>
          </p:sp>
        </mc:Choice>
        <mc:Fallback xmlns="">
          <p:sp>
            <p:nvSpPr>
              <p:cNvPr id="74758" name="Rectangle 3"/>
              <p:cNvSpPr>
                <a:spLocks noGrp="1" noRot="1" noChangeAspect="1" noMove="1" noResize="1" noEditPoints="1" noAdjustHandles="1" noChangeArrowheads="1" noChangeShapeType="1" noTextEdit="1"/>
              </p:cNvSpPr>
              <p:nvPr>
                <p:ph type="body" idx="1"/>
              </p:nvPr>
            </p:nvSpPr>
            <p:spPr>
              <a:xfrm>
                <a:off x="299244" y="896426"/>
                <a:ext cx="8477250" cy="5103812"/>
              </a:xfrm>
              <a:blipFill>
                <a:blip r:embed="rId2"/>
                <a:stretch>
                  <a:fillRect t="-2151" b="-3106"/>
                </a:stretch>
              </a:blipFill>
            </p:spPr>
            <p:txBody>
              <a:bodyPr/>
              <a:lstStyle/>
              <a:p>
                <a:r>
                  <a:rPr lang="en-US">
                    <a:noFill/>
                  </a:rPr>
                  <a:t> </a:t>
                </a:r>
              </a:p>
            </p:txBody>
          </p:sp>
        </mc:Fallback>
      </mc:AlternateContent>
    </p:spTree>
    <p:extLst>
      <p:ext uri="{BB962C8B-B14F-4D97-AF65-F5344CB8AC3E}">
        <p14:creationId xmlns:p14="http://schemas.microsoft.com/office/powerpoint/2010/main" val="163315888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758">
                                            <p:txEl>
                                              <p:pRg st="5" end="5"/>
                                            </p:txEl>
                                          </p:spTgt>
                                        </p:tgtEl>
                                        <p:attrNameLst>
                                          <p:attrName>style.visibility</p:attrName>
                                        </p:attrNameLst>
                                      </p:cBhvr>
                                      <p:to>
                                        <p:strVal val="visible"/>
                                      </p:to>
                                    </p:set>
                                    <p:anim calcmode="lin" valueType="num">
                                      <p:cBhvr additive="base">
                                        <p:cTn id="7" dur="500" fill="hold"/>
                                        <p:tgtEl>
                                          <p:spTgt spid="74758">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4758">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758">
                                            <p:txEl>
                                              <p:pRg st="6" end="6"/>
                                            </p:txEl>
                                          </p:spTgt>
                                        </p:tgtEl>
                                        <p:attrNameLst>
                                          <p:attrName>style.visibility</p:attrName>
                                        </p:attrNameLst>
                                      </p:cBhvr>
                                      <p:to>
                                        <p:strVal val="visible"/>
                                      </p:to>
                                    </p:set>
                                    <p:anim calcmode="lin" valueType="num">
                                      <p:cBhvr additive="base">
                                        <p:cTn id="11" dur="500" fill="hold"/>
                                        <p:tgtEl>
                                          <p:spTgt spid="74758">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4758">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4758">
                                            <p:txEl>
                                              <p:pRg st="7" end="7"/>
                                            </p:txEl>
                                          </p:spTgt>
                                        </p:tgtEl>
                                        <p:attrNameLst>
                                          <p:attrName>style.visibility</p:attrName>
                                        </p:attrNameLst>
                                      </p:cBhvr>
                                      <p:to>
                                        <p:strVal val="visible"/>
                                      </p:to>
                                    </p:set>
                                    <p:anim calcmode="lin" valueType="num">
                                      <p:cBhvr additive="base">
                                        <p:cTn id="15" dur="500" fill="hold"/>
                                        <p:tgtEl>
                                          <p:spTgt spid="74758">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475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4758">
                                            <p:txEl>
                                              <p:pRg st="8" end="8"/>
                                            </p:txEl>
                                          </p:spTgt>
                                        </p:tgtEl>
                                        <p:attrNameLst>
                                          <p:attrName>style.visibility</p:attrName>
                                        </p:attrNameLst>
                                      </p:cBhvr>
                                      <p:to>
                                        <p:strVal val="visible"/>
                                      </p:to>
                                    </p:set>
                                    <p:anim calcmode="lin" valueType="num">
                                      <p:cBhvr additive="base">
                                        <p:cTn id="21" dur="500" fill="hold"/>
                                        <p:tgtEl>
                                          <p:spTgt spid="74758">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4758">
                                            <p:txEl>
                                              <p:pRg st="8" end="8"/>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4758">
                                            <p:txEl>
                                              <p:pRg st="9" end="9"/>
                                            </p:txEl>
                                          </p:spTgt>
                                        </p:tgtEl>
                                        <p:attrNameLst>
                                          <p:attrName>style.visibility</p:attrName>
                                        </p:attrNameLst>
                                      </p:cBhvr>
                                      <p:to>
                                        <p:strVal val="visible"/>
                                      </p:to>
                                    </p:set>
                                    <p:anim calcmode="lin" valueType="num">
                                      <p:cBhvr additive="base">
                                        <p:cTn id="25" dur="500" fill="hold"/>
                                        <p:tgtEl>
                                          <p:spTgt spid="74758">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4758">
                                            <p:txEl>
                                              <p:pRg st="9" end="9"/>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4758">
                                            <p:txEl>
                                              <p:pRg st="10" end="10"/>
                                            </p:txEl>
                                          </p:spTgt>
                                        </p:tgtEl>
                                        <p:attrNameLst>
                                          <p:attrName>style.visibility</p:attrName>
                                        </p:attrNameLst>
                                      </p:cBhvr>
                                      <p:to>
                                        <p:strVal val="visible"/>
                                      </p:to>
                                    </p:set>
                                    <p:anim calcmode="lin" valueType="num">
                                      <p:cBhvr additive="base">
                                        <p:cTn id="29" dur="500" fill="hold"/>
                                        <p:tgtEl>
                                          <p:spTgt spid="74758">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758">
                                            <p:txEl>
                                              <p:pRg st="10" end="1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4758">
                                            <p:txEl>
                                              <p:pRg st="11" end="11"/>
                                            </p:txEl>
                                          </p:spTgt>
                                        </p:tgtEl>
                                        <p:attrNameLst>
                                          <p:attrName>style.visibility</p:attrName>
                                        </p:attrNameLst>
                                      </p:cBhvr>
                                      <p:to>
                                        <p:strVal val="visible"/>
                                      </p:to>
                                    </p:set>
                                    <p:anim calcmode="lin" valueType="num">
                                      <p:cBhvr additive="base">
                                        <p:cTn id="33" dur="500" fill="hold"/>
                                        <p:tgtEl>
                                          <p:spTgt spid="74758">
                                            <p:txEl>
                                              <p:pRg st="11" end="1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4758">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503108EF-4303-47B1-B237-20FAD3A00F89}" type="datetime1">
              <a:rPr lang="en-US" altLang="en-US" smtClean="0"/>
              <a:t>1/5/2021</a:t>
            </a:fld>
            <a:endParaRPr lang="en-US" altLang="en-US"/>
          </a:p>
        </p:txBody>
      </p:sp>
      <p:sp>
        <p:nvSpPr>
          <p:cNvPr id="6" name="Slide Number Placeholder 5"/>
          <p:cNvSpPr>
            <a:spLocks noGrp="1"/>
          </p:cNvSpPr>
          <p:nvPr>
            <p:ph type="sldNum" sz="quarter" idx="4294967295"/>
          </p:nvPr>
        </p:nvSpPr>
        <p:spPr/>
        <p:txBody>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1" hangingPunct="1"/>
            <a:fld id="{3EC9EDE4-32DB-4A8F-B37E-151F1C0FFF7A}" type="slidenum">
              <a:rPr lang="he-IL" altLang="en-US" b="0">
                <a:latin typeface="Garamond" panose="02020404030301010803" pitchFamily="18" charset="0"/>
              </a:rPr>
              <a:pPr eaLnBrk="1" hangingPunct="1"/>
              <a:t>29</a:t>
            </a:fld>
            <a:endParaRPr lang="en-US" altLang="en-US" b="0">
              <a:latin typeface="Garamond" panose="02020404030301010803" pitchFamily="18" charset="0"/>
            </a:endParaRPr>
          </a:p>
        </p:txBody>
      </p:sp>
      <p:sp>
        <p:nvSpPr>
          <p:cNvPr id="74757" name="Rectangle 2"/>
          <p:cNvSpPr>
            <a:spLocks noGrp="1" noChangeArrowheads="1"/>
          </p:cNvSpPr>
          <p:nvPr>
            <p:ph type="title"/>
          </p:nvPr>
        </p:nvSpPr>
        <p:spPr/>
        <p:txBody>
          <a:bodyPr/>
          <a:lstStyle/>
          <a:p>
            <a:pPr defTabSz="457200" eaLnBrk="1" hangingPunct="1"/>
            <a:r>
              <a:rPr lang="en-GB" altLang="en-US" sz="4000"/>
              <a:t>Chosen-prefix attack </a:t>
            </a:r>
            <a:r>
              <a:rPr lang="en-GB" altLang="en-US" sz="4000">
                <a:solidFill>
                  <a:srgbClr val="FF0000"/>
                </a:solidFill>
              </a:rPr>
              <a:t>on </a:t>
            </a:r>
            <a:r>
              <a:rPr lang="en-US" altLang="en-US" sz="3800">
                <a:solidFill>
                  <a:srgbClr val="FF0000"/>
                </a:solidFill>
              </a:rPr>
              <a:t>PDF files</a:t>
            </a:r>
            <a:endParaRPr lang="en-US" altLang="en-US" sz="3800"/>
          </a:p>
        </p:txBody>
      </p:sp>
      <mc:AlternateContent xmlns:mc="http://schemas.openxmlformats.org/markup-compatibility/2006" xmlns:a14="http://schemas.microsoft.com/office/drawing/2010/main">
        <mc:Choice Requires="a14">
          <p:sp>
            <p:nvSpPr>
              <p:cNvPr id="74758" name="Rectangle 3"/>
              <p:cNvSpPr>
                <a:spLocks noGrp="1" noChangeArrowheads="1"/>
              </p:cNvSpPr>
              <p:nvPr>
                <p:ph type="body" idx="1"/>
              </p:nvPr>
            </p:nvSpPr>
            <p:spPr>
              <a:xfrm>
                <a:off x="299244" y="896426"/>
                <a:ext cx="8638568" cy="5103812"/>
              </a:xfrm>
            </p:spPr>
            <p:txBody>
              <a:bodyPr/>
              <a:lstStyle/>
              <a:p>
                <a:pPr marL="411163" indent="-280988" defTabSz="457200" eaLnBrk="1" hangingPunct="1">
                  <a:lnSpc>
                    <a:spcPct val="90000"/>
                  </a:lnSpc>
                </a:pPr>
                <a:r>
                  <a:rPr lang="en-US" altLang="en-US" sz="2400" dirty="0"/>
                  <a:t>Use the fact that PDF allows conditional statements</a:t>
                </a:r>
                <a:endParaRPr lang="en-US" altLang="en-US" sz="2400" b="0" i="1" dirty="0">
                  <a:latin typeface="Cambria Math" panose="02040503050406030204" pitchFamily="18" charset="0"/>
                </a:endParaRPr>
              </a:p>
              <a:p>
                <a:pPr marL="411163" indent="-280988" defTabSz="457200" eaLnBrk="1" hangingPunct="1">
                  <a:lnSpc>
                    <a:spcPct val="90000"/>
                  </a:lnSpc>
                </a:pPr>
                <a14:m>
                  <m:oMath xmlns:m="http://schemas.openxmlformats.org/officeDocument/2006/math">
                    <m:r>
                      <a:rPr lang="en-US" altLang="en-US" sz="2400" b="0" i="1" dirty="0" smtClean="0">
                        <a:latin typeface="Cambria Math" panose="02040503050406030204" pitchFamily="18" charset="0"/>
                      </a:rPr>
                      <m:t>(</m:t>
                    </m:r>
                    <m:r>
                      <a:rPr lang="en-US" altLang="en-US" sz="2400" i="1" dirty="0">
                        <a:latin typeface="Cambria Math" panose="02040503050406030204" pitchFamily="18" charset="0"/>
                      </a:rPr>
                      <m:t>𝑥</m:t>
                    </m:r>
                    <m:r>
                      <a:rPr lang="en-US" altLang="en-US" sz="2400" b="0" i="1" dirty="0" smtClean="0">
                        <a:latin typeface="Cambria Math" panose="02040503050406030204" pitchFamily="18" charset="0"/>
                      </a:rPr>
                      <m:t>,</m:t>
                    </m:r>
                    <m:sSup>
                      <m:sSupPr>
                        <m:ctrlPr>
                          <a:rPr lang="en-US" altLang="en-US" sz="2400" i="1" dirty="0">
                            <a:latin typeface="Cambria Math" panose="02040503050406030204" pitchFamily="18" charset="0"/>
                          </a:rPr>
                        </m:ctrlPr>
                      </m:sSupPr>
                      <m:e>
                        <m:r>
                          <a:rPr lang="en-US" altLang="en-US" sz="2400" i="1" dirty="0">
                            <a:latin typeface="Cambria Math" panose="02040503050406030204" pitchFamily="18" charset="0"/>
                          </a:rPr>
                          <m:t>𝑥</m:t>
                        </m:r>
                      </m:e>
                      <m:sup>
                        <m:r>
                          <a:rPr lang="en-US" altLang="en-US" sz="2400" i="1" dirty="0">
                            <a:latin typeface="Cambria Math" panose="02040503050406030204" pitchFamily="18" charset="0"/>
                          </a:rPr>
                          <m:t>′</m:t>
                        </m:r>
                      </m:sup>
                    </m:sSup>
                    <m:r>
                      <a:rPr lang="en-US" altLang="en-US" sz="2400" b="0" i="1" dirty="0" smtClean="0">
                        <a:latin typeface="Cambria Math" panose="02040503050406030204" pitchFamily="18" charset="0"/>
                      </a:rPr>
                      <m:t>)</m:t>
                    </m:r>
                  </m:oMath>
                </a14:m>
                <a:r>
                  <a:rPr lang="en-US" altLang="en-US" sz="2400" dirty="0">
                    <a:sym typeface="Wingdings" panose="05000000000000000000" pitchFamily="2" charset="2"/>
                  </a:rPr>
                  <a:t> </a:t>
                </a:r>
                <a:r>
                  <a:rPr lang="en-US" altLang="en-US" sz="2400" dirty="0"/>
                  <a:t>collision for prefix </a:t>
                </a:r>
                <a:r>
                  <a:rPr lang="en-US" altLang="en-US" sz="2400" i="1" dirty="0">
                    <a:latin typeface="Times New Roman" panose="02020603050405020304" pitchFamily="18" charset="0"/>
                    <a:cs typeface="Times New Roman" panose="02020603050405020304" pitchFamily="18" charset="0"/>
                  </a:rPr>
                  <a:t>p: </a:t>
                </a:r>
                <a:r>
                  <a:rPr lang="en-US" altLang="en-US" sz="2400" dirty="0"/>
                  <a:t>`If ’</a:t>
                </a:r>
              </a:p>
              <a:p>
                <a:pPr marL="411163" indent="-280988" defTabSz="457200" eaLnBrk="1" hangingPunct="1">
                  <a:lnSpc>
                    <a:spcPct val="90000"/>
                  </a:lnSpc>
                </a:pPr>
                <a:r>
                  <a:rPr lang="en-GB" altLang="en-US" sz="2400" dirty="0">
                    <a:solidFill>
                      <a:srgbClr val="FF0000"/>
                    </a:solidFill>
                  </a:rPr>
                  <a:t>suffix </a:t>
                </a:r>
                <a14:m>
                  <m:oMath xmlns:m="http://schemas.openxmlformats.org/officeDocument/2006/math">
                    <m:r>
                      <a:rPr lang="en-US" altLang="en-US" sz="2800" i="1" dirty="0">
                        <a:solidFill>
                          <a:srgbClr val="FF0000"/>
                        </a:solidFill>
                        <a:latin typeface="Cambria Math" panose="02040503050406030204" pitchFamily="18" charset="0"/>
                      </a:rPr>
                      <m:t>𝑠</m:t>
                    </m:r>
                    <m:r>
                      <a:rPr lang="en-US" altLang="en-US" sz="2800" b="0" i="1" dirty="0" smtClean="0">
                        <a:solidFill>
                          <a:srgbClr val="FF0000"/>
                        </a:solidFill>
                        <a:latin typeface="Cambria Math" panose="02040503050406030204" pitchFamily="18" charset="0"/>
                      </a:rPr>
                      <m:t>=</m:t>
                    </m:r>
                  </m:oMath>
                </a14:m>
                <a:r>
                  <a:rPr lang="en-US" altLang="en-US" sz="2400" i="1" dirty="0">
                    <a:solidFill>
                      <a:srgbClr val="FF0000"/>
                    </a:solidFill>
                    <a:latin typeface="Times New Roman" panose="02020603050405020304" pitchFamily="18" charset="0"/>
                    <a:cs typeface="Times New Roman" panose="02020603050405020304" pitchFamily="18" charset="0"/>
                  </a:rPr>
                  <a:t>“=</a:t>
                </a:r>
                <a:r>
                  <a:rPr lang="en-US" altLang="en-US" sz="2400" i="1" dirty="0">
                    <a:solidFill>
                      <a:srgbClr val="FF0000"/>
                    </a:solidFill>
                    <a:latin typeface="Times New Roman" panose="02020603050405020304" pitchFamily="18" charset="0"/>
                  </a:rPr>
                  <a:t>” || x </a:t>
                </a:r>
                <a:r>
                  <a:rPr lang="en-US" altLang="en-US" sz="2400" i="1" dirty="0">
                    <a:solidFill>
                      <a:srgbClr val="FF0000"/>
                    </a:solidFill>
                    <a:latin typeface="Times New Roman" panose="02020603050405020304" pitchFamily="18" charset="0"/>
                    <a:cs typeface="Times New Roman" panose="02020603050405020304" pitchFamily="18" charset="0"/>
                  </a:rPr>
                  <a:t>|| ” display benign else display fraud</a:t>
                </a:r>
              </a:p>
              <a:p>
                <a:pPr marL="411163" indent="-280988" defTabSz="457200" eaLnBrk="1" hangingPunct="1">
                  <a:lnSpc>
                    <a:spcPct val="90000"/>
                  </a:lnSpc>
                </a:pPr>
                <a:r>
                  <a:rPr lang="en-US" altLang="en-US" sz="2400" i="1" dirty="0">
                    <a:latin typeface="Times New Roman" panose="02020603050405020304" pitchFamily="18" charset="0"/>
                    <a:cs typeface="Times New Roman" panose="02020603050405020304" pitchFamily="18" charset="0"/>
                  </a:rPr>
                  <a:t>benign.pdf:  If  x=x  </a:t>
                </a:r>
                <a:r>
                  <a:rPr lang="en-US" altLang="en-US" sz="2400" i="1" dirty="0">
                    <a:solidFill>
                      <a:srgbClr val="FF0000"/>
                    </a:solidFill>
                    <a:latin typeface="Times New Roman" panose="02020603050405020304" pitchFamily="18" charset="0"/>
                    <a:cs typeface="Times New Roman" panose="02020603050405020304" pitchFamily="18" charset="0"/>
                  </a:rPr>
                  <a:t>then `Pay $1 to Bob` else `Pay $1M to Mal`</a:t>
                </a:r>
                <a:endParaRPr lang="en-US" altLang="en-US" sz="2400" i="1" dirty="0">
                  <a:latin typeface="Times New Roman" panose="02020603050405020304" pitchFamily="18" charset="0"/>
                  <a:cs typeface="Times New Roman" panose="02020603050405020304" pitchFamily="18" charset="0"/>
                </a:endParaRPr>
              </a:p>
              <a:p>
                <a:pPr marL="411163" indent="-280988" defTabSz="457200" eaLnBrk="1" hangingPunct="1">
                  <a:lnSpc>
                    <a:spcPct val="90000"/>
                  </a:lnSpc>
                </a:pPr>
                <a:r>
                  <a:rPr lang="en-US" altLang="en-US" sz="2400" i="1" dirty="0">
                    <a:latin typeface="Times New Roman" panose="02020603050405020304" pitchFamily="18" charset="0"/>
                    <a:cs typeface="Times New Roman" panose="02020603050405020304" pitchFamily="18" charset="0"/>
                  </a:rPr>
                  <a:t>fraud.pdf: If  x’=x  </a:t>
                </a:r>
                <a:r>
                  <a:rPr lang="en-US" altLang="en-US" sz="2400" i="1" dirty="0">
                    <a:solidFill>
                      <a:srgbClr val="FF0000"/>
                    </a:solidFill>
                    <a:latin typeface="Times New Roman" panose="02020603050405020304" pitchFamily="18" charset="0"/>
                    <a:cs typeface="Times New Roman" panose="02020603050405020304" pitchFamily="18" charset="0"/>
                  </a:rPr>
                  <a:t>then `Pay $1 to Bob` else `Pay $1M to Mal`</a:t>
                </a:r>
                <a:endParaRPr lang="en-US" altLang="en-US" sz="2400" i="1" dirty="0">
                  <a:latin typeface="Times New Roman" panose="02020603050405020304" pitchFamily="18" charset="0"/>
                  <a:cs typeface="Times New Roman" panose="02020603050405020304" pitchFamily="18" charset="0"/>
                </a:endParaRPr>
              </a:p>
              <a:p>
                <a:pPr marL="411163" indent="-280988" defTabSz="457200" eaLnBrk="1" hangingPunct="1">
                  <a:lnSpc>
                    <a:spcPct val="90000"/>
                  </a:lnSpc>
                </a:pPr>
                <a:r>
                  <a:rPr lang="en-GB" altLang="en-US" sz="2400" dirty="0">
                    <a:sym typeface="Wingdings" panose="05000000000000000000" pitchFamily="2" charset="2"/>
                  </a:rPr>
                  <a:t> </a:t>
                </a:r>
                <a14:m>
                  <m:oMath xmlns:m="http://schemas.openxmlformats.org/officeDocument/2006/math">
                    <m:r>
                      <a:rPr lang="en-GB" altLang="en-US" sz="2400" i="1" dirty="0">
                        <a:latin typeface="Cambria Math" panose="02040503050406030204" pitchFamily="18" charset="0"/>
                      </a:rPr>
                      <m:t>h</m:t>
                    </m:r>
                    <m:d>
                      <m:dPr>
                        <m:ctrlPr>
                          <a:rPr lang="en-GB" altLang="en-US" sz="2400" i="1" dirty="0">
                            <a:latin typeface="Cambria Math" panose="02040503050406030204" pitchFamily="18" charset="0"/>
                          </a:rPr>
                        </m:ctrlPr>
                      </m:dPr>
                      <m:e>
                        <m:r>
                          <a:rPr lang="en-US" altLang="en-US" sz="2400" b="0" i="1" dirty="0" smtClean="0">
                            <a:latin typeface="Cambria Math" panose="02040503050406030204" pitchFamily="18" charset="0"/>
                          </a:rPr>
                          <m:t>𝑏𝑒𝑛𝑖𝑔𝑛</m:t>
                        </m:r>
                        <m:r>
                          <a:rPr lang="en-US" altLang="en-US" sz="2400" i="1" dirty="0">
                            <a:latin typeface="Cambria Math" panose="02040503050406030204" pitchFamily="18" charset="0"/>
                          </a:rPr>
                          <m:t>.</m:t>
                        </m:r>
                        <m:r>
                          <a:rPr lang="en-US" altLang="en-US" sz="2400" i="1" dirty="0">
                            <a:latin typeface="Cambria Math" panose="02040503050406030204" pitchFamily="18" charset="0"/>
                          </a:rPr>
                          <m:t>𝑝𝑑𝑓</m:t>
                        </m:r>
                      </m:e>
                    </m:d>
                    <m:r>
                      <a:rPr lang="en-US" altLang="en-US" sz="2400" i="1" dirty="0">
                        <a:latin typeface="Cambria Math" panose="02040503050406030204" pitchFamily="18" charset="0"/>
                      </a:rPr>
                      <m:t>=</m:t>
                    </m:r>
                    <m:r>
                      <a:rPr lang="en-US" altLang="en-US" sz="2400" i="1" dirty="0">
                        <a:latin typeface="Cambria Math" panose="02040503050406030204" pitchFamily="18" charset="0"/>
                      </a:rPr>
                      <m:t>h</m:t>
                    </m:r>
                    <m:d>
                      <m:dPr>
                        <m:ctrlPr>
                          <a:rPr lang="en-US" altLang="en-US" sz="2400" i="1" dirty="0">
                            <a:latin typeface="Cambria Math" panose="02040503050406030204" pitchFamily="18" charset="0"/>
                          </a:rPr>
                        </m:ctrlPr>
                      </m:dPr>
                      <m:e>
                        <m:r>
                          <a:rPr lang="en-US" altLang="en-US" sz="2400" b="0" i="1" dirty="0" smtClean="0">
                            <a:latin typeface="Cambria Math" panose="02040503050406030204" pitchFamily="18" charset="0"/>
                          </a:rPr>
                          <m:t>𝑓𝑟𝑎𝑢𝑑</m:t>
                        </m:r>
                        <m:r>
                          <a:rPr lang="en-US" altLang="en-US" sz="2400" i="1" dirty="0">
                            <a:latin typeface="Cambria Math" panose="02040503050406030204" pitchFamily="18" charset="0"/>
                          </a:rPr>
                          <m:t>.</m:t>
                        </m:r>
                        <m:r>
                          <a:rPr lang="en-US" altLang="en-US" sz="2400" i="1" dirty="0">
                            <a:latin typeface="Cambria Math" panose="02040503050406030204" pitchFamily="18" charset="0"/>
                          </a:rPr>
                          <m:t>𝑝𝑑𝑓</m:t>
                        </m:r>
                      </m:e>
                    </m:d>
                  </m:oMath>
                </a14:m>
                <a:r>
                  <a:rPr lang="en-GB" altLang="en-US" sz="2400" dirty="0"/>
                  <a:t> </a:t>
                </a:r>
                <a:endParaRPr lang="en-US" altLang="en-US" sz="2400" dirty="0"/>
              </a:p>
              <a:p>
                <a:pPr marL="411163" indent="-280988" defTabSz="457200" eaLnBrk="1" hangingPunct="1">
                  <a:lnSpc>
                    <a:spcPct val="90000"/>
                  </a:lnSpc>
                </a:pPr>
                <a:r>
                  <a:rPr lang="en-US" altLang="en-US" sz="2400" dirty="0"/>
                  <a:t>Mal asks Alice to sign </a:t>
                </a:r>
                <a:r>
                  <a:rPr lang="en-US" altLang="en-US" sz="2400" i="1" dirty="0">
                    <a:latin typeface="Times New Roman" panose="02020603050405020304" pitchFamily="18" charset="0"/>
                    <a:cs typeface="Times New Roman" panose="02020603050405020304" pitchFamily="18" charset="0"/>
                  </a:rPr>
                  <a:t>benign.pdf </a:t>
                </a:r>
                <a:r>
                  <a:rPr lang="en-US" altLang="en-US" sz="2400" dirty="0"/>
                  <a:t>, pretends to be Bob</a:t>
                </a:r>
              </a:p>
              <a:p>
                <a:pPr marL="411163" indent="-280988" defTabSz="457200" eaLnBrk="1" hangingPunct="1">
                  <a:lnSpc>
                    <a:spcPct val="90000"/>
                  </a:lnSpc>
                </a:pPr>
                <a:r>
                  <a:rPr lang="en-US" altLang="en-US" sz="2400" dirty="0"/>
                  <a:t>Alice views </a:t>
                </a:r>
                <a:r>
                  <a:rPr lang="en-US" altLang="en-US" sz="2400" i="1" dirty="0">
                    <a:latin typeface="Times New Roman" panose="02020603050405020304" pitchFamily="18" charset="0"/>
                    <a:cs typeface="Times New Roman" panose="02020603050405020304" pitchFamily="18" charset="0"/>
                  </a:rPr>
                  <a:t>benign.pdf  </a:t>
                </a:r>
                <a:r>
                  <a:rPr lang="en-US" altLang="en-US" sz="2400" dirty="0"/>
                  <a:t>then returns </a:t>
                </a:r>
                <a14:m>
                  <m:oMath xmlns:m="http://schemas.openxmlformats.org/officeDocument/2006/math">
                    <m:sSub>
                      <m:sSubPr>
                        <m:ctrlPr>
                          <a:rPr lang="en-US" altLang="en-US" sz="2400" i="1">
                            <a:latin typeface="Cambria Math" panose="02040503050406030204" pitchFamily="18" charset="0"/>
                            <a:ea typeface="Cambria Math" panose="02040503050406030204" pitchFamily="18" charset="0"/>
                          </a:rPr>
                        </m:ctrlPr>
                      </m:sSubPr>
                      <m:e>
                        <m:r>
                          <a:rPr lang="en-GB" altLang="en-US" sz="2400" i="1">
                            <a:latin typeface="Cambria Math" panose="02040503050406030204" pitchFamily="18" charset="0"/>
                            <a:ea typeface="Cambria Math" panose="02040503050406030204" pitchFamily="18" charset="0"/>
                          </a:rPr>
                          <m:t>𝜎</m:t>
                        </m:r>
                        <m:r>
                          <a:rPr lang="en-US" altLang="en-US" sz="2400" b="0" i="1" smtClean="0">
                            <a:latin typeface="Cambria Math" panose="02040503050406030204" pitchFamily="18" charset="0"/>
                            <a:ea typeface="Cambria Math" panose="02040503050406030204" pitchFamily="18" charset="0"/>
                          </a:rPr>
                          <m:t>=</m:t>
                        </m:r>
                        <m:r>
                          <a:rPr lang="en-US" altLang="en-US" sz="2400" b="0" i="1" smtClean="0">
                            <a:latin typeface="Cambria Math" panose="02040503050406030204" pitchFamily="18" charset="0"/>
                            <a:ea typeface="Cambria Math" panose="02040503050406030204" pitchFamily="18" charset="0"/>
                          </a:rPr>
                          <m:t>𝑆</m:t>
                        </m:r>
                      </m:e>
                      <m:sub>
                        <m:r>
                          <a:rPr lang="en-US" altLang="en-US" sz="2400" i="1">
                            <a:latin typeface="Cambria Math" panose="02040503050406030204" pitchFamily="18" charset="0"/>
                            <a:ea typeface="Cambria Math" panose="02040503050406030204" pitchFamily="18" charset="0"/>
                          </a:rPr>
                          <m:t>𝐴</m:t>
                        </m:r>
                        <m:r>
                          <a:rPr lang="en-US" altLang="en-US" sz="2400" i="1">
                            <a:latin typeface="Cambria Math" panose="02040503050406030204" pitchFamily="18" charset="0"/>
                            <a:ea typeface="Cambria Math" panose="02040503050406030204" pitchFamily="18" charset="0"/>
                          </a:rPr>
                          <m:t>.</m:t>
                        </m:r>
                        <m:r>
                          <a:rPr lang="en-US" altLang="en-US" sz="2400" b="0" i="1" smtClean="0">
                            <a:latin typeface="Cambria Math" panose="02040503050406030204" pitchFamily="18" charset="0"/>
                            <a:ea typeface="Cambria Math" panose="02040503050406030204" pitchFamily="18" charset="0"/>
                          </a:rPr>
                          <m:t>𝑠</m:t>
                        </m:r>
                      </m:sub>
                    </m:sSub>
                    <m:d>
                      <m:dPr>
                        <m:ctrlPr>
                          <a:rPr lang="en-US" altLang="en-US" sz="2400" i="1">
                            <a:latin typeface="Cambria Math" panose="02040503050406030204" pitchFamily="18" charset="0"/>
                            <a:ea typeface="Cambria Math" panose="02040503050406030204" pitchFamily="18" charset="0"/>
                          </a:rPr>
                        </m:ctrlPr>
                      </m:dPr>
                      <m:e>
                        <m:r>
                          <a:rPr lang="en-US" altLang="en-US" sz="2400" b="0" i="1" smtClean="0">
                            <a:latin typeface="Cambria Math" panose="02040503050406030204" pitchFamily="18" charset="0"/>
                            <a:ea typeface="Cambria Math" panose="02040503050406030204" pitchFamily="18" charset="0"/>
                          </a:rPr>
                          <m:t>h</m:t>
                        </m:r>
                        <m:r>
                          <a:rPr lang="en-US" altLang="en-US" sz="2400" b="0" i="1" smtClean="0">
                            <a:latin typeface="Cambria Math" panose="02040503050406030204" pitchFamily="18" charset="0"/>
                            <a:ea typeface="Cambria Math" panose="02040503050406030204" pitchFamily="18" charset="0"/>
                          </a:rPr>
                          <m:t>(</m:t>
                        </m:r>
                        <m:r>
                          <m:rPr>
                            <m:nor/>
                          </m:rPr>
                          <a:rPr lang="en-US" altLang="en-US" sz="2400" i="1" dirty="0">
                            <a:latin typeface="Times New Roman" panose="02020603050405020304" pitchFamily="18" charset="0"/>
                            <a:cs typeface="Times New Roman" panose="02020603050405020304" pitchFamily="18" charset="0"/>
                          </a:rPr>
                          <m:t>benign</m:t>
                        </m:r>
                        <m:r>
                          <m:rPr>
                            <m:nor/>
                          </m:rPr>
                          <a:rPr lang="en-US" altLang="en-US" sz="2400" i="1" dirty="0">
                            <a:latin typeface="Times New Roman" panose="02020603050405020304" pitchFamily="18" charset="0"/>
                            <a:cs typeface="Times New Roman" panose="02020603050405020304" pitchFamily="18" charset="0"/>
                          </a:rPr>
                          <m:t>.</m:t>
                        </m:r>
                        <m:r>
                          <m:rPr>
                            <m:nor/>
                          </m:rPr>
                          <a:rPr lang="en-US" altLang="en-US" sz="2400" i="1" dirty="0">
                            <a:latin typeface="Times New Roman" panose="02020603050405020304" pitchFamily="18" charset="0"/>
                            <a:cs typeface="Times New Roman" panose="02020603050405020304" pitchFamily="18" charset="0"/>
                          </a:rPr>
                          <m:t>pdf</m:t>
                        </m:r>
                        <m:r>
                          <a:rPr lang="en-US" altLang="en-US" sz="2400" b="0" i="1" dirty="0" smtClean="0">
                            <a:latin typeface="Cambria Math" panose="02040503050406030204" pitchFamily="18" charset="0"/>
                            <a:cs typeface="Times New Roman" panose="02020603050405020304" pitchFamily="18" charset="0"/>
                          </a:rPr>
                          <m:t>)</m:t>
                        </m:r>
                      </m:e>
                    </m:d>
                  </m:oMath>
                </a14:m>
                <a:endParaRPr lang="en-US" altLang="en-US" sz="2400" dirty="0"/>
              </a:p>
              <a:p>
                <a:pPr marL="411163" indent="-280988" defTabSz="457200" eaLnBrk="1" hangingPunct="1">
                  <a:lnSpc>
                    <a:spcPct val="90000"/>
                  </a:lnSpc>
                </a:pPr>
                <a:r>
                  <a:rPr lang="en-US" altLang="en-US" sz="2400" dirty="0"/>
                  <a:t>Mal captures the signature </a:t>
                </a:r>
                <a14:m>
                  <m:oMath xmlns:m="http://schemas.openxmlformats.org/officeDocument/2006/math">
                    <m:r>
                      <a:rPr lang="en-GB" altLang="en-US" sz="2400" i="1">
                        <a:latin typeface="Cambria Math" panose="02040503050406030204" pitchFamily="18" charset="0"/>
                        <a:ea typeface="Cambria Math" panose="02040503050406030204" pitchFamily="18" charset="0"/>
                      </a:rPr>
                      <m:t>𝜎</m:t>
                    </m:r>
                  </m:oMath>
                </a14:m>
                <a:r>
                  <a:rPr lang="en-US" altLang="en-US" sz="2400" dirty="0"/>
                  <a:t>, changes the document to </a:t>
                </a:r>
                <a:r>
                  <a:rPr lang="en-US" altLang="en-US" sz="2400" i="1" dirty="0">
                    <a:latin typeface="Times New Roman" panose="02020603050405020304" pitchFamily="18" charset="0"/>
                    <a:cs typeface="Times New Roman" panose="02020603050405020304" pitchFamily="18" charset="0"/>
                  </a:rPr>
                  <a:t>fraud.pdf</a:t>
                </a:r>
                <a:r>
                  <a:rPr lang="en-US" altLang="en-US" sz="2400" dirty="0"/>
                  <a:t> and deposits it at the bank</a:t>
                </a:r>
              </a:p>
              <a:p>
                <a:pPr marL="411163" indent="-280988" defTabSz="457200" eaLnBrk="1" hangingPunct="1">
                  <a:lnSpc>
                    <a:spcPct val="90000"/>
                  </a:lnSpc>
                </a:pPr>
                <a:r>
                  <a:rPr lang="en-US" altLang="en-US" sz="2400" dirty="0"/>
                  <a:t>Bank validates </a:t>
                </a:r>
                <a14:m>
                  <m:oMath xmlns:m="http://schemas.openxmlformats.org/officeDocument/2006/math">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𝑉</m:t>
                        </m:r>
                      </m:e>
                      <m:sub>
                        <m:r>
                          <a:rPr lang="en-US" altLang="en-US" sz="2400" b="0" i="1" smtClean="0">
                            <a:latin typeface="Cambria Math" panose="02040503050406030204" pitchFamily="18" charset="0"/>
                            <a:ea typeface="Cambria Math" panose="02040503050406030204" pitchFamily="18" charset="0"/>
                          </a:rPr>
                          <m:t>𝐴</m:t>
                        </m:r>
                        <m:r>
                          <a:rPr lang="en-US" altLang="en-US" sz="2400" b="0" i="1" smtClean="0">
                            <a:latin typeface="Cambria Math" panose="02040503050406030204" pitchFamily="18" charset="0"/>
                            <a:ea typeface="Cambria Math" panose="02040503050406030204" pitchFamily="18" charset="0"/>
                          </a:rPr>
                          <m:t>.</m:t>
                        </m:r>
                        <m:r>
                          <a:rPr lang="en-US" altLang="en-US" sz="2400" b="0" i="1" smtClean="0">
                            <a:latin typeface="Cambria Math" panose="02040503050406030204" pitchFamily="18" charset="0"/>
                            <a:ea typeface="Cambria Math" panose="02040503050406030204" pitchFamily="18" charset="0"/>
                          </a:rPr>
                          <m:t>𝑣</m:t>
                        </m:r>
                      </m:sub>
                    </m:sSub>
                    <m:d>
                      <m:dPr>
                        <m:ctrlPr>
                          <a:rPr lang="en-US" altLang="en-US" sz="2400" b="0" i="1" smtClean="0">
                            <a:latin typeface="Cambria Math" panose="02040503050406030204" pitchFamily="18" charset="0"/>
                            <a:ea typeface="Cambria Math" panose="02040503050406030204" pitchFamily="18" charset="0"/>
                          </a:rPr>
                        </m:ctrlPr>
                      </m:dPr>
                      <m:e>
                        <m:r>
                          <a:rPr lang="en-US" altLang="en-US" sz="2400" i="1" dirty="0">
                            <a:latin typeface="Cambria Math" panose="02040503050406030204" pitchFamily="18" charset="0"/>
                          </a:rPr>
                          <m:t>h</m:t>
                        </m:r>
                        <m:d>
                          <m:dPr>
                            <m:ctrlPr>
                              <a:rPr lang="en-US" altLang="en-US" sz="2400" i="1" dirty="0">
                                <a:latin typeface="Cambria Math" panose="02040503050406030204" pitchFamily="18" charset="0"/>
                              </a:rPr>
                            </m:ctrlPr>
                          </m:dPr>
                          <m:e>
                            <m:r>
                              <a:rPr lang="en-US" altLang="en-US" sz="2400" i="1" dirty="0">
                                <a:latin typeface="Cambria Math" panose="02040503050406030204" pitchFamily="18" charset="0"/>
                              </a:rPr>
                              <m:t>𝑓𝑟𝑎𝑢𝑑</m:t>
                            </m:r>
                            <m:r>
                              <a:rPr lang="en-US" altLang="en-US" sz="2400" i="1" dirty="0">
                                <a:latin typeface="Cambria Math" panose="02040503050406030204" pitchFamily="18" charset="0"/>
                              </a:rPr>
                              <m:t>.</m:t>
                            </m:r>
                            <m:r>
                              <a:rPr lang="en-US" altLang="en-US" sz="2400" i="1" dirty="0">
                                <a:latin typeface="Cambria Math" panose="02040503050406030204" pitchFamily="18" charset="0"/>
                              </a:rPr>
                              <m:t>𝑝𝑑𝑓</m:t>
                            </m:r>
                          </m:e>
                        </m:d>
                        <m:r>
                          <a:rPr lang="en-US" altLang="en-US" sz="2400" b="0" i="1" smtClean="0">
                            <a:latin typeface="Cambria Math" panose="02040503050406030204" pitchFamily="18" charset="0"/>
                            <a:ea typeface="Cambria Math" panose="02040503050406030204" pitchFamily="18" charset="0"/>
                          </a:rPr>
                          <m:t>,</m:t>
                        </m:r>
                        <m:r>
                          <a:rPr lang="en-GB" altLang="en-US" sz="2400" i="1">
                            <a:latin typeface="Cambria Math" panose="02040503050406030204" pitchFamily="18" charset="0"/>
                            <a:ea typeface="Cambria Math" panose="02040503050406030204" pitchFamily="18" charset="0"/>
                          </a:rPr>
                          <m:t>𝜎</m:t>
                        </m:r>
                      </m:e>
                    </m:d>
                  </m:oMath>
                </a14:m>
                <a:endParaRPr lang="en-US" altLang="en-US" sz="2400" dirty="0">
                  <a:solidFill>
                    <a:srgbClr val="FF0000"/>
                  </a:solidFill>
                </a:endParaRPr>
              </a:p>
              <a:p>
                <a:pPr marL="411163" indent="-280988" defTabSz="457200" eaLnBrk="1" hangingPunct="1">
                  <a:lnSpc>
                    <a:spcPct val="90000"/>
                  </a:lnSpc>
                </a:pPr>
                <a:r>
                  <a:rPr lang="en-US" altLang="en-US" sz="2400" dirty="0">
                    <a:solidFill>
                      <a:srgbClr val="FF0000"/>
                    </a:solidFill>
                  </a:rPr>
                  <a:t>Bank transfers $1M from Alice to Mal!!</a:t>
                </a:r>
              </a:p>
            </p:txBody>
          </p:sp>
        </mc:Choice>
        <mc:Fallback xmlns="">
          <p:sp>
            <p:nvSpPr>
              <p:cNvPr id="74758" name="Rectangle 3"/>
              <p:cNvSpPr>
                <a:spLocks noGrp="1" noRot="1" noChangeAspect="1" noMove="1" noResize="1" noEditPoints="1" noAdjustHandles="1" noChangeArrowheads="1" noChangeShapeType="1" noTextEdit="1"/>
              </p:cNvSpPr>
              <p:nvPr>
                <p:ph type="body" idx="1"/>
              </p:nvPr>
            </p:nvSpPr>
            <p:spPr>
              <a:xfrm>
                <a:off x="299244" y="896426"/>
                <a:ext cx="8638568" cy="5103812"/>
              </a:xfrm>
              <a:blipFill>
                <a:blip r:embed="rId2"/>
                <a:stretch>
                  <a:fillRect t="-1553"/>
                </a:stretch>
              </a:blipFill>
            </p:spPr>
            <p:txBody>
              <a:bodyPr/>
              <a:lstStyle/>
              <a:p>
                <a:r>
                  <a:rPr lang="en-US">
                    <a:noFill/>
                  </a:rPr>
                  <a:t> </a:t>
                </a:r>
              </a:p>
            </p:txBody>
          </p:sp>
        </mc:Fallback>
      </mc:AlternateContent>
    </p:spTree>
    <p:extLst>
      <p:ext uri="{BB962C8B-B14F-4D97-AF65-F5344CB8AC3E}">
        <p14:creationId xmlns:p14="http://schemas.microsoft.com/office/powerpoint/2010/main" val="2180706719"/>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3087620" y="4418731"/>
            <a:ext cx="2318403" cy="1434353"/>
          </a:xfrm>
          <a:prstGeom prst="rect">
            <a:avLst/>
          </a:prstGeom>
          <a:solidFill>
            <a:srgbClr val="FF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7" name="Rectangle 16"/>
          <p:cNvSpPr/>
          <p:nvPr/>
        </p:nvSpPr>
        <p:spPr bwMode="auto">
          <a:xfrm>
            <a:off x="415833" y="4428565"/>
            <a:ext cx="2318403" cy="1434353"/>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 name="Title 1"/>
          <p:cNvSpPr>
            <a:spLocks noGrp="1"/>
          </p:cNvSpPr>
          <p:nvPr>
            <p:ph type="title"/>
          </p:nvPr>
        </p:nvSpPr>
        <p:spPr/>
        <p:txBody>
          <a:bodyPr/>
          <a:lstStyle/>
          <a:p>
            <a:r>
              <a:rPr lang="en-US"/>
              <a:t>Hash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8938" y="1023758"/>
                <a:ext cx="8229600" cy="4981575"/>
              </a:xfrm>
            </p:spPr>
            <p:txBody>
              <a:bodyPr/>
              <a:lstStyle/>
              <a:p>
                <a:r>
                  <a:rPr lang="en-US" sz="2800" u="sng"/>
                  <a:t>Input</a:t>
                </a:r>
                <a:r>
                  <a:rPr lang="en-US" sz="2800"/>
                  <a:t> </a:t>
                </a:r>
                <a14:m>
                  <m:oMath xmlns:m="http://schemas.openxmlformats.org/officeDocument/2006/math">
                    <m:r>
                      <a:rPr lang="en-US" sz="2800" b="0" i="1" smtClean="0">
                        <a:latin typeface="Cambria Math" panose="02040503050406030204" pitchFamily="18" charset="0"/>
                      </a:rPr>
                      <m:t>𝑚</m:t>
                    </m:r>
                  </m:oMath>
                </a14:m>
                <a:r>
                  <a:rPr lang="en-US" sz="2800"/>
                  <a:t>: binary strings</a:t>
                </a:r>
              </a:p>
              <a:p>
                <a:r>
                  <a:rPr lang="en-US" sz="2800" u="sng"/>
                  <a:t>Output</a:t>
                </a:r>
                <a:r>
                  <a:rPr lang="en-US" sz="2800"/>
                  <a:t> : </a:t>
                </a:r>
                <a:endParaRPr lang="en-US" sz="2400"/>
              </a:p>
              <a:p>
                <a:pPr lvl="1"/>
                <a:r>
                  <a:rPr lang="en-US" sz="2400"/>
                  <a:t>‘Short’ (n-bit) binary strings</a:t>
                </a:r>
              </a:p>
              <a:p>
                <a:pPr lvl="2"/>
                <a:r>
                  <a:rPr lang="en-US" sz="2000"/>
                  <a:t>Aka </a:t>
                </a:r>
                <a:r>
                  <a:rPr lang="en-US" sz="2000" b="1"/>
                  <a:t>message digest</a:t>
                </a:r>
              </a:p>
              <a:p>
                <a:r>
                  <a:rPr lang="en-US" sz="2800"/>
                  <a:t>Efficiently computable </a:t>
                </a:r>
              </a:p>
              <a:p>
                <a:r>
                  <a:rPr lang="en-US" sz="2800"/>
                  <a:t>Applications: cryptography, security, efficiency</a:t>
                </a:r>
              </a:p>
              <a:p>
                <a:r>
                  <a:rPr lang="en-US" sz="2800" u="sng"/>
                  <a:t>Keyed</a:t>
                </a:r>
                <a:r>
                  <a:rPr lang="en-US" sz="280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𝑘</m:t>
                        </m:r>
                      </m:sub>
                    </m:sSub>
                    <m:r>
                      <a:rPr lang="en-US" sz="2800" i="1">
                        <a:latin typeface="Cambria Math" panose="02040503050406030204" pitchFamily="18" charset="0"/>
                      </a:rPr>
                      <m:t>(</m:t>
                    </m:r>
                    <m:r>
                      <a:rPr lang="en-US" sz="2800" i="1">
                        <a:latin typeface="Cambria Math" panose="02040503050406030204" pitchFamily="18" charset="0"/>
                      </a:rPr>
                      <m:t>𝑚</m:t>
                    </m:r>
                    <m:r>
                      <a:rPr lang="en-US" sz="2800" i="1">
                        <a:latin typeface="Cambria Math" panose="02040503050406030204" pitchFamily="18" charset="0"/>
                      </a:rPr>
                      <m:t>)</m:t>
                    </m:r>
                  </m:oMath>
                </a14:m>
                <a:r>
                  <a:rPr lang="en-US" sz="2800"/>
                  <a:t> or </a:t>
                </a:r>
                <a:r>
                  <a:rPr lang="en-US" sz="2800" u="sng" err="1"/>
                  <a:t>unkeyed</a:t>
                </a:r>
                <a:r>
                  <a:rPr lang="en-US" sz="2800"/>
                  <a:t> </a:t>
                </a:r>
                <a14:m>
                  <m:oMath xmlns:m="http://schemas.openxmlformats.org/officeDocument/2006/math">
                    <m:r>
                      <a:rPr lang="en-US" sz="2800" i="1">
                        <a:latin typeface="Cambria Math" panose="02040503050406030204" pitchFamily="18" charset="0"/>
                      </a:rPr>
                      <m:t>h</m:t>
                    </m:r>
                    <m:d>
                      <m:dPr>
                        <m:ctrlPr>
                          <a:rPr lang="en-US" sz="2800" i="1">
                            <a:latin typeface="Cambria Math" panose="02040503050406030204" pitchFamily="18" charset="0"/>
                          </a:rPr>
                        </m:ctrlPr>
                      </m:dPr>
                      <m:e>
                        <m:r>
                          <a:rPr lang="en-US" sz="2800" i="1">
                            <a:latin typeface="Cambria Math" panose="02040503050406030204" pitchFamily="18" charset="0"/>
                          </a:rPr>
                          <m:t>𝑚</m:t>
                        </m:r>
                      </m:e>
                    </m:d>
                  </m:oMath>
                </a14:m>
                <a:endParaRPr lang="en-US" sz="2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8938" y="1023758"/>
                <a:ext cx="8229600" cy="4981575"/>
              </a:xfrm>
              <a:blipFill>
                <a:blip r:embed="rId2"/>
                <a:stretch>
                  <a:fillRect l="-519" t="-134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p:cNvSpPr>
            <a:spLocks noGrp="1"/>
          </p:cNvSpPr>
          <p:nvPr>
            <p:ph type="sldNum" sz="quarter" idx="12"/>
          </p:nvPr>
        </p:nvSpPr>
        <p:spPr/>
        <p:txBody>
          <a:bodyPr/>
          <a:lstStyle/>
          <a:p>
            <a:pPr>
              <a:defRPr/>
            </a:pPr>
            <a:fld id="{4AC8934D-7EC5-4767-94BA-6AA41C7401E4}" type="slidenum">
              <a:rPr lang="he-IL" altLang="en-US" smtClean="0"/>
              <a:pPr>
                <a:defRPr/>
              </a:pPr>
              <a:t>3</a:t>
            </a:fld>
            <a:endParaRPr lang="en-US" altLang="en-US"/>
          </a:p>
        </p:txBody>
      </p:sp>
      <mc:AlternateContent xmlns:mc="http://schemas.openxmlformats.org/markup-compatibility/2006" xmlns:a14="http://schemas.microsoft.com/office/drawing/2010/main">
        <mc:Choice Requires="a14">
          <p:sp>
            <p:nvSpPr>
              <p:cNvPr id="6" name="Rectangle 5"/>
              <p:cNvSpPr/>
              <p:nvPr/>
            </p:nvSpPr>
            <p:spPr bwMode="auto">
              <a:xfrm>
                <a:off x="3440566" y="4546865"/>
                <a:ext cx="1501454" cy="379421"/>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𝑚</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6" name="Rectangle 5"/>
              <p:cNvSpPr>
                <a:spLocks noRot="1" noChangeAspect="1" noMove="1" noResize="1" noEditPoints="1" noAdjustHandles="1" noChangeArrowheads="1" noChangeShapeType="1" noTextEdit="1"/>
              </p:cNvSpPr>
              <p:nvPr/>
            </p:nvSpPr>
            <p:spPr bwMode="auto">
              <a:xfrm>
                <a:off x="3440566" y="4546865"/>
                <a:ext cx="1501454" cy="379421"/>
              </a:xfrm>
              <a:prstGeom prst="rect">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7" name="Trapezoid 6"/>
          <p:cNvSpPr/>
          <p:nvPr/>
        </p:nvSpPr>
        <p:spPr bwMode="auto">
          <a:xfrm flipH="1" flipV="1">
            <a:off x="3434893" y="4940943"/>
            <a:ext cx="1507127"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8" name="TextBox 7"/>
              <p:cNvSpPr txBox="1"/>
              <p:nvPr/>
            </p:nvSpPr>
            <p:spPr>
              <a:xfrm>
                <a:off x="3884469" y="4892083"/>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a:p>
            </p:txBody>
          </p:sp>
        </mc:Choice>
        <mc:Fallback xmlns="">
          <p:sp>
            <p:nvSpPr>
              <p:cNvPr id="8" name="TextBox 7"/>
              <p:cNvSpPr txBox="1">
                <a:spLocks noRot="1" noChangeAspect="1" noMove="1" noResize="1" noEditPoints="1" noAdjustHandles="1" noChangeArrowheads="1" noChangeShapeType="1" noTextEdit="1"/>
              </p:cNvSpPr>
              <p:nvPr/>
            </p:nvSpPr>
            <p:spPr>
              <a:xfrm>
                <a:off x="3884469" y="4892083"/>
                <a:ext cx="44640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bwMode="auto">
              <a:xfrm>
                <a:off x="3805211" y="5338429"/>
                <a:ext cx="766489" cy="40449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9" name="Rectangle 8"/>
              <p:cNvSpPr>
                <a:spLocks noRot="1" noChangeAspect="1" noMove="1" noResize="1" noEditPoints="1" noAdjustHandles="1" noChangeArrowheads="1" noChangeShapeType="1" noTextEdit="1"/>
              </p:cNvSpPr>
              <p:nvPr/>
            </p:nvSpPr>
            <p:spPr bwMode="auto">
              <a:xfrm>
                <a:off x="3805211" y="5338429"/>
                <a:ext cx="766489" cy="404492"/>
              </a:xfrm>
              <a:prstGeom prst="rect">
                <a:avLst/>
              </a:prstGeom>
              <a:blipFill>
                <a:blip r:embed="rId5"/>
                <a:stretch>
                  <a:fillRect b="-2941"/>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bwMode="auto">
              <a:xfrm>
                <a:off x="1089346" y="4561522"/>
                <a:ext cx="1501454" cy="379421"/>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𝑚</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10" name="Rectangle 9"/>
              <p:cNvSpPr>
                <a:spLocks noRot="1" noChangeAspect="1" noMove="1" noResize="1" noEditPoints="1" noAdjustHandles="1" noChangeArrowheads="1" noChangeShapeType="1" noTextEdit="1"/>
              </p:cNvSpPr>
              <p:nvPr/>
            </p:nvSpPr>
            <p:spPr bwMode="auto">
              <a:xfrm>
                <a:off x="1089346" y="4561522"/>
                <a:ext cx="1501454" cy="379421"/>
              </a:xfrm>
              <a:prstGeom prst="rect">
                <a:avLst/>
              </a:prstGeom>
              <a:blipFill>
                <a:blip r:embed="rId6"/>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11" name="Trapezoid 10"/>
          <p:cNvSpPr/>
          <p:nvPr/>
        </p:nvSpPr>
        <p:spPr bwMode="auto">
          <a:xfrm flipH="1" flipV="1">
            <a:off x="1083673" y="4955600"/>
            <a:ext cx="1507127"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2" name="TextBox 11"/>
              <p:cNvSpPr txBox="1"/>
              <p:nvPr/>
            </p:nvSpPr>
            <p:spPr>
              <a:xfrm>
                <a:off x="1533249" y="4906740"/>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a:p>
            </p:txBody>
          </p:sp>
        </mc:Choice>
        <mc:Fallback xmlns="">
          <p:sp>
            <p:nvSpPr>
              <p:cNvPr id="12" name="TextBox 11"/>
              <p:cNvSpPr txBox="1">
                <a:spLocks noRot="1" noChangeAspect="1" noMove="1" noResize="1" noEditPoints="1" noAdjustHandles="1" noChangeArrowheads="1" noChangeShapeType="1" noTextEdit="1"/>
              </p:cNvSpPr>
              <p:nvPr/>
            </p:nvSpPr>
            <p:spPr>
              <a:xfrm>
                <a:off x="1533249" y="4906740"/>
                <a:ext cx="44640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bwMode="auto">
              <a:xfrm>
                <a:off x="1453991" y="5353086"/>
                <a:ext cx="766489" cy="40449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13" name="Rectangle 12"/>
              <p:cNvSpPr>
                <a:spLocks noRot="1" noChangeAspect="1" noMove="1" noResize="1" noEditPoints="1" noAdjustHandles="1" noChangeArrowheads="1" noChangeShapeType="1" noTextEdit="1"/>
              </p:cNvSpPr>
              <p:nvPr/>
            </p:nvSpPr>
            <p:spPr bwMode="auto">
              <a:xfrm>
                <a:off x="1453991" y="5353086"/>
                <a:ext cx="766489" cy="404492"/>
              </a:xfrm>
              <a:prstGeom prst="rect">
                <a:avLst/>
              </a:prstGeom>
              <a:blipFill>
                <a:blip r:embed="rId8"/>
                <a:stretch>
                  <a:fillRect b="-4412"/>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14" name="TextBox 13"/>
          <p:cNvSpPr txBox="1"/>
          <p:nvPr/>
        </p:nvSpPr>
        <p:spPr>
          <a:xfrm>
            <a:off x="554480" y="4981143"/>
            <a:ext cx="306494" cy="369332"/>
          </a:xfrm>
          <a:prstGeom prst="rect">
            <a:avLst/>
          </a:prstGeom>
          <a:noFill/>
        </p:spPr>
        <p:txBody>
          <a:bodyPr wrap="none" rtlCol="0">
            <a:spAutoFit/>
          </a:bodyPr>
          <a:lstStyle/>
          <a:p>
            <a:r>
              <a:rPr lang="en-US" i="1">
                <a:latin typeface="Cambria Math" panose="02040503050406030204" pitchFamily="18" charset="0"/>
              </a:rPr>
              <a:t>k</a:t>
            </a:r>
          </a:p>
        </p:txBody>
      </p:sp>
      <p:cxnSp>
        <p:nvCxnSpPr>
          <p:cNvPr id="16" name="Straight Arrow Connector 15"/>
          <p:cNvCxnSpPr>
            <a:stCxn id="14" idx="3"/>
            <a:endCxn id="11" idx="3"/>
          </p:cNvCxnSpPr>
          <p:nvPr/>
        </p:nvCxnSpPr>
        <p:spPr bwMode="auto">
          <a:xfrm flipV="1">
            <a:off x="860974" y="5150565"/>
            <a:ext cx="402079" cy="1524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2472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uiExpand="1" build="p"/>
      <p:bldP spid="10" grpId="0" animBg="1"/>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Crypto-Hash functions</a:t>
            </a:r>
          </a:p>
        </p:txBody>
      </p:sp>
      <p:sp>
        <p:nvSpPr>
          <p:cNvPr id="3" name="Content Placeholder 2"/>
          <p:cNvSpPr>
            <a:spLocks noGrp="1"/>
          </p:cNvSpPr>
          <p:nvPr>
            <p:ph idx="1"/>
          </p:nvPr>
        </p:nvSpPr>
        <p:spPr>
          <a:xfrm>
            <a:off x="457199" y="1149350"/>
            <a:ext cx="8471647" cy="4981575"/>
          </a:xfrm>
        </p:spPr>
        <p:txBody>
          <a:bodyPr/>
          <a:lstStyle/>
          <a:p>
            <a:r>
              <a:rPr lang="en-US" dirty="0">
                <a:solidFill>
                  <a:schemeClr val="bg2">
                    <a:lumMod val="60000"/>
                    <a:lumOff val="40000"/>
                  </a:schemeClr>
                </a:solidFill>
              </a:rPr>
              <a:t>Introduction to cryptographic hash</a:t>
            </a:r>
          </a:p>
          <a:p>
            <a:r>
              <a:rPr lang="en-US" sz="2800" dirty="0">
                <a:solidFill>
                  <a:schemeClr val="bg2">
                    <a:lumMod val="60000"/>
                    <a:lumOff val="40000"/>
                  </a:schemeClr>
                </a:solidFill>
              </a:rPr>
              <a:t>Integrity: collision-resistance and blockchains</a:t>
            </a:r>
          </a:p>
          <a:p>
            <a:pPr lvl="1"/>
            <a:r>
              <a:rPr lang="en-US" dirty="0">
                <a:solidFill>
                  <a:schemeClr val="bg2">
                    <a:lumMod val="60000"/>
                    <a:lumOff val="40000"/>
                  </a:schemeClr>
                </a:solidFill>
              </a:rPr>
              <a:t>Hash h(m) allows verification of m</a:t>
            </a:r>
          </a:p>
          <a:p>
            <a:r>
              <a:rPr lang="en-US" b="1" dirty="0">
                <a:solidFill>
                  <a:srgbClr val="7030A0"/>
                </a:solidFill>
              </a:rPr>
              <a:t>Confidentiality: one-way functions (OWF) </a:t>
            </a:r>
          </a:p>
          <a:p>
            <a:pPr lvl="1"/>
            <a:r>
              <a:rPr lang="en-US" b="1" dirty="0">
                <a:solidFill>
                  <a:srgbClr val="7030A0"/>
                </a:solidFill>
              </a:rPr>
              <a:t>OWF-hash h(m) does not expose m</a:t>
            </a:r>
          </a:p>
          <a:p>
            <a:pPr lvl="1"/>
            <a:r>
              <a:rPr lang="en-US" b="1" dirty="0">
                <a:solidFill>
                  <a:srgbClr val="7030A0"/>
                </a:solidFill>
              </a:rPr>
              <a:t>And: Proof-of-Work (</a:t>
            </a:r>
            <a:r>
              <a:rPr lang="en-US" b="1" dirty="0" err="1">
                <a:solidFill>
                  <a:srgbClr val="7030A0"/>
                </a:solidFill>
              </a:rPr>
              <a:t>PoW</a:t>
            </a:r>
            <a:r>
              <a:rPr lang="en-US" b="1" dirty="0">
                <a:solidFill>
                  <a:srgbClr val="7030A0"/>
                </a:solidFill>
              </a:rPr>
              <a:t>)</a:t>
            </a:r>
          </a:p>
          <a:p>
            <a:r>
              <a:rPr lang="en-US" dirty="0">
                <a:solidFill>
                  <a:schemeClr val="bg2">
                    <a:lumMod val="60000"/>
                    <a:lumOff val="40000"/>
                  </a:schemeClr>
                </a:solidFill>
              </a:rPr>
              <a:t>Pseudo-randomness</a:t>
            </a:r>
          </a:p>
          <a:p>
            <a:pPr lvl="1"/>
            <a:r>
              <a:rPr lang="en-US" dirty="0">
                <a:solidFill>
                  <a:schemeClr val="bg2">
                    <a:lumMod val="60000"/>
                    <a:lumOff val="40000"/>
                  </a:schemeClr>
                </a:solidFill>
              </a:rPr>
              <a:t>If m contains some random bits,</a:t>
            </a:r>
            <a:br>
              <a:rPr lang="en-US" dirty="0">
                <a:solidFill>
                  <a:schemeClr val="bg2">
                    <a:lumMod val="60000"/>
                    <a:lumOff val="40000"/>
                  </a:schemeClr>
                </a:solidFill>
              </a:rPr>
            </a:br>
            <a:r>
              <a:rPr lang="en-US" dirty="0">
                <a:solidFill>
                  <a:schemeClr val="bg2">
                    <a:lumMod val="60000"/>
                    <a:lumOff val="40000"/>
                  </a:schemeClr>
                </a:solidFill>
              </a:rPr>
              <a:t>then h(m) is (pseudo)random</a:t>
            </a:r>
            <a:br>
              <a:rPr lang="en-US" dirty="0">
                <a:solidFill>
                  <a:schemeClr val="bg2">
                    <a:lumMod val="60000"/>
                    <a:lumOff val="40000"/>
                  </a:schemeClr>
                </a:solidFill>
              </a:rPr>
            </a:br>
            <a:endParaRPr lang="en-US" dirty="0">
              <a:solidFill>
                <a:schemeClr val="bg2">
                  <a:lumMod val="60000"/>
                  <a:lumOff val="40000"/>
                </a:schemeClr>
              </a:solidFill>
            </a:endParaRPr>
          </a:p>
        </p:txBody>
      </p:sp>
      <p:sp>
        <p:nvSpPr>
          <p:cNvPr id="4" name="Date Placeholder 3"/>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p:cNvSpPr>
            <a:spLocks noGrp="1"/>
          </p:cNvSpPr>
          <p:nvPr>
            <p:ph type="sldNum" sz="quarter" idx="12"/>
          </p:nvPr>
        </p:nvSpPr>
        <p:spPr/>
        <p:txBody>
          <a:bodyPr/>
          <a:lstStyle/>
          <a:p>
            <a:pPr>
              <a:defRPr/>
            </a:pPr>
            <a:fld id="{4AC8934D-7EC5-4767-94BA-6AA41C7401E4}" type="slidenum">
              <a:rPr lang="he-IL" altLang="en-US" smtClean="0"/>
              <a:pPr>
                <a:defRPr/>
              </a:pPr>
              <a:t>30</a:t>
            </a:fld>
            <a:endParaRPr lang="en-US" altLang="en-US"/>
          </a:p>
        </p:txBody>
      </p:sp>
    </p:spTree>
    <p:extLst>
      <p:ext uri="{BB962C8B-B14F-4D97-AF65-F5344CB8AC3E}">
        <p14:creationId xmlns:p14="http://schemas.microsoft.com/office/powerpoint/2010/main" val="3549711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Oval 25"/>
              <p:cNvSpPr/>
              <p:nvPr/>
            </p:nvSpPr>
            <p:spPr bwMode="auto">
              <a:xfrm>
                <a:off x="2314866" y="1102658"/>
                <a:ext cx="2285679" cy="174915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Domain </a:t>
                </a:r>
                <a14:m>
                  <m:oMath xmlns:m="http://schemas.openxmlformats.org/officeDocument/2006/math">
                    <m:sSup>
                      <m:sSupPr>
                        <m:ctrlP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ctrlPr>
                      </m:sSupPr>
                      <m:e>
                        <m:d>
                          <m:dPr>
                            <m:begChr m:val="{"/>
                            <m:endChr m:val="}"/>
                            <m:ctrlP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ctrlPr>
                          </m:dPr>
                          <m:e>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0</m:t>
                            </m:r>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m:t>
                            </m:r>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1</m:t>
                            </m:r>
                          </m:e>
                        </m:d>
                      </m:e>
                      <m:sup>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m:t>
                        </m:r>
                      </m:sup>
                    </m:sSup>
                  </m:oMath>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26" name="Oval 25"/>
              <p:cNvSpPr>
                <a:spLocks noRot="1" noChangeAspect="1" noMove="1" noResize="1" noEditPoints="1" noAdjustHandles="1" noChangeArrowheads="1" noChangeShapeType="1" noTextEdit="1"/>
              </p:cNvSpPr>
              <p:nvPr/>
            </p:nvSpPr>
            <p:spPr bwMode="auto">
              <a:xfrm>
                <a:off x="2314866" y="1102658"/>
                <a:ext cx="2285679" cy="1749153"/>
              </a:xfrm>
              <a:prstGeom prst="ellipse">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bwMode="auto">
              <a:xfrm>
                <a:off x="6290989" y="1392288"/>
                <a:ext cx="2176460" cy="1315053"/>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kumimoji="0" lang="en-US" sz="1800" b="0" i="0" u="none" strike="noStrike" cap="none" normalizeH="0" baseline="0">
                    <a:ln>
                      <a:noFill/>
                    </a:ln>
                    <a:solidFill>
                      <a:schemeClr val="tx1"/>
                    </a:solidFill>
                    <a:effectLst/>
                    <a:latin typeface="Arial" pitchFamily="34" charset="0"/>
                    <a:cs typeface="Arial" pitchFamily="34" charset="0"/>
                  </a:rPr>
                  <a:t>Range </a:t>
                </a:r>
                <a14:m>
                  <m:oMath xmlns:m="http://schemas.openxmlformats.org/officeDocument/2006/math">
                    <m:sSup>
                      <m:sSupPr>
                        <m:ctrlPr>
                          <a:rPr lang="en-US" i="1">
                            <a:latin typeface="Cambria Math" panose="02040503050406030204" pitchFamily="18" charset="0"/>
                            <a:cs typeface="Arial" pitchFamily="34" charset="0"/>
                          </a:rPr>
                        </m:ctrlPr>
                      </m:sSupPr>
                      <m:e>
                        <m:d>
                          <m:dPr>
                            <m:begChr m:val="{"/>
                            <m:endChr m:val="}"/>
                            <m:ctrlPr>
                              <a:rPr lang="en-US" i="1">
                                <a:latin typeface="Cambria Math" panose="02040503050406030204" pitchFamily="18" charset="0"/>
                                <a:cs typeface="Arial" pitchFamily="34" charset="0"/>
                              </a:rPr>
                            </m:ctrlPr>
                          </m:dPr>
                          <m:e>
                            <m:r>
                              <a:rPr lang="en-US" i="1">
                                <a:latin typeface="Cambria Math" panose="02040503050406030204" pitchFamily="18" charset="0"/>
                                <a:cs typeface="Arial" pitchFamily="34" charset="0"/>
                              </a:rPr>
                              <m:t>0</m:t>
                            </m:r>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1</m:t>
                            </m:r>
                          </m:e>
                        </m:d>
                      </m:e>
                      <m:sup>
                        <m:r>
                          <a:rPr lang="en-US" b="0" i="1" smtClean="0">
                            <a:latin typeface="Cambria Math" panose="02040503050406030204" pitchFamily="18" charset="0"/>
                            <a:cs typeface="Arial" pitchFamily="34" charset="0"/>
                          </a:rPr>
                          <m:t>𝑛</m:t>
                        </m:r>
                      </m:sup>
                    </m:sSup>
                  </m:oMath>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25" name="Oval 24"/>
              <p:cNvSpPr>
                <a:spLocks noRot="1" noChangeAspect="1" noMove="1" noResize="1" noEditPoints="1" noAdjustHandles="1" noChangeArrowheads="1" noChangeShapeType="1" noTextEdit="1"/>
              </p:cNvSpPr>
              <p:nvPr/>
            </p:nvSpPr>
            <p:spPr bwMode="auto">
              <a:xfrm>
                <a:off x="6290989" y="1392288"/>
                <a:ext cx="2176460" cy="1315053"/>
              </a:xfrm>
              <a:prstGeom prst="ellipse">
                <a:avLst/>
              </a:prstGeom>
              <a:blipFill>
                <a:blip r:embed="rId4"/>
                <a:stretch>
                  <a:fillRect/>
                </a:stretch>
              </a:bli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58370" name="Picture 2" descr="Image result for one-w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1829" y="1461208"/>
            <a:ext cx="1310901" cy="65545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pPr>
              <a:defRPr/>
            </a:pPr>
            <a:fld id="{B3E12B31-8FC8-4A41-9E70-D32B66C23A88}"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A0B647E9-0097-4ABD-9993-9790A29446C2}" type="slidenum">
              <a:rPr lang="he-IL" altLang="en-US"/>
              <a:pPr>
                <a:defRPr/>
              </a:pPr>
              <a:t>31</a:t>
            </a:fld>
            <a:endParaRPr lang="en-US" altLang="en-US"/>
          </a:p>
        </p:txBody>
      </p:sp>
      <p:sp>
        <p:nvSpPr>
          <p:cNvPr id="2" name="Rectangle 1"/>
          <p:cNvSpPr/>
          <p:nvPr/>
        </p:nvSpPr>
        <p:spPr bwMode="auto">
          <a:xfrm>
            <a:off x="8451273" y="5957455"/>
            <a:ext cx="235527" cy="1385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379412" y="2978459"/>
                <a:ext cx="8432894" cy="3130730"/>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a:lstStyle>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b="1">
                    <a:solidFill>
                      <a:srgbClr val="0000FF"/>
                    </a:solidFill>
                  </a:rPr>
                  <a:t>One-way function </a:t>
                </a:r>
                <a:r>
                  <a:rPr lang="en-GB" altLang="en-US" sz="2400">
                    <a:solidFill>
                      <a:srgbClr val="0000FF"/>
                    </a:solidFill>
                  </a:rPr>
                  <a:t>or</a:t>
                </a:r>
                <a:r>
                  <a:rPr lang="en-GB" altLang="en-US" sz="2400" b="1">
                    <a:solidFill>
                      <a:srgbClr val="0000FF"/>
                    </a:solidFill>
                  </a:rPr>
                  <a:t> preimage resistance</a:t>
                </a:r>
                <a:r>
                  <a:rPr lang="en-GB" altLang="en-US" sz="2400">
                    <a:solidFill>
                      <a:srgbClr val="0000FF"/>
                    </a:solidFill>
                  </a:rPr>
                  <a:t>: </a:t>
                </a:r>
                <a:r>
                  <a:rPr lang="en-GB" altLang="en-US" sz="2400"/>
                  <a:t>given </a:t>
                </a:r>
                <a:r>
                  <a:rPr lang="en-GB" altLang="en-US" sz="2400" i="1">
                    <a:solidFill>
                      <a:srgbClr val="006633"/>
                    </a:solidFill>
                    <a:latin typeface="Times New Roman" pitchFamily="18" charset="0"/>
                    <a:cs typeface="Times New Roman" pitchFamily="18" charset="0"/>
                  </a:rPr>
                  <a:t>h(x)</a:t>
                </a:r>
                <a:r>
                  <a:rPr lang="en-GB" altLang="en-US" sz="2400" i="1"/>
                  <a:t> </a:t>
                </a:r>
                <a:r>
                  <a:rPr lang="en-GB" altLang="en-US" sz="2400"/>
                  <a:t>for </a:t>
                </a:r>
                <a:r>
                  <a:rPr lang="en-GB" altLang="en-US" sz="2400" u="sng"/>
                  <a:t>random</a:t>
                </a:r>
                <a:r>
                  <a:rPr lang="en-GB" altLang="en-US" sz="2400"/>
                  <a:t> </a:t>
                </a:r>
                <a:r>
                  <a:rPr lang="en-GB" altLang="en-US" sz="2400" i="1">
                    <a:solidFill>
                      <a:srgbClr val="006633"/>
                    </a:solidFill>
                    <a:latin typeface="Times New Roman" pitchFamily="18" charset="0"/>
                    <a:cs typeface="Times New Roman" pitchFamily="18" charset="0"/>
                  </a:rPr>
                  <a:t>x</a:t>
                </a:r>
                <a:r>
                  <a:rPr lang="en-GB" altLang="en-US" sz="2400">
                    <a:solidFill>
                      <a:srgbClr val="006633"/>
                    </a:solidFill>
                    <a:latin typeface="Times New Roman" pitchFamily="18" charset="0"/>
                    <a:cs typeface="Times New Roman" pitchFamily="18" charset="0"/>
                  </a:rPr>
                  <a:t>,</a:t>
                </a:r>
                <a:r>
                  <a:rPr lang="en-GB" altLang="en-US" sz="2400"/>
                  <a:t> it is hard to find </a:t>
                </a:r>
                <a:r>
                  <a:rPr lang="en-GB" altLang="en-US" sz="2400" i="1">
                    <a:solidFill>
                      <a:srgbClr val="006633"/>
                    </a:solidFill>
                    <a:latin typeface="Times New Roman" pitchFamily="18" charset="0"/>
                    <a:cs typeface="Times New Roman" pitchFamily="18" charset="0"/>
                  </a:rPr>
                  <a:t>x</a:t>
                </a:r>
                <a:r>
                  <a:rPr lang="en-GB" altLang="en-US" sz="2400"/>
                  <a:t>, </a:t>
                </a:r>
                <a:r>
                  <a:rPr lang="en-GB" altLang="en-US" sz="2400" u="sng"/>
                  <a:t>or any </a:t>
                </a:r>
                <a:r>
                  <a:rPr lang="en-GB" altLang="en-US" sz="2400" i="1" u="sng">
                    <a:solidFill>
                      <a:srgbClr val="006633"/>
                    </a:solidFill>
                    <a:latin typeface="Times New Roman" pitchFamily="18" charset="0"/>
                    <a:cs typeface="Times New Roman" pitchFamily="18" charset="0"/>
                  </a:rPr>
                  <a:t>x' </a:t>
                </a:r>
                <a:r>
                  <a:rPr lang="en-GB" altLang="en-US" sz="2400" err="1"/>
                  <a:t>s.t.</a:t>
                </a:r>
                <a:r>
                  <a:rPr lang="en-GB" altLang="en-US" sz="2400" i="1"/>
                  <a:t> </a:t>
                </a:r>
                <a:r>
                  <a:rPr lang="en-GB" altLang="en-US" sz="2400" i="1">
                    <a:solidFill>
                      <a:srgbClr val="006633"/>
                    </a:solidFill>
                    <a:latin typeface="Times New Roman" pitchFamily="18" charset="0"/>
                    <a:cs typeface="Times New Roman" pitchFamily="18" charset="0"/>
                  </a:rPr>
                  <a:t>h(x')=h(x)</a:t>
                </a:r>
                <a:endParaRPr lang="en-GB" altLang="en-US" sz="2400" kern="0">
                  <a:solidFill>
                    <a:srgbClr val="0000FF"/>
                  </a:solidFill>
                </a:endParaRPr>
              </a:p>
              <a:p>
                <a:pPr marL="342900" lvl="1" indent="0" defTabSz="449263" eaLnBrk="1" hangingPunct="1">
                  <a:lnSpc>
                    <a:spcPct val="110000"/>
                  </a:lnSpc>
                  <a:spcBef>
                    <a:spcPts val="5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kern="0">
                    <a:solidFill>
                      <a:srgbClr val="FF00FF"/>
                    </a:solidFill>
                  </a:rPr>
                  <a:t>Compare to:</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kern="0">
                    <a:solidFill>
                      <a:srgbClr val="0000FF"/>
                    </a:solidFill>
                  </a:rPr>
                  <a:t>Collision-Resistance (CR): </a:t>
                </a:r>
                <a:r>
                  <a:rPr lang="en-GB" altLang="en-US" sz="2400" kern="0"/>
                  <a:t>hard to find collision, i.e.,</a:t>
                </a:r>
                <a14:m>
                  <m:oMath xmlns:m="http://schemas.openxmlformats.org/officeDocument/2006/math">
                    <m:r>
                      <a:rPr lang="en-US" altLang="en-US" sz="2400" kern="0" dirty="0">
                        <a:solidFill>
                          <a:srgbClr val="006633"/>
                        </a:solidFill>
                        <a:latin typeface="Cambria Math" panose="02040503050406030204" pitchFamily="18" charset="0"/>
                        <a:cs typeface="Times New Roman" pitchFamily="18" charset="0"/>
                      </a:rPr>
                      <m:t> </m:t>
                    </m:r>
                    <m:d>
                      <m:dPr>
                        <m:ctrlPr>
                          <a:rPr lang="en-US" altLang="en-US" sz="2400" i="1" kern="0" dirty="0">
                            <a:solidFill>
                              <a:srgbClr val="006633"/>
                            </a:solidFill>
                            <a:latin typeface="Cambria Math" panose="02040503050406030204" pitchFamily="18" charset="0"/>
                            <a:cs typeface="Times New Roman" pitchFamily="18" charset="0"/>
                          </a:rPr>
                        </m:ctrlPr>
                      </m:dPr>
                      <m:e>
                        <m:r>
                          <a:rPr lang="en-GB" altLang="en-US" sz="2400" i="1" kern="0" dirty="0">
                            <a:solidFill>
                              <a:srgbClr val="006633"/>
                            </a:solidFill>
                            <a:latin typeface="Cambria Math" panose="02040503050406030204" pitchFamily="18" charset="0"/>
                            <a:cs typeface="Times New Roman" pitchFamily="18" charset="0"/>
                          </a:rPr>
                          <m:t>𝑥</m:t>
                        </m:r>
                        <m:r>
                          <a:rPr lang="en-US" altLang="en-US" sz="2400" i="1" kern="0" dirty="0">
                            <a:solidFill>
                              <a:srgbClr val="006633"/>
                            </a:solidFill>
                            <a:latin typeface="Cambria Math" panose="02040503050406030204" pitchFamily="18" charset="0"/>
                            <a:cs typeface="Times New Roman" pitchFamily="18" charset="0"/>
                          </a:rPr>
                          <m:t>,</m:t>
                        </m:r>
                        <m:r>
                          <a:rPr lang="en-GB" altLang="en-US" sz="2400" i="1" kern="0" dirty="0">
                            <a:solidFill>
                              <a:srgbClr val="006633"/>
                            </a:solidFill>
                            <a:latin typeface="Cambria Math" panose="02040503050406030204" pitchFamily="18" charset="0"/>
                            <a:cs typeface="Times New Roman" pitchFamily="18" charset="0"/>
                          </a:rPr>
                          <m:t>𝑥</m:t>
                        </m:r>
                        <m:r>
                          <a:rPr lang="en-GB" altLang="en-US" sz="2400" i="1" kern="0" dirty="0">
                            <a:solidFill>
                              <a:srgbClr val="006633"/>
                            </a:solidFill>
                            <a:latin typeface="Cambria Math" panose="02040503050406030204" pitchFamily="18" charset="0"/>
                            <a:cs typeface="Times New Roman" pitchFamily="18" charset="0"/>
                          </a:rPr>
                          <m:t>’</m:t>
                        </m:r>
                      </m:e>
                    </m:d>
                  </m:oMath>
                </a14:m>
                <a:r>
                  <a:rPr lang="en-GB" altLang="en-US" sz="2400" i="1" kern="0">
                    <a:solidFill>
                      <a:srgbClr val="006633"/>
                    </a:solidFill>
                    <a:latin typeface="Times New Roman" pitchFamily="18" charset="0"/>
                    <a:cs typeface="Times New Roman" pitchFamily="18" charset="0"/>
                  </a:rPr>
                  <a:t> </a:t>
                </a:r>
                <a:r>
                  <a:rPr lang="en-GB" altLang="en-US" sz="2400" kern="0" err="1"/>
                  <a:t>s.t.</a:t>
                </a:r>
                <a:r>
                  <a:rPr lang="en-GB" altLang="en-US" sz="2400" kern="0"/>
                  <a:t> </a:t>
                </a:r>
                <a:r>
                  <a:rPr lang="en-GB" altLang="en-US" sz="2400" i="1" kern="0">
                    <a:solidFill>
                      <a:srgbClr val="006633"/>
                    </a:solidFill>
                    <a:latin typeface="Times New Roman" pitchFamily="18" charset="0"/>
                    <a:cs typeface="Times New Roman" pitchFamily="18" charset="0"/>
                  </a:rPr>
                  <a:t>h(x')=h(x), </a:t>
                </a:r>
                <a14:m>
                  <m:oMath xmlns:m="http://schemas.openxmlformats.org/officeDocument/2006/math">
                    <m:r>
                      <a:rPr lang="en-GB" altLang="en-US" sz="2400" i="1" kern="0" dirty="0">
                        <a:solidFill>
                          <a:srgbClr val="006633"/>
                        </a:solidFill>
                        <a:latin typeface="Cambria Math" panose="02040503050406030204" pitchFamily="18" charset="0"/>
                        <a:cs typeface="Times New Roman" pitchFamily="18" charset="0"/>
                      </a:rPr>
                      <m:t>𝑥</m:t>
                    </m:r>
                    <m:r>
                      <a:rPr lang="en-GB" altLang="en-US" sz="2400" i="1" kern="0" dirty="0">
                        <a:solidFill>
                          <a:srgbClr val="006633"/>
                        </a:solidFill>
                        <a:latin typeface="Cambria Math" panose="02040503050406030204" pitchFamily="18" charset="0"/>
                        <a:ea typeface="Cambria Math" panose="02040503050406030204" pitchFamily="18" charset="0"/>
                        <a:cs typeface="Times New Roman" pitchFamily="18" charset="0"/>
                      </a:rPr>
                      <m:t>≠</m:t>
                    </m:r>
                    <m:r>
                      <a:rPr lang="en-GB" altLang="en-US" sz="2400" i="1" kern="0" dirty="0">
                        <a:solidFill>
                          <a:srgbClr val="006633"/>
                        </a:solidFill>
                        <a:latin typeface="Cambria Math" panose="02040503050406030204" pitchFamily="18" charset="0"/>
                        <a:cs typeface="Times New Roman" pitchFamily="18" charset="0"/>
                      </a:rPr>
                      <m:t>𝑥</m:t>
                    </m:r>
                    <m:r>
                      <a:rPr lang="en-GB" altLang="en-US" sz="2400" i="1" kern="0" dirty="0">
                        <a:solidFill>
                          <a:srgbClr val="006633"/>
                        </a:solidFill>
                        <a:latin typeface="Cambria Math" panose="02040503050406030204" pitchFamily="18" charset="0"/>
                        <a:cs typeface="Times New Roman" pitchFamily="18" charset="0"/>
                      </a:rPr>
                      <m:t>’</m:t>
                    </m:r>
                  </m:oMath>
                </a14:m>
                <a:endParaRPr lang="en-GB" altLang="en-US" sz="2400" i="1" kern="0">
                  <a:solidFill>
                    <a:srgbClr val="006633"/>
                  </a:solidFill>
                  <a:latin typeface="Times New Roman" pitchFamily="18" charset="0"/>
                  <a:cs typeface="Times New Roman" pitchFamily="18" charset="0"/>
                </a:endParaRP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kern="0">
                    <a:solidFill>
                      <a:srgbClr val="0000FF"/>
                    </a:solidFill>
                  </a:rPr>
                  <a:t>Second-preimage resistance (SPR): </a:t>
                </a:r>
                <a:r>
                  <a:rPr lang="en-GB" altLang="en-US" sz="2400" kern="0"/>
                  <a:t>hard to find collision with </a:t>
                </a:r>
                <a:r>
                  <a:rPr lang="en-GB" altLang="en-US" sz="2400" u="sng" kern="0"/>
                  <a:t>random</a:t>
                </a:r>
                <a:r>
                  <a:rPr lang="en-GB" altLang="en-US" sz="2400" kern="0"/>
                  <a:t> </a:t>
                </a:r>
                <a14:m>
                  <m:oMath xmlns:m="http://schemas.openxmlformats.org/officeDocument/2006/math">
                    <m:r>
                      <a:rPr lang="en-GB" altLang="en-US" sz="2400" i="1" kern="0" dirty="0">
                        <a:solidFill>
                          <a:srgbClr val="006633"/>
                        </a:solidFill>
                        <a:latin typeface="Cambria Math" panose="02040503050406030204" pitchFamily="18" charset="0"/>
                        <a:cs typeface="Times New Roman" pitchFamily="18" charset="0"/>
                      </a:rPr>
                      <m:t>𝑥</m:t>
                    </m:r>
                  </m:oMath>
                </a14:m>
                <a:r>
                  <a:rPr lang="en-GB" altLang="en-US" sz="2400" kern="0"/>
                  <a:t>, i.e.,</a:t>
                </a:r>
                <a14:m>
                  <m:oMath xmlns:m="http://schemas.openxmlformats.org/officeDocument/2006/math">
                    <m:r>
                      <a:rPr lang="en-US" altLang="en-US" sz="2400" kern="0" dirty="0">
                        <a:solidFill>
                          <a:srgbClr val="006633"/>
                        </a:solidFill>
                        <a:latin typeface="Cambria Math" panose="02040503050406030204" pitchFamily="18" charset="0"/>
                        <a:cs typeface="Times New Roman" pitchFamily="18" charset="0"/>
                      </a:rPr>
                      <m:t>   </m:t>
                    </m:r>
                    <m:r>
                      <a:rPr lang="en-GB" altLang="en-US" sz="2400" i="1" kern="0" dirty="0">
                        <a:solidFill>
                          <a:srgbClr val="006633"/>
                        </a:solidFill>
                        <a:latin typeface="Cambria Math" panose="02040503050406030204" pitchFamily="18" charset="0"/>
                        <a:cs typeface="Times New Roman" pitchFamily="18" charset="0"/>
                      </a:rPr>
                      <m:t>𝑥</m:t>
                    </m:r>
                    <m:r>
                      <a:rPr lang="en-GB" altLang="en-US" sz="2400" i="1" kern="0" dirty="0">
                        <a:solidFill>
                          <a:srgbClr val="006633"/>
                        </a:solidFill>
                        <a:latin typeface="Cambria Math" panose="02040503050406030204" pitchFamily="18" charset="0"/>
                        <a:cs typeface="Times New Roman" pitchFamily="18" charset="0"/>
                      </a:rPr>
                      <m:t>’</m:t>
                    </m:r>
                  </m:oMath>
                </a14:m>
                <a:r>
                  <a:rPr lang="en-GB" altLang="en-US" sz="2400" i="1" kern="0">
                    <a:solidFill>
                      <a:srgbClr val="006633"/>
                    </a:solidFill>
                    <a:latin typeface="Times New Roman" pitchFamily="18" charset="0"/>
                    <a:cs typeface="Times New Roman" pitchFamily="18" charset="0"/>
                  </a:rPr>
                  <a:t> </a:t>
                </a:r>
                <a:r>
                  <a:rPr lang="en-GB" altLang="en-US" sz="2400" kern="0" err="1"/>
                  <a:t>s.t.</a:t>
                </a:r>
                <a:r>
                  <a:rPr lang="en-GB" altLang="en-US" sz="2400" kern="0"/>
                  <a:t> </a:t>
                </a:r>
                <a:r>
                  <a:rPr lang="en-GB" altLang="en-US" sz="2400" i="1" kern="0">
                    <a:solidFill>
                      <a:srgbClr val="006633"/>
                    </a:solidFill>
                    <a:latin typeface="Times New Roman" pitchFamily="18" charset="0"/>
                    <a:cs typeface="Times New Roman" pitchFamily="18" charset="0"/>
                  </a:rPr>
                  <a:t>h(x')=h(x), </a:t>
                </a:r>
                <a14:m>
                  <m:oMath xmlns:m="http://schemas.openxmlformats.org/officeDocument/2006/math">
                    <m:r>
                      <a:rPr lang="en-GB" altLang="en-US" sz="2400" i="1" kern="0" dirty="0">
                        <a:solidFill>
                          <a:srgbClr val="006633"/>
                        </a:solidFill>
                        <a:latin typeface="Cambria Math" panose="02040503050406030204" pitchFamily="18" charset="0"/>
                        <a:cs typeface="Times New Roman" pitchFamily="18" charset="0"/>
                      </a:rPr>
                      <m:t>𝑥</m:t>
                    </m:r>
                    <m:r>
                      <a:rPr lang="en-GB" altLang="en-US" sz="2400" i="1" kern="0" dirty="0">
                        <a:solidFill>
                          <a:srgbClr val="006633"/>
                        </a:solidFill>
                        <a:latin typeface="Cambria Math" panose="02040503050406030204" pitchFamily="18" charset="0"/>
                        <a:ea typeface="Cambria Math" panose="02040503050406030204" pitchFamily="18" charset="0"/>
                        <a:cs typeface="Times New Roman" pitchFamily="18" charset="0"/>
                      </a:rPr>
                      <m:t>≠</m:t>
                    </m:r>
                    <m:r>
                      <a:rPr lang="en-GB" altLang="en-US" sz="2400" i="1" kern="0" dirty="0">
                        <a:solidFill>
                          <a:srgbClr val="006633"/>
                        </a:solidFill>
                        <a:latin typeface="Cambria Math" panose="02040503050406030204" pitchFamily="18" charset="0"/>
                        <a:cs typeface="Times New Roman" pitchFamily="18" charset="0"/>
                      </a:rPr>
                      <m:t>𝑥</m:t>
                    </m:r>
                    <m:r>
                      <a:rPr lang="en-GB" altLang="en-US" sz="2400" i="1" kern="0" dirty="0">
                        <a:solidFill>
                          <a:srgbClr val="006633"/>
                        </a:solidFill>
                        <a:latin typeface="Cambria Math" panose="02040503050406030204" pitchFamily="18" charset="0"/>
                        <a:cs typeface="Times New Roman" pitchFamily="18" charset="0"/>
                      </a:rPr>
                      <m:t>’</m:t>
                    </m:r>
                  </m:oMath>
                </a14:m>
                <a:endParaRPr lang="en-GB" altLang="en-US" sz="2400" kern="0">
                  <a:solidFill>
                    <a:srgbClr val="0000FF"/>
                  </a:solidFill>
                </a:endParaRPr>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379412" y="2978459"/>
                <a:ext cx="8432894" cy="3130730"/>
              </a:xfrm>
              <a:prstGeom prst="rect">
                <a:avLst/>
              </a:prstGeom>
              <a:blipFill>
                <a:blip r:embed="rId6"/>
                <a:stretch>
                  <a:fillRect t="-1170" b="-27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Rectangle 2"/>
          <p:cNvSpPr txBox="1">
            <a:spLocks noChangeArrowheads="1"/>
          </p:cNvSpPr>
          <p:nvPr/>
        </p:nvSpPr>
        <p:spPr>
          <a:xfrm>
            <a:off x="561975" y="244475"/>
            <a:ext cx="7772400" cy="79533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cs typeface="Arial" pitchFamily="34" charset="0"/>
              </a:defRPr>
            </a:lvl2pPr>
            <a:lvl3pPr algn="l" rtl="0" eaLnBrk="0" fontAlgn="base" hangingPunct="0">
              <a:spcBef>
                <a:spcPct val="0"/>
              </a:spcBef>
              <a:spcAft>
                <a:spcPct val="0"/>
              </a:spcAft>
              <a:defRPr sz="4200">
                <a:solidFill>
                  <a:schemeClr val="tx2"/>
                </a:solidFill>
                <a:latin typeface="Garamond" pitchFamily="18" charset="0"/>
                <a:cs typeface="Arial" pitchFamily="34" charset="0"/>
              </a:defRPr>
            </a:lvl3pPr>
            <a:lvl4pPr algn="l" rtl="0" eaLnBrk="0" fontAlgn="base" hangingPunct="0">
              <a:spcBef>
                <a:spcPct val="0"/>
              </a:spcBef>
              <a:spcAft>
                <a:spcPct val="0"/>
              </a:spcAft>
              <a:defRPr sz="4200">
                <a:solidFill>
                  <a:schemeClr val="tx2"/>
                </a:solidFill>
                <a:latin typeface="Garamond" pitchFamily="18" charset="0"/>
                <a:cs typeface="Arial" pitchFamily="34" charset="0"/>
              </a:defRPr>
            </a:lvl4pPr>
            <a:lvl5pPr algn="l" rtl="0" eaLnBrk="0" fontAlgn="base" hangingPunct="0">
              <a:spcBef>
                <a:spcPct val="0"/>
              </a:spcBef>
              <a:spcAft>
                <a:spcPct val="0"/>
              </a:spcAft>
              <a:defRPr sz="4200">
                <a:solidFill>
                  <a:schemeClr val="tx2"/>
                </a:solidFill>
                <a:latin typeface="Garamond" pitchFamily="18" charset="0"/>
                <a:cs typeface="Arial" pitchFamily="34" charset="0"/>
              </a:defRPr>
            </a:lvl5pPr>
            <a:lvl6pPr marL="457200" algn="l" rtl="0" fontAlgn="base">
              <a:spcBef>
                <a:spcPct val="0"/>
              </a:spcBef>
              <a:spcAft>
                <a:spcPct val="0"/>
              </a:spcAft>
              <a:defRPr sz="4200">
                <a:solidFill>
                  <a:schemeClr val="tx2"/>
                </a:solidFill>
                <a:latin typeface="Garamond" pitchFamily="18" charset="0"/>
                <a:cs typeface="Arial" pitchFamily="34" charset="0"/>
              </a:defRPr>
            </a:lvl6pPr>
            <a:lvl7pPr marL="914400" algn="l" rtl="0" fontAlgn="base">
              <a:spcBef>
                <a:spcPct val="0"/>
              </a:spcBef>
              <a:spcAft>
                <a:spcPct val="0"/>
              </a:spcAft>
              <a:defRPr sz="4200">
                <a:solidFill>
                  <a:schemeClr val="tx2"/>
                </a:solidFill>
                <a:latin typeface="Garamond" pitchFamily="18" charset="0"/>
                <a:cs typeface="Arial" pitchFamily="34" charset="0"/>
              </a:defRPr>
            </a:lvl7pPr>
            <a:lvl8pPr marL="1371600" algn="l" rtl="0" fontAlgn="base">
              <a:spcBef>
                <a:spcPct val="0"/>
              </a:spcBef>
              <a:spcAft>
                <a:spcPct val="0"/>
              </a:spcAft>
              <a:defRPr sz="4200">
                <a:solidFill>
                  <a:schemeClr val="tx2"/>
                </a:solidFill>
                <a:latin typeface="Garamond" pitchFamily="18" charset="0"/>
                <a:cs typeface="Arial" pitchFamily="34" charset="0"/>
              </a:defRPr>
            </a:lvl8pPr>
            <a:lvl9pPr marL="1828800" algn="l" rtl="0" fontAlgn="base">
              <a:spcBef>
                <a:spcPct val="0"/>
              </a:spcBef>
              <a:spcAft>
                <a:spcPct val="0"/>
              </a:spcAft>
              <a:defRPr sz="4200">
                <a:solidFill>
                  <a:schemeClr val="tx2"/>
                </a:solidFill>
                <a:latin typeface="Garamond" pitchFamily="18" charset="0"/>
                <a:cs typeface="Arial" pitchFamily="34" charset="0"/>
              </a:defRPr>
            </a:lvl9pPr>
          </a:lstStyle>
          <a:p>
            <a:pPr defTabSz="449263" eaLnBrk="1" hangingPunct="1">
              <a:buClr>
                <a:srgbClr val="CC99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400" b="1" kern="0">
                <a:solidFill>
                  <a:srgbClr val="FF00FF"/>
                </a:solidFill>
              </a:rPr>
              <a:t>One-Way Function (OWF)</a:t>
            </a:r>
          </a:p>
        </p:txBody>
      </p:sp>
      <mc:AlternateContent xmlns:mc="http://schemas.openxmlformats.org/markup-compatibility/2006" xmlns:a14="http://schemas.microsoft.com/office/drawing/2010/main">
        <mc:Choice Requires="a14">
          <p:sp>
            <p:nvSpPr>
              <p:cNvPr id="13" name="TextBox 12"/>
              <p:cNvSpPr txBox="1"/>
              <p:nvPr/>
            </p:nvSpPr>
            <p:spPr>
              <a:xfrm>
                <a:off x="3377759" y="1735560"/>
                <a:ext cx="533095"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oMath>
                  </m:oMathPara>
                </a14:m>
                <a:endParaRPr lang="en-US">
                  <a:ea typeface="Cambria Math" panose="020405030504060302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377759" y="1735560"/>
                <a:ext cx="53309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325437" y="2196687"/>
                <a:ext cx="585417"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a:ea typeface="Cambria Math" panose="020405030504060302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325437" y="2196687"/>
                <a:ext cx="58541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99503" y="2085809"/>
                <a:ext cx="152080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itchFamily="34" charset="0"/>
                        </a:rPr>
                        <m:t>∘</m:t>
                      </m:r>
                      <m:r>
                        <a:rPr lang="en-US" sz="1600" b="0" i="1" dirty="0" smtClean="0">
                          <a:latin typeface="Cambria Math" panose="02040503050406030204" pitchFamily="18" charset="0"/>
                          <a:cs typeface="Arial" pitchFamily="34" charset="0"/>
                        </a:rPr>
                        <m:t>h</m:t>
                      </m:r>
                      <m:d>
                        <m:dPr>
                          <m:ctrlPr>
                            <a:rPr lang="en-US" sz="1600" i="1" dirty="0">
                              <a:latin typeface="Cambria Math" panose="02040503050406030204" pitchFamily="18" charset="0"/>
                              <a:cs typeface="Arial" pitchFamily="34" charset="0"/>
                            </a:rPr>
                          </m:ctrlPr>
                        </m:dPr>
                        <m:e>
                          <m:r>
                            <a:rPr lang="en-US" sz="1600" i="1" dirty="0">
                              <a:latin typeface="Cambria Math" panose="02040503050406030204" pitchFamily="18" charset="0"/>
                              <a:cs typeface="Arial" pitchFamily="34" charset="0"/>
                            </a:rPr>
                            <m:t>𝑥</m:t>
                          </m:r>
                        </m:e>
                      </m:d>
                      <m:r>
                        <a:rPr lang="en-US" sz="1600" i="1" dirty="0">
                          <a:latin typeface="Cambria Math" panose="02040503050406030204" pitchFamily="18" charset="0"/>
                          <a:cs typeface="Arial" pitchFamily="34" charset="0"/>
                        </a:rPr>
                        <m:t>=</m:t>
                      </m:r>
                      <m:r>
                        <a:rPr lang="en-US" sz="1600" b="0" i="1" dirty="0" smtClean="0">
                          <a:latin typeface="Cambria Math" panose="02040503050406030204" pitchFamily="18" charset="0"/>
                          <a:cs typeface="Arial" pitchFamily="34" charset="0"/>
                        </a:rPr>
                        <m:t>h</m:t>
                      </m:r>
                      <m:r>
                        <a:rPr lang="en-US" sz="1600" i="1" dirty="0">
                          <a:latin typeface="Cambria Math" panose="02040503050406030204" pitchFamily="18" charset="0"/>
                          <a:cs typeface="Arial" pitchFamily="34" charset="0"/>
                        </a:rPr>
                        <m:t>(</m:t>
                      </m:r>
                      <m:sSup>
                        <m:sSupPr>
                          <m:ctrlPr>
                            <a:rPr lang="en-US" sz="1600" i="1" dirty="0">
                              <a:latin typeface="Cambria Math" panose="02040503050406030204" pitchFamily="18" charset="0"/>
                              <a:cs typeface="Arial" pitchFamily="34" charset="0"/>
                            </a:rPr>
                          </m:ctrlPr>
                        </m:sSupPr>
                        <m:e>
                          <m:r>
                            <a:rPr lang="en-US" sz="1600" i="1" dirty="0">
                              <a:latin typeface="Cambria Math" panose="02040503050406030204" pitchFamily="18" charset="0"/>
                              <a:cs typeface="Arial" pitchFamily="34" charset="0"/>
                            </a:rPr>
                            <m:t>𝑥</m:t>
                          </m:r>
                        </m:e>
                        <m:sup>
                          <m:r>
                            <a:rPr lang="en-US" sz="1600" i="1" dirty="0">
                              <a:latin typeface="Cambria Math" panose="02040503050406030204" pitchFamily="18" charset="0"/>
                              <a:cs typeface="Arial" pitchFamily="34" charset="0"/>
                            </a:rPr>
                            <m:t>′</m:t>
                          </m:r>
                        </m:sup>
                      </m:sSup>
                      <m:r>
                        <a:rPr lang="en-US" sz="1600" i="1" dirty="0">
                          <a:latin typeface="Cambria Math" panose="02040503050406030204" pitchFamily="18" charset="0"/>
                          <a:cs typeface="Arial" pitchFamily="34" charset="0"/>
                        </a:rPr>
                        <m:t>)</m:t>
                      </m:r>
                    </m:oMath>
                  </m:oMathPara>
                </a14:m>
                <a:endParaRPr lang="en-US" sz="1600">
                  <a:latin typeface="Arial" pitchFamily="34" charset="0"/>
                  <a:cs typeface="Arial"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599503" y="2085809"/>
                <a:ext cx="1520801" cy="338554"/>
              </a:xfrm>
              <a:prstGeom prst="rect">
                <a:avLst/>
              </a:prstGeom>
              <a:blipFill>
                <a:blip r:embed="rId9"/>
                <a:stretch>
                  <a:fillRect b="-10714"/>
                </a:stretch>
              </a:blipFill>
            </p:spPr>
            <p:txBody>
              <a:bodyPr/>
              <a:lstStyle/>
              <a:p>
                <a:r>
                  <a:rPr lang="en-US">
                    <a:noFill/>
                  </a:rPr>
                  <a:t> </a:t>
                </a:r>
              </a:p>
            </p:txBody>
          </p:sp>
        </mc:Fallback>
      </mc:AlternateContent>
      <p:cxnSp>
        <p:nvCxnSpPr>
          <p:cNvPr id="16" name="Straight Arrow Connector 15"/>
          <p:cNvCxnSpPr/>
          <p:nvPr/>
        </p:nvCxnSpPr>
        <p:spPr bwMode="auto">
          <a:xfrm>
            <a:off x="3774143" y="1936376"/>
            <a:ext cx="2967318" cy="3316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p:nvPr/>
        </p:nvCxnSpPr>
        <p:spPr bwMode="auto">
          <a:xfrm flipV="1">
            <a:off x="3774143" y="2268071"/>
            <a:ext cx="2967318" cy="11477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8" name="TextBox 17"/>
              <p:cNvSpPr txBox="1"/>
              <p:nvPr/>
            </p:nvSpPr>
            <p:spPr>
              <a:xfrm>
                <a:off x="4411496" y="1170142"/>
                <a:ext cx="2048959" cy="369332"/>
              </a:xfrm>
              <a:prstGeom prst="rect">
                <a:avLst/>
              </a:prstGeom>
              <a:noFill/>
            </p:spPr>
            <p:txBody>
              <a:bodyPr wrap="none" rtlCol="0">
                <a:spAutoFit/>
              </a:bodyPr>
              <a:lstStyle/>
              <a:p>
                <a:r>
                  <a:rPr lang="en-US"/>
                  <a:t>Hash function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e>
                    </m:d>
                  </m:oMath>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4411496" y="1170142"/>
                <a:ext cx="2048959" cy="369332"/>
              </a:xfrm>
              <a:prstGeom prst="rect">
                <a:avLst/>
              </a:prstGeom>
              <a:blipFill>
                <a:blip r:embed="rId10"/>
                <a:stretch>
                  <a:fillRect l="-2679" t="-9836" b="-24590"/>
                </a:stretch>
              </a:blipFill>
            </p:spPr>
            <p:txBody>
              <a:bodyPr/>
              <a:lstStyle/>
              <a:p>
                <a:r>
                  <a:rPr lang="en-US">
                    <a:noFill/>
                  </a:rPr>
                  <a:t> </a:t>
                </a:r>
              </a:p>
            </p:txBody>
          </p:sp>
        </mc:Fallback>
      </mc:AlternateContent>
      <p:sp>
        <p:nvSpPr>
          <p:cNvPr id="19" name="Right Arrow 18"/>
          <p:cNvSpPr/>
          <p:nvPr/>
        </p:nvSpPr>
        <p:spPr bwMode="auto">
          <a:xfrm flipH="1">
            <a:off x="4761122" y="2365754"/>
            <a:ext cx="1344706" cy="565877"/>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Hard</a:t>
            </a:r>
          </a:p>
        </p:txBody>
      </p:sp>
      <p:sp>
        <p:nvSpPr>
          <p:cNvPr id="20" name="Rounded Rectangle 19"/>
          <p:cNvSpPr/>
          <p:nvPr/>
        </p:nvSpPr>
        <p:spPr bwMode="auto">
          <a:xfrm>
            <a:off x="702192" y="1782390"/>
            <a:ext cx="1299882" cy="385482"/>
          </a:xfrm>
          <a:prstGeom prst="round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Adversary</a:t>
            </a:r>
          </a:p>
        </p:txBody>
      </p:sp>
      <p:sp>
        <p:nvSpPr>
          <p:cNvPr id="21" name="Down Arrow 20"/>
          <p:cNvSpPr/>
          <p:nvPr/>
        </p:nvSpPr>
        <p:spPr bwMode="auto">
          <a:xfrm>
            <a:off x="1177322" y="2209524"/>
            <a:ext cx="349624" cy="14116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2" name="Rectangle 21"/>
              <p:cNvSpPr/>
              <p:nvPr/>
            </p:nvSpPr>
            <p:spPr bwMode="auto">
              <a:xfrm>
                <a:off x="742488" y="2410788"/>
                <a:ext cx="1219290" cy="339046"/>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14:m>
                  <m:oMath xmlns:m="http://schemas.openxmlformats.org/officeDocument/2006/math">
                    <m:r>
                      <a:rPr lang="en-GB" altLang="en-US" sz="2400" i="1" kern="0" dirty="0" smtClean="0">
                        <a:solidFill>
                          <a:srgbClr val="006633"/>
                        </a:solidFill>
                        <a:latin typeface="Cambria Math" panose="02040503050406030204" pitchFamily="18" charset="0"/>
                        <a:cs typeface="Times New Roman" pitchFamily="18" charset="0"/>
                      </a:rPr>
                      <m:t>𝑥</m:t>
                    </m:r>
                    <m:r>
                      <a:rPr lang="en-GB" altLang="en-US" sz="2400" i="1" kern="0" dirty="0" smtClean="0">
                        <a:solidFill>
                          <a:srgbClr val="006633"/>
                        </a:solidFill>
                        <a:latin typeface="Cambria Math" panose="02040503050406030204" pitchFamily="18" charset="0"/>
                        <a:cs typeface="Times New Roman" pitchFamily="18" charset="0"/>
                      </a:rPr>
                      <m:t>’</m:t>
                    </m:r>
                  </m:oMath>
                </a14:m>
                <a:r>
                  <a:rPr lang="en-GB" altLang="en-US" sz="2400" i="1" kern="0">
                    <a:solidFill>
                      <a:srgbClr val="006633"/>
                    </a:solidFill>
                    <a:latin typeface="Times New Roman" pitchFamily="18" charset="0"/>
                    <a:cs typeface="Times New Roman" pitchFamily="18" charset="0"/>
                  </a:rPr>
                  <a:t> </a:t>
                </a:r>
                <a:r>
                  <a:rPr lang="en-GB" altLang="en-US" sz="2000" kern="0">
                    <a:cs typeface="Times New Roman" pitchFamily="18" charset="0"/>
                  </a:rPr>
                  <a:t>(or </a:t>
                </a:r>
                <a14:m>
                  <m:oMath xmlns:m="http://schemas.openxmlformats.org/officeDocument/2006/math">
                    <m:r>
                      <a:rPr lang="en-GB" altLang="en-US" sz="2000" i="1" kern="0" dirty="0">
                        <a:latin typeface="Cambria Math" panose="02040503050406030204" pitchFamily="18" charset="0"/>
                        <a:cs typeface="Times New Roman" pitchFamily="18" charset="0"/>
                      </a:rPr>
                      <m:t>𝑥</m:t>
                    </m:r>
                  </m:oMath>
                </a14:m>
                <a:r>
                  <a:rPr lang="en-GB" altLang="en-US" sz="2000" kern="0"/>
                  <a:t>)</a:t>
                </a:r>
              </a:p>
            </p:txBody>
          </p:sp>
        </mc:Choice>
        <mc:Fallback xmlns="">
          <p:sp>
            <p:nvSpPr>
              <p:cNvPr id="22" name="Rectangle 21"/>
              <p:cNvSpPr>
                <a:spLocks noRot="1" noChangeAspect="1" noMove="1" noResize="1" noEditPoints="1" noAdjustHandles="1" noChangeArrowheads="1" noChangeShapeType="1" noTextEdit="1"/>
              </p:cNvSpPr>
              <p:nvPr/>
            </p:nvSpPr>
            <p:spPr bwMode="auto">
              <a:xfrm>
                <a:off x="742488" y="2410788"/>
                <a:ext cx="1219290" cy="339046"/>
              </a:xfrm>
              <a:prstGeom prst="rect">
                <a:avLst/>
              </a:prstGeom>
              <a:blipFill>
                <a:blip r:embed="rId11"/>
                <a:stretch>
                  <a:fillRect l="-990" t="-10345" b="-43103"/>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bwMode="auto">
              <a:xfrm>
                <a:off x="484004" y="1200428"/>
                <a:ext cx="1736259" cy="339046"/>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14:m>
                  <m:oMath xmlns:m="http://schemas.openxmlformats.org/officeDocument/2006/math">
                    <m:r>
                      <a:rPr lang="en-US" i="1" dirty="0">
                        <a:latin typeface="Cambria Math" panose="02040503050406030204" pitchFamily="18" charset="0"/>
                        <a:cs typeface="Arial" pitchFamily="34" charset="0"/>
                      </a:rPr>
                      <m:t>h</m:t>
                    </m:r>
                    <m:d>
                      <m:dPr>
                        <m:ctrlPr>
                          <a:rPr lang="en-US" i="1" dirty="0">
                            <a:latin typeface="Cambria Math" panose="02040503050406030204" pitchFamily="18" charset="0"/>
                            <a:cs typeface="Arial" pitchFamily="34" charset="0"/>
                          </a:rPr>
                        </m:ctrlPr>
                      </m:dPr>
                      <m:e>
                        <m:r>
                          <a:rPr lang="en-US" i="1" dirty="0">
                            <a:latin typeface="Cambria Math" panose="02040503050406030204" pitchFamily="18" charset="0"/>
                            <a:cs typeface="Arial" pitchFamily="34" charset="0"/>
                          </a:rPr>
                          <m:t>𝑥</m:t>
                        </m:r>
                      </m:e>
                    </m:d>
                  </m:oMath>
                </a14:m>
                <a:r>
                  <a:rPr lang="en-GB" altLang="en-US" kern="0">
                    <a:solidFill>
                      <a:schemeClr val="tx1"/>
                    </a:solidFill>
                    <a:cs typeface="Times New Roman" pitchFamily="18" charset="0"/>
                  </a:rPr>
                  <a:t> </a:t>
                </a:r>
                <a:r>
                  <a:rPr lang="en-GB" altLang="en-US" sz="1600" kern="0">
                    <a:solidFill>
                      <a:schemeClr val="tx1"/>
                    </a:solidFill>
                    <a:cs typeface="Times New Roman" pitchFamily="18" charset="0"/>
                  </a:rPr>
                  <a:t>(random </a:t>
                </a:r>
                <a14:m>
                  <m:oMath xmlns:m="http://schemas.openxmlformats.org/officeDocument/2006/math">
                    <m:r>
                      <a:rPr lang="en-GB" altLang="en-US" sz="1600" i="1" kern="0" dirty="0">
                        <a:solidFill>
                          <a:schemeClr val="tx1"/>
                        </a:solidFill>
                        <a:latin typeface="Cambria Math" panose="02040503050406030204" pitchFamily="18" charset="0"/>
                        <a:cs typeface="Times New Roman" pitchFamily="18" charset="0"/>
                      </a:rPr>
                      <m:t>𝑥</m:t>
                    </m:r>
                  </m:oMath>
                </a14:m>
                <a:r>
                  <a:rPr lang="en-GB" altLang="en-US" kern="0"/>
                  <a:t>)</a:t>
                </a:r>
              </a:p>
            </p:txBody>
          </p:sp>
        </mc:Choice>
        <mc:Fallback xmlns="">
          <p:sp>
            <p:nvSpPr>
              <p:cNvPr id="23" name="Rectangle 22"/>
              <p:cNvSpPr>
                <a:spLocks noRot="1" noChangeAspect="1" noMove="1" noResize="1" noEditPoints="1" noAdjustHandles="1" noChangeArrowheads="1" noChangeShapeType="1" noTextEdit="1"/>
              </p:cNvSpPr>
              <p:nvPr/>
            </p:nvSpPr>
            <p:spPr bwMode="auto">
              <a:xfrm>
                <a:off x="484004" y="1200428"/>
                <a:ext cx="1736259" cy="339046"/>
              </a:xfrm>
              <a:prstGeom prst="rect">
                <a:avLst/>
              </a:prstGeom>
              <a:blipFill>
                <a:blip r:embed="rId12"/>
                <a:stretch>
                  <a:fillRect t="-12069" r="-1045" b="-29310"/>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24" name="Down Arrow 23"/>
          <p:cNvSpPr/>
          <p:nvPr/>
        </p:nvSpPr>
        <p:spPr bwMode="auto">
          <a:xfrm>
            <a:off x="1177322" y="1599908"/>
            <a:ext cx="349624" cy="14116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5" name="Picture 4">
            <a:extLst>
              <a:ext uri="{FF2B5EF4-FFF2-40B4-BE49-F238E27FC236}">
                <a16:creationId xmlns:a16="http://schemas.microsoft.com/office/drawing/2014/main" id="{79CA8468-2DFF-46CD-8C05-BE47290D277B}"/>
              </a:ext>
            </a:extLst>
          </p:cNvPr>
          <p:cNvPicPr>
            <a:picLocks noChangeAspect="1"/>
          </p:cNvPicPr>
          <p:nvPr/>
        </p:nvPicPr>
        <p:blipFill>
          <a:blip r:embed="rId13"/>
          <a:stretch>
            <a:fillRect/>
          </a:stretch>
        </p:blipFill>
        <p:spPr>
          <a:xfrm>
            <a:off x="377177" y="2863681"/>
            <a:ext cx="8220413" cy="1072358"/>
          </a:xfrm>
          <a:prstGeom prst="rect">
            <a:avLst/>
          </a:prstGeom>
        </p:spPr>
      </p:pic>
    </p:spTree>
    <p:extLst>
      <p:ext uri="{BB962C8B-B14F-4D97-AF65-F5344CB8AC3E}">
        <p14:creationId xmlns:p14="http://schemas.microsoft.com/office/powerpoint/2010/main" val="1748153314"/>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 calcmode="lin" valueType="num">
                                      <p:cBhvr additive="base">
                                        <p:cTn id="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anim calcmode="lin" valueType="num">
                                      <p:cBhvr additive="base">
                                        <p:cTn id="11"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 calcmode="lin" valueType="num">
                                      <p:cBhvr additive="base">
                                        <p:cTn id="17"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Exercise</a:t>
            </a:r>
          </a:p>
        </p:txBody>
      </p:sp>
      <p:sp>
        <p:nvSpPr>
          <p:cNvPr id="5" name="Content Placeholder 4"/>
          <p:cNvSpPr>
            <a:spLocks noGrp="1"/>
          </p:cNvSpPr>
          <p:nvPr>
            <p:ph idx="1"/>
          </p:nvPr>
        </p:nvSpPr>
        <p:spPr/>
        <p:txBody>
          <a:bodyPr/>
          <a:lstStyle/>
          <a:p>
            <a:r>
              <a:rPr lang="en-US"/>
              <a:t>Let be </a:t>
            </a:r>
            <a:r>
              <a:rPr lang="en-GB" altLang="en-US" sz="3200" i="1">
                <a:solidFill>
                  <a:srgbClr val="006633"/>
                </a:solidFill>
                <a:latin typeface="Times New Roman" pitchFamily="18" charset="0"/>
                <a:cs typeface="Times New Roman" pitchFamily="18" charset="0"/>
              </a:rPr>
              <a:t>h</a:t>
            </a:r>
            <a:r>
              <a:rPr lang="en-GB" altLang="en-US" sz="3200" i="1" baseline="-25000">
                <a:solidFill>
                  <a:srgbClr val="006633"/>
                </a:solidFill>
                <a:latin typeface="Times New Roman" pitchFamily="18" charset="0"/>
                <a:cs typeface="Times New Roman" pitchFamily="18" charset="0"/>
              </a:rPr>
              <a:t>1</a:t>
            </a:r>
            <a:r>
              <a:rPr lang="en-GB" altLang="en-US" sz="3200" i="1">
                <a:solidFill>
                  <a:srgbClr val="006633"/>
                </a:solidFill>
                <a:latin typeface="Times New Roman" pitchFamily="18" charset="0"/>
                <a:cs typeface="Times New Roman" pitchFamily="18" charset="0"/>
              </a:rPr>
              <a:t>, h</a:t>
            </a:r>
            <a:r>
              <a:rPr lang="en-GB" altLang="en-US" sz="3200" i="1" baseline="-25000">
                <a:solidFill>
                  <a:srgbClr val="006633"/>
                </a:solidFill>
                <a:latin typeface="Times New Roman" pitchFamily="18" charset="0"/>
                <a:cs typeface="Times New Roman" pitchFamily="18" charset="0"/>
              </a:rPr>
              <a:t>2</a:t>
            </a:r>
            <a:r>
              <a:rPr lang="en-US"/>
              <a:t> be </a:t>
            </a:r>
            <a:r>
              <a:rPr lang="en-US" u="sng"/>
              <a:t>both</a:t>
            </a:r>
            <a:r>
              <a:rPr lang="en-US"/>
              <a:t> CRHF and OWF</a:t>
            </a:r>
          </a:p>
          <a:p>
            <a:r>
              <a:rPr lang="en-US"/>
              <a:t>Use them to construct:</a:t>
            </a:r>
          </a:p>
          <a:p>
            <a:pPr lvl="1"/>
            <a:r>
              <a:rPr lang="en-GB" altLang="en-US" sz="2800" i="1" err="1">
                <a:solidFill>
                  <a:srgbClr val="006633"/>
                </a:solidFill>
                <a:latin typeface="Times New Roman" pitchFamily="18" charset="0"/>
                <a:cs typeface="Times New Roman" pitchFamily="18" charset="0"/>
              </a:rPr>
              <a:t>h</a:t>
            </a:r>
            <a:r>
              <a:rPr lang="en-GB" altLang="en-US" sz="2800" i="1" baseline="-25000" err="1">
                <a:solidFill>
                  <a:srgbClr val="006633"/>
                </a:solidFill>
                <a:latin typeface="Times New Roman" pitchFamily="18" charset="0"/>
                <a:cs typeface="Times New Roman" pitchFamily="18" charset="0"/>
              </a:rPr>
              <a:t>CRHF</a:t>
            </a:r>
            <a:r>
              <a:rPr lang="en-US"/>
              <a:t> - CRHF but </a:t>
            </a:r>
            <a:r>
              <a:rPr lang="en-US" u="sng"/>
              <a:t>not</a:t>
            </a:r>
            <a:r>
              <a:rPr lang="en-US"/>
              <a:t> OWF</a:t>
            </a:r>
          </a:p>
          <a:p>
            <a:pPr lvl="1"/>
            <a:r>
              <a:rPr lang="en-GB" altLang="en-US" sz="2800" i="1" err="1">
                <a:solidFill>
                  <a:srgbClr val="006633"/>
                </a:solidFill>
                <a:latin typeface="Times New Roman" pitchFamily="18" charset="0"/>
                <a:cs typeface="Times New Roman" pitchFamily="18" charset="0"/>
              </a:rPr>
              <a:t>h</a:t>
            </a:r>
            <a:r>
              <a:rPr lang="en-GB" altLang="en-US" sz="2800" i="1" baseline="-25000" err="1">
                <a:solidFill>
                  <a:srgbClr val="006633"/>
                </a:solidFill>
                <a:latin typeface="Times New Roman" pitchFamily="18" charset="0"/>
                <a:cs typeface="Times New Roman" pitchFamily="18" charset="0"/>
              </a:rPr>
              <a:t>OWF</a:t>
            </a:r>
            <a:r>
              <a:rPr lang="en-US"/>
              <a:t>  - OWF but not CRHF</a:t>
            </a:r>
          </a:p>
          <a:p>
            <a:r>
              <a:rPr lang="en-US"/>
              <a:t>Solution:</a:t>
            </a:r>
          </a:p>
          <a:p>
            <a:pPr lvl="1"/>
            <a:r>
              <a:rPr lang="en-GB" altLang="en-US" sz="2800" i="1" err="1">
                <a:solidFill>
                  <a:srgbClr val="006633"/>
                </a:solidFill>
                <a:latin typeface="Times New Roman" pitchFamily="18" charset="0"/>
                <a:cs typeface="Times New Roman" pitchFamily="18" charset="0"/>
              </a:rPr>
              <a:t>h</a:t>
            </a:r>
            <a:r>
              <a:rPr lang="en-GB" altLang="en-US" sz="2800" i="1" baseline="-25000" err="1">
                <a:solidFill>
                  <a:srgbClr val="006633"/>
                </a:solidFill>
                <a:latin typeface="Times New Roman" pitchFamily="18" charset="0"/>
                <a:cs typeface="Times New Roman" pitchFamily="18" charset="0"/>
              </a:rPr>
              <a:t>CRHF</a:t>
            </a:r>
            <a:r>
              <a:rPr lang="en-GB" altLang="en-US" sz="2800" i="1">
                <a:solidFill>
                  <a:srgbClr val="006633"/>
                </a:solidFill>
                <a:latin typeface="Times New Roman" pitchFamily="18" charset="0"/>
                <a:cs typeface="Times New Roman" pitchFamily="18" charset="0"/>
              </a:rPr>
              <a:t> =</a:t>
            </a:r>
            <a:endParaRPr lang="en-US"/>
          </a:p>
          <a:p>
            <a:pPr lvl="1"/>
            <a:r>
              <a:rPr lang="en-GB" altLang="en-US" sz="2800" i="1" err="1">
                <a:solidFill>
                  <a:srgbClr val="006633"/>
                </a:solidFill>
                <a:latin typeface="Times New Roman" pitchFamily="18" charset="0"/>
                <a:cs typeface="Times New Roman" pitchFamily="18" charset="0"/>
              </a:rPr>
              <a:t>h</a:t>
            </a:r>
            <a:r>
              <a:rPr lang="en-GB" altLang="en-US" sz="2800" i="1" baseline="-25000" err="1">
                <a:solidFill>
                  <a:srgbClr val="006633"/>
                </a:solidFill>
                <a:latin typeface="Times New Roman" pitchFamily="18" charset="0"/>
                <a:cs typeface="Times New Roman" pitchFamily="18" charset="0"/>
              </a:rPr>
              <a:t>OWF</a:t>
            </a:r>
            <a:r>
              <a:rPr lang="en-GB" altLang="en-US" sz="2800" i="1">
                <a:solidFill>
                  <a:srgbClr val="006633"/>
                </a:solidFill>
                <a:latin typeface="Times New Roman" pitchFamily="18" charset="0"/>
                <a:cs typeface="Times New Roman" pitchFamily="18" charset="0"/>
              </a:rPr>
              <a:t> =</a:t>
            </a:r>
            <a:endParaRPr lang="en-US"/>
          </a:p>
          <a:p>
            <a:pPr marL="344487" lvl="1" indent="0">
              <a:buNone/>
            </a:pPr>
            <a:endParaRPr lang="en-US"/>
          </a:p>
        </p:txBody>
      </p:sp>
      <p:sp>
        <p:nvSpPr>
          <p:cNvPr id="2" name="Date Placeholder 1"/>
          <p:cNvSpPr>
            <a:spLocks noGrp="1"/>
          </p:cNvSpPr>
          <p:nvPr>
            <p:ph type="dt" sz="half" idx="10"/>
          </p:nvPr>
        </p:nvSpPr>
        <p:spPr/>
        <p:txBody>
          <a:bodyPr/>
          <a:lstStyle/>
          <a:p>
            <a:pPr>
              <a:defRPr/>
            </a:pPr>
            <a:fld id="{B97A66FA-166B-454F-AF3E-C6BD5A86277D}" type="datetime1">
              <a:rPr lang="en-US" smtClean="0"/>
              <a:pPr>
                <a:defRPr/>
              </a:pPr>
              <a:t>1/5/2021</a:t>
            </a:fld>
            <a:endParaRPr lang="en-US" altLang="en-US"/>
          </a:p>
        </p:txBody>
      </p:sp>
      <p:sp>
        <p:nvSpPr>
          <p:cNvPr id="3" name="Slide Number Placeholder 2"/>
          <p:cNvSpPr>
            <a:spLocks noGrp="1"/>
          </p:cNvSpPr>
          <p:nvPr>
            <p:ph type="sldNum" sz="quarter" idx="12"/>
          </p:nvPr>
        </p:nvSpPr>
        <p:spPr/>
        <p:txBody>
          <a:bodyPr/>
          <a:lstStyle/>
          <a:p>
            <a:pPr>
              <a:defRPr/>
            </a:pPr>
            <a:fld id="{82DA6FC6-FE3D-4F44-AA45-B28E60E0E1EC}" type="slidenum">
              <a:rPr lang="he-IL" altLang="en-US" smtClean="0"/>
              <a:pPr>
                <a:defRPr/>
              </a:pPr>
              <a:t>32</a:t>
            </a:fld>
            <a:endParaRPr lang="en-US" altLang="en-US"/>
          </a:p>
        </p:txBody>
      </p:sp>
    </p:spTree>
    <p:extLst>
      <p:ext uri="{BB962C8B-B14F-4D97-AF65-F5344CB8AC3E}">
        <p14:creationId xmlns:p14="http://schemas.microsoft.com/office/powerpoint/2010/main" val="8710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Exercise</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457200" y="1139943"/>
                <a:ext cx="8686800" cy="4981575"/>
              </a:xfrm>
            </p:spPr>
            <p:txBody>
              <a:bodyPr/>
              <a:lstStyle/>
              <a:p>
                <a:r>
                  <a:rPr lang="en-US"/>
                  <a:t>Let be </a:t>
                </a:r>
                <a:r>
                  <a:rPr lang="en-GB" altLang="en-US" sz="3200" i="1">
                    <a:solidFill>
                      <a:srgbClr val="006633"/>
                    </a:solidFill>
                    <a:latin typeface="Times New Roman" pitchFamily="18" charset="0"/>
                    <a:cs typeface="Times New Roman" pitchFamily="18" charset="0"/>
                  </a:rPr>
                  <a:t>h</a:t>
                </a:r>
                <a:r>
                  <a:rPr lang="en-GB" altLang="en-US" sz="3200" i="1" baseline="-25000">
                    <a:solidFill>
                      <a:srgbClr val="006633"/>
                    </a:solidFill>
                    <a:latin typeface="Times New Roman" pitchFamily="18" charset="0"/>
                    <a:cs typeface="Times New Roman" pitchFamily="18" charset="0"/>
                  </a:rPr>
                  <a:t>1</a:t>
                </a:r>
                <a:r>
                  <a:rPr lang="en-GB" altLang="en-US" sz="3200" i="1">
                    <a:solidFill>
                      <a:srgbClr val="006633"/>
                    </a:solidFill>
                    <a:latin typeface="Times New Roman" pitchFamily="18" charset="0"/>
                    <a:cs typeface="Times New Roman" pitchFamily="18" charset="0"/>
                  </a:rPr>
                  <a:t>, h</a:t>
                </a:r>
                <a:r>
                  <a:rPr lang="en-GB" altLang="en-US" sz="3200" i="1" baseline="-25000">
                    <a:solidFill>
                      <a:srgbClr val="006633"/>
                    </a:solidFill>
                    <a:latin typeface="Times New Roman" pitchFamily="18" charset="0"/>
                    <a:cs typeface="Times New Roman" pitchFamily="18" charset="0"/>
                  </a:rPr>
                  <a:t>2</a:t>
                </a:r>
                <a:r>
                  <a:rPr lang="en-US"/>
                  <a:t> be </a:t>
                </a:r>
                <a:r>
                  <a:rPr lang="en-US" u="sng"/>
                  <a:t>both</a:t>
                </a:r>
                <a:r>
                  <a:rPr lang="en-US"/>
                  <a:t> CRHF and OWF</a:t>
                </a:r>
              </a:p>
              <a:p>
                <a:r>
                  <a:rPr lang="en-US"/>
                  <a:t>Use them to construct:</a:t>
                </a:r>
              </a:p>
              <a:p>
                <a:pPr lvl="1"/>
                <a:r>
                  <a:rPr lang="en-GB" altLang="en-US" sz="2800" i="1" err="1">
                    <a:solidFill>
                      <a:srgbClr val="006633"/>
                    </a:solidFill>
                    <a:latin typeface="Times New Roman" pitchFamily="18" charset="0"/>
                    <a:cs typeface="Times New Roman" pitchFamily="18" charset="0"/>
                  </a:rPr>
                  <a:t>h</a:t>
                </a:r>
                <a:r>
                  <a:rPr lang="en-GB" altLang="en-US" sz="2800" i="1" baseline="-25000" err="1">
                    <a:solidFill>
                      <a:srgbClr val="006633"/>
                    </a:solidFill>
                    <a:latin typeface="Times New Roman" pitchFamily="18" charset="0"/>
                    <a:cs typeface="Times New Roman" pitchFamily="18" charset="0"/>
                  </a:rPr>
                  <a:t>CRHF</a:t>
                </a:r>
                <a:r>
                  <a:rPr lang="en-US"/>
                  <a:t> - CRHF but </a:t>
                </a:r>
                <a:r>
                  <a:rPr lang="en-US" u="sng"/>
                  <a:t>not</a:t>
                </a:r>
                <a:r>
                  <a:rPr lang="en-US"/>
                  <a:t> OWF</a:t>
                </a:r>
              </a:p>
              <a:p>
                <a:pPr lvl="1"/>
                <a:r>
                  <a:rPr lang="en-GB" altLang="en-US" sz="2800" i="1" err="1">
                    <a:solidFill>
                      <a:srgbClr val="006633"/>
                    </a:solidFill>
                    <a:latin typeface="Times New Roman" pitchFamily="18" charset="0"/>
                    <a:cs typeface="Times New Roman" pitchFamily="18" charset="0"/>
                  </a:rPr>
                  <a:t>h</a:t>
                </a:r>
                <a:r>
                  <a:rPr lang="en-GB" altLang="en-US" sz="2800" i="1" baseline="-25000" err="1">
                    <a:solidFill>
                      <a:srgbClr val="006633"/>
                    </a:solidFill>
                    <a:latin typeface="Times New Roman" pitchFamily="18" charset="0"/>
                    <a:cs typeface="Times New Roman" pitchFamily="18" charset="0"/>
                  </a:rPr>
                  <a:t>OWF</a:t>
                </a:r>
                <a:r>
                  <a:rPr lang="en-US"/>
                  <a:t>  - OWF but not CRHF</a:t>
                </a:r>
              </a:p>
              <a:p>
                <a:r>
                  <a:rPr lang="en-US"/>
                  <a:t>One possible solution:</a:t>
                </a:r>
              </a:p>
              <a:p>
                <a:pPr lvl="1"/>
                <a:r>
                  <a:rPr lang="en-GB" altLang="en-US" sz="2800" i="1" err="1">
                    <a:solidFill>
                      <a:srgbClr val="006633"/>
                    </a:solidFill>
                    <a:latin typeface="Times New Roman" pitchFamily="18" charset="0"/>
                    <a:cs typeface="Times New Roman" pitchFamily="18" charset="0"/>
                  </a:rPr>
                  <a:t>h</a:t>
                </a:r>
                <a:r>
                  <a:rPr lang="en-GB" altLang="en-US" sz="2800" i="1" baseline="-25000" err="1">
                    <a:solidFill>
                      <a:srgbClr val="006633"/>
                    </a:solidFill>
                    <a:latin typeface="Times New Roman" pitchFamily="18" charset="0"/>
                    <a:cs typeface="Times New Roman" pitchFamily="18" charset="0"/>
                  </a:rPr>
                  <a:t>CRHF</a:t>
                </a:r>
                <a:r>
                  <a:rPr lang="en-GB" altLang="en-US" sz="2800" i="1">
                    <a:solidFill>
                      <a:srgbClr val="006633"/>
                    </a:solidFill>
                    <a:latin typeface="Times New Roman" pitchFamily="18" charset="0"/>
                    <a:cs typeface="Times New Roman" pitchFamily="18" charset="0"/>
                  </a:rPr>
                  <a:t> (m)= {1||m if |m|=n,  0||h</a:t>
                </a:r>
                <a:r>
                  <a:rPr lang="en-GB" altLang="en-US" sz="2800" i="1" baseline="-25000">
                    <a:solidFill>
                      <a:srgbClr val="006633"/>
                    </a:solidFill>
                    <a:latin typeface="Times New Roman" pitchFamily="18" charset="0"/>
                    <a:cs typeface="Times New Roman" pitchFamily="18" charset="0"/>
                  </a:rPr>
                  <a:t>1</a:t>
                </a:r>
                <a:r>
                  <a:rPr lang="en-GB" altLang="en-US" sz="2800" i="1">
                    <a:solidFill>
                      <a:srgbClr val="006633"/>
                    </a:solidFill>
                    <a:latin typeface="Times New Roman" pitchFamily="18" charset="0"/>
                    <a:cs typeface="Times New Roman" pitchFamily="18" charset="0"/>
                  </a:rPr>
                  <a:t>(m) otherwise }</a:t>
                </a:r>
                <a:endParaRPr lang="en-US"/>
              </a:p>
              <a:p>
                <a:pPr lvl="1"/>
                <a14:m>
                  <m:oMath xmlns:m="http://schemas.openxmlformats.org/officeDocument/2006/math">
                    <m:sSub>
                      <m:sSubPr>
                        <m:ctrlPr>
                          <a:rPr lang="en-GB" altLang="en-US" sz="2800" i="1" smtClean="0">
                            <a:solidFill>
                              <a:srgbClr val="006633"/>
                            </a:solidFill>
                            <a:latin typeface="Cambria Math" panose="02040503050406030204" pitchFamily="18" charset="0"/>
                            <a:cs typeface="Times New Roman" pitchFamily="18" charset="0"/>
                            <a:sym typeface="Symbol" panose="05050102010706020507" pitchFamily="18" charset="2"/>
                          </a:rPr>
                        </m:ctrlPr>
                      </m:sSubPr>
                      <m:e>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h</m:t>
                        </m:r>
                      </m:e>
                      <m:sub>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𝑂𝑊𝐹</m:t>
                        </m:r>
                      </m:sub>
                    </m:sSub>
                    <m:d>
                      <m:dPr>
                        <m:ctrlPr>
                          <a:rPr lang="en-GB" altLang="en-US" sz="2800" i="1" smtClean="0">
                            <a:solidFill>
                              <a:srgbClr val="006633"/>
                            </a:solidFill>
                            <a:latin typeface="Cambria Math" panose="02040503050406030204" pitchFamily="18" charset="0"/>
                            <a:cs typeface="Times New Roman" pitchFamily="18" charset="0"/>
                            <a:sym typeface="Symbol" panose="05050102010706020507" pitchFamily="18" charset="2"/>
                          </a:rPr>
                        </m:ctrlPr>
                      </m:dPr>
                      <m:e>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𝑚</m:t>
                        </m:r>
                      </m:e>
                    </m:d>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m:t>
                    </m:r>
                    <m:d>
                      <m:dPr>
                        <m:begChr m:val="{"/>
                        <m:endChr m:val=""/>
                        <m:ctrlP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ctrlPr>
                      </m:dPr>
                      <m:e>
                        <m:eqArr>
                          <m:eqArrPr>
                            <m:ctrlP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ctrlPr>
                          </m:eqArrPr>
                          <m:e>
                            <m:sSub>
                              <m:sSubPr>
                                <m:ctrlP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ctrlPr>
                              </m:sSubPr>
                              <m:e>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h</m:t>
                                </m:r>
                              </m:e>
                              <m:sub>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1</m:t>
                                </m:r>
                              </m:sub>
                            </m:sSub>
                            <m:d>
                              <m:dPr>
                                <m:ctrlP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ctrlPr>
                              </m:dPr>
                              <m:e>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𝑚</m:t>
                                </m:r>
                              </m:e>
                            </m:d>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 </m:t>
                            </m:r>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𝑖𝑓</m:t>
                            </m:r>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 </m:t>
                            </m:r>
                            <m:d>
                              <m:dPr>
                                <m:begChr m:val="|"/>
                                <m:endChr m:val="|"/>
                                <m:ctrlP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ctrlPr>
                              </m:dPr>
                              <m:e>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𝑚</m:t>
                                </m:r>
                              </m:e>
                            </m:d>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m:t>
                            </m:r>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𝑛</m:t>
                            </m:r>
                          </m:e>
                          <m:e>
                            <m:sSub>
                              <m:sSubPr>
                                <m:ctrlPr>
                                  <a:rPr lang="en-US" altLang="en-US" sz="2800" i="1">
                                    <a:solidFill>
                                      <a:srgbClr val="006633"/>
                                    </a:solidFill>
                                    <a:latin typeface="Cambria Math" panose="02040503050406030204" pitchFamily="18" charset="0"/>
                                    <a:cs typeface="Times New Roman" pitchFamily="18" charset="0"/>
                                    <a:sym typeface="Symbol" panose="05050102010706020507" pitchFamily="18" charset="2"/>
                                  </a:rPr>
                                </m:ctrlPr>
                              </m:sSubPr>
                              <m:e>
                                <m:r>
                                  <a:rPr lang="en-US" altLang="en-US" sz="2800" i="1">
                                    <a:solidFill>
                                      <a:srgbClr val="006633"/>
                                    </a:solidFill>
                                    <a:latin typeface="Cambria Math" panose="02040503050406030204" pitchFamily="18" charset="0"/>
                                    <a:cs typeface="Times New Roman" pitchFamily="18" charset="0"/>
                                    <a:sym typeface="Symbol" panose="05050102010706020507" pitchFamily="18" charset="2"/>
                                  </a:rPr>
                                  <m:t>h</m:t>
                                </m:r>
                              </m:e>
                              <m:sub>
                                <m:r>
                                  <a:rPr lang="en-US" altLang="en-US" sz="2800" i="1">
                                    <a:solidFill>
                                      <a:srgbClr val="006633"/>
                                    </a:solidFill>
                                    <a:latin typeface="Cambria Math" panose="02040503050406030204" pitchFamily="18" charset="0"/>
                                    <a:cs typeface="Times New Roman" pitchFamily="18" charset="0"/>
                                    <a:sym typeface="Symbol" panose="05050102010706020507" pitchFamily="18" charset="2"/>
                                  </a:rPr>
                                  <m:t>1</m:t>
                                </m:r>
                              </m:sub>
                            </m:sSub>
                            <m:d>
                              <m:dPr>
                                <m:ctrlPr>
                                  <a:rPr lang="en-US" altLang="en-US" sz="2800" i="1" smtClean="0">
                                    <a:solidFill>
                                      <a:srgbClr val="006633"/>
                                    </a:solidFill>
                                    <a:latin typeface="Cambria Math" panose="02040503050406030204" pitchFamily="18" charset="0"/>
                                    <a:cs typeface="Times New Roman" pitchFamily="18" charset="0"/>
                                    <a:sym typeface="Symbol" panose="05050102010706020507" pitchFamily="18" charset="2"/>
                                  </a:rPr>
                                </m:ctrlPr>
                              </m:dPr>
                              <m:e>
                                <m:sSub>
                                  <m:sSubPr>
                                    <m:ctrlPr>
                                      <a:rPr lang="en-US" altLang="en-US" sz="2800" i="1">
                                        <a:solidFill>
                                          <a:srgbClr val="006633"/>
                                        </a:solidFill>
                                        <a:latin typeface="Cambria Math" panose="02040503050406030204" pitchFamily="18" charset="0"/>
                                        <a:cs typeface="Times New Roman" pitchFamily="18" charset="0"/>
                                        <a:sym typeface="Symbol" panose="05050102010706020507" pitchFamily="18" charset="2"/>
                                      </a:rPr>
                                    </m:ctrlPr>
                                  </m:sSubPr>
                                  <m:e>
                                    <m:sSub>
                                      <m:sSubPr>
                                        <m:ctrlPr>
                                          <a:rPr lang="en-US" altLang="en-US" sz="2800" i="1" smtClean="0">
                                            <a:solidFill>
                                              <a:srgbClr val="006633"/>
                                            </a:solidFill>
                                            <a:latin typeface="Cambria Math" panose="02040503050406030204" pitchFamily="18" charset="0"/>
                                            <a:cs typeface="Times New Roman" pitchFamily="18" charset="0"/>
                                            <a:sym typeface="Symbol" panose="05050102010706020507" pitchFamily="18" charset="2"/>
                                          </a:rPr>
                                        </m:ctrlPr>
                                      </m:sSubPr>
                                      <m:e>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𝑚</m:t>
                                        </m:r>
                                      </m:e>
                                      <m:sub>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1</m:t>
                                        </m:r>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m:t>
                                        </m:r>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𝑛</m:t>
                                        </m:r>
                                      </m:sub>
                                    </m:sSub>
                                    <m:r>
                                      <a:rPr lang="en-US" altLang="en-US" sz="2800" b="0" i="1" smtClean="0">
                                        <a:solidFill>
                                          <a:srgbClr val="006633"/>
                                        </a:solidFill>
                                        <a:latin typeface="Cambria Math" panose="02040503050406030204" pitchFamily="18" charset="0"/>
                                        <a:ea typeface="Cambria Math" panose="02040503050406030204" pitchFamily="18" charset="0"/>
                                        <a:cs typeface="Times New Roman" pitchFamily="18" charset="0"/>
                                        <a:sym typeface="Symbol" panose="05050102010706020507" pitchFamily="18" charset="2"/>
                                      </a:rPr>
                                      <m:t>⨁</m:t>
                                    </m:r>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h</m:t>
                                    </m:r>
                                  </m:e>
                                  <m:sub>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2</m:t>
                                    </m:r>
                                  </m:sub>
                                </m:sSub>
                                <m:d>
                                  <m:dPr>
                                    <m:ctrlPr>
                                      <a:rPr lang="en-US" altLang="en-US" sz="2800" i="1">
                                        <a:solidFill>
                                          <a:srgbClr val="006633"/>
                                        </a:solidFill>
                                        <a:latin typeface="Cambria Math" panose="02040503050406030204" pitchFamily="18" charset="0"/>
                                        <a:cs typeface="Times New Roman" pitchFamily="18" charset="0"/>
                                        <a:sym typeface="Symbol" panose="05050102010706020507" pitchFamily="18" charset="2"/>
                                      </a:rPr>
                                    </m:ctrlPr>
                                  </m:dPr>
                                  <m:e>
                                    <m:r>
                                      <a:rPr lang="en-US" altLang="en-US" sz="2800" i="1">
                                        <a:solidFill>
                                          <a:srgbClr val="006633"/>
                                        </a:solidFill>
                                        <a:latin typeface="Cambria Math" panose="02040503050406030204" pitchFamily="18" charset="0"/>
                                        <a:cs typeface="Times New Roman" pitchFamily="18" charset="0"/>
                                        <a:sym typeface="Symbol" panose="05050102010706020507" pitchFamily="18" charset="2"/>
                                      </a:rPr>
                                      <m:t>𝑚</m:t>
                                    </m:r>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m:t>
                                    </m:r>
                                  </m:e>
                                </m:d>
                              </m:e>
                            </m:d>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 </m:t>
                            </m:r>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𝑖𝑓</m:t>
                            </m:r>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 </m:t>
                            </m:r>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𝑚</m:t>
                            </m:r>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m:t>
                            </m:r>
                            <m:sSub>
                              <m:sSubPr>
                                <m:ctrlPr>
                                  <a:rPr lang="en-US" altLang="en-US" sz="2800" i="1">
                                    <a:solidFill>
                                      <a:srgbClr val="006633"/>
                                    </a:solidFill>
                                    <a:latin typeface="Cambria Math" panose="02040503050406030204" pitchFamily="18" charset="0"/>
                                    <a:cs typeface="Times New Roman" pitchFamily="18" charset="0"/>
                                    <a:sym typeface="Symbol" panose="05050102010706020507" pitchFamily="18" charset="2"/>
                                  </a:rPr>
                                </m:ctrlPr>
                              </m:sSubPr>
                              <m:e>
                                <m:r>
                                  <a:rPr lang="en-US" altLang="en-US" sz="2800" i="1">
                                    <a:solidFill>
                                      <a:srgbClr val="006633"/>
                                    </a:solidFill>
                                    <a:latin typeface="Cambria Math" panose="02040503050406030204" pitchFamily="18" charset="0"/>
                                    <a:cs typeface="Times New Roman" pitchFamily="18" charset="0"/>
                                    <a:sym typeface="Symbol" panose="05050102010706020507" pitchFamily="18" charset="2"/>
                                  </a:rPr>
                                  <m:t>𝑚</m:t>
                                </m:r>
                              </m:e>
                              <m:sub>
                                <m:r>
                                  <a:rPr lang="en-US" altLang="en-US" sz="2800" i="1">
                                    <a:solidFill>
                                      <a:srgbClr val="006633"/>
                                    </a:solidFill>
                                    <a:latin typeface="Cambria Math" panose="02040503050406030204" pitchFamily="18" charset="0"/>
                                    <a:cs typeface="Times New Roman" pitchFamily="18" charset="0"/>
                                    <a:sym typeface="Symbol" panose="05050102010706020507" pitchFamily="18" charset="2"/>
                                  </a:rPr>
                                  <m:t>1</m:t>
                                </m:r>
                                <m:r>
                                  <a:rPr lang="en-US" altLang="en-US" sz="2800" i="1">
                                    <a:solidFill>
                                      <a:srgbClr val="006633"/>
                                    </a:solidFill>
                                    <a:latin typeface="Cambria Math" panose="02040503050406030204" pitchFamily="18" charset="0"/>
                                    <a:cs typeface="Times New Roman" pitchFamily="18" charset="0"/>
                                    <a:sym typeface="Symbol" panose="05050102010706020507" pitchFamily="18" charset="2"/>
                                  </a:rPr>
                                  <m:t>..</m:t>
                                </m:r>
                                <m:r>
                                  <a:rPr lang="en-US" altLang="en-US" sz="2800" i="1">
                                    <a:solidFill>
                                      <a:srgbClr val="006633"/>
                                    </a:solidFill>
                                    <a:latin typeface="Cambria Math" panose="02040503050406030204" pitchFamily="18" charset="0"/>
                                    <a:cs typeface="Times New Roman" pitchFamily="18" charset="0"/>
                                    <a:sym typeface="Symbol" panose="05050102010706020507" pitchFamily="18" charset="2"/>
                                  </a:rPr>
                                  <m:t>𝑛</m:t>
                                </m:r>
                              </m:sub>
                            </m:sSub>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m:t>
                            </m:r>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𝑚</m:t>
                            </m:r>
                            <m:r>
                              <a:rPr lang="en-US" altLang="en-US" sz="2800" b="0" i="1" smtClean="0">
                                <a:solidFill>
                                  <a:srgbClr val="006633"/>
                                </a:solidFill>
                                <a:latin typeface="Cambria Math" panose="02040503050406030204" pitchFamily="18" charset="0"/>
                                <a:cs typeface="Times New Roman" pitchFamily="18" charset="0"/>
                                <a:sym typeface="Symbol" panose="05050102010706020507" pitchFamily="18" charset="2"/>
                              </a:rPr>
                              <m:t>′</m:t>
                            </m:r>
                          </m:e>
                        </m:eqArr>
                      </m:e>
                    </m:d>
                  </m:oMath>
                </a14:m>
                <a:endParaRPr lang="en-GB" altLang="en-US" sz="2800" i="1">
                  <a:solidFill>
                    <a:srgbClr val="006633"/>
                  </a:solidFill>
                  <a:latin typeface="Times New Roman" pitchFamily="18" charset="0"/>
                  <a:cs typeface="Times New Roman" pitchFamily="18" charset="0"/>
                  <a:sym typeface="Symbol" panose="05050102010706020507" pitchFamily="18" charset="2"/>
                </a:endParaRPr>
              </a:p>
              <a:p>
                <a:pPr marL="344487" lvl="1" indent="0">
                  <a:buNone/>
                </a:pPr>
                <a:endParaRPr lang="en-US"/>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457200" y="1139943"/>
                <a:ext cx="8686800" cy="4981575"/>
              </a:xfrm>
              <a:blipFill>
                <a:blip r:embed="rId2"/>
                <a:stretch>
                  <a:fillRect l="-561" t="-1714"/>
                </a:stretch>
              </a:blipFill>
            </p:spPr>
            <p:txBody>
              <a:bodyPr/>
              <a:lstStyle/>
              <a:p>
                <a:r>
                  <a:rPr lang="en-US">
                    <a:noFill/>
                  </a:rPr>
                  <a:t> </a:t>
                </a:r>
              </a:p>
            </p:txBody>
          </p:sp>
        </mc:Fallback>
      </mc:AlternateContent>
      <p:sp>
        <p:nvSpPr>
          <p:cNvPr id="2" name="Date Placeholder 1"/>
          <p:cNvSpPr>
            <a:spLocks noGrp="1"/>
          </p:cNvSpPr>
          <p:nvPr>
            <p:ph type="dt" sz="half" idx="10"/>
          </p:nvPr>
        </p:nvSpPr>
        <p:spPr/>
        <p:txBody>
          <a:bodyPr/>
          <a:lstStyle/>
          <a:p>
            <a:pPr>
              <a:defRPr/>
            </a:pPr>
            <a:fld id="{B97A66FA-166B-454F-AF3E-C6BD5A86277D}" type="datetime1">
              <a:rPr lang="en-US" smtClean="0"/>
              <a:pPr>
                <a:defRPr/>
              </a:pPr>
              <a:t>1/5/2021</a:t>
            </a:fld>
            <a:endParaRPr lang="en-US" altLang="en-US"/>
          </a:p>
        </p:txBody>
      </p:sp>
      <p:sp>
        <p:nvSpPr>
          <p:cNvPr id="3" name="Slide Number Placeholder 2"/>
          <p:cNvSpPr>
            <a:spLocks noGrp="1"/>
          </p:cNvSpPr>
          <p:nvPr>
            <p:ph type="sldNum" sz="quarter" idx="12"/>
          </p:nvPr>
        </p:nvSpPr>
        <p:spPr/>
        <p:txBody>
          <a:bodyPr/>
          <a:lstStyle/>
          <a:p>
            <a:pPr>
              <a:defRPr/>
            </a:pPr>
            <a:fld id="{82DA6FC6-FE3D-4F44-AA45-B28E60E0E1EC}" type="slidenum">
              <a:rPr lang="he-IL" altLang="en-US" smtClean="0"/>
              <a:pPr>
                <a:defRPr/>
              </a:pPr>
              <a:t>33</a:t>
            </a:fld>
            <a:endParaRPr lang="en-US" altLang="en-US"/>
          </a:p>
        </p:txBody>
      </p:sp>
    </p:spTree>
    <p:extLst>
      <p:ext uri="{BB962C8B-B14F-4D97-AF65-F5344CB8AC3E}">
        <p14:creationId xmlns:p14="http://schemas.microsoft.com/office/powerpoint/2010/main" val="1599966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Oval 25"/>
              <p:cNvSpPr/>
              <p:nvPr/>
            </p:nvSpPr>
            <p:spPr bwMode="auto">
              <a:xfrm>
                <a:off x="2314866" y="1102658"/>
                <a:ext cx="2285679" cy="174915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Domain </a:t>
                </a:r>
                <a14:m>
                  <m:oMath xmlns:m="http://schemas.openxmlformats.org/officeDocument/2006/math">
                    <m:sSup>
                      <m:sSupPr>
                        <m:ctrlP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ctrlPr>
                      </m:sSupPr>
                      <m:e>
                        <m:d>
                          <m:dPr>
                            <m:begChr m:val="{"/>
                            <m:endChr m:val="}"/>
                            <m:ctrlP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ctrlPr>
                          </m:dPr>
                          <m:e>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0</m:t>
                            </m:r>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m:t>
                            </m:r>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1</m:t>
                            </m:r>
                          </m:e>
                        </m:d>
                      </m:e>
                      <m:sup>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m:t>
                        </m:r>
                      </m:sup>
                    </m:sSup>
                  </m:oMath>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26" name="Oval 25"/>
              <p:cNvSpPr>
                <a:spLocks noRot="1" noChangeAspect="1" noMove="1" noResize="1" noEditPoints="1" noAdjustHandles="1" noChangeArrowheads="1" noChangeShapeType="1" noTextEdit="1"/>
              </p:cNvSpPr>
              <p:nvPr/>
            </p:nvSpPr>
            <p:spPr bwMode="auto">
              <a:xfrm>
                <a:off x="2314866" y="1102658"/>
                <a:ext cx="2285679" cy="1749153"/>
              </a:xfrm>
              <a:prstGeom prst="ellipse">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bwMode="auto">
              <a:xfrm>
                <a:off x="6290989" y="1392288"/>
                <a:ext cx="2176460" cy="1315053"/>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kumimoji="0" lang="en-US" sz="1800" b="0" i="0" u="none" strike="noStrike" cap="none" normalizeH="0" baseline="0">
                    <a:ln>
                      <a:noFill/>
                    </a:ln>
                    <a:solidFill>
                      <a:schemeClr val="tx1"/>
                    </a:solidFill>
                    <a:effectLst/>
                    <a:latin typeface="Arial" pitchFamily="34" charset="0"/>
                    <a:cs typeface="Arial" pitchFamily="34" charset="0"/>
                  </a:rPr>
                  <a:t>Range </a:t>
                </a:r>
                <a14:m>
                  <m:oMath xmlns:m="http://schemas.openxmlformats.org/officeDocument/2006/math">
                    <m:sSup>
                      <m:sSupPr>
                        <m:ctrlPr>
                          <a:rPr lang="en-US" i="1">
                            <a:latin typeface="Cambria Math" panose="02040503050406030204" pitchFamily="18" charset="0"/>
                            <a:cs typeface="Arial" pitchFamily="34" charset="0"/>
                          </a:rPr>
                        </m:ctrlPr>
                      </m:sSupPr>
                      <m:e>
                        <m:d>
                          <m:dPr>
                            <m:begChr m:val="{"/>
                            <m:endChr m:val="}"/>
                            <m:ctrlPr>
                              <a:rPr lang="en-US" i="1">
                                <a:latin typeface="Cambria Math" panose="02040503050406030204" pitchFamily="18" charset="0"/>
                                <a:cs typeface="Arial" pitchFamily="34" charset="0"/>
                              </a:rPr>
                            </m:ctrlPr>
                          </m:dPr>
                          <m:e>
                            <m:r>
                              <a:rPr lang="en-US" i="1">
                                <a:latin typeface="Cambria Math" panose="02040503050406030204" pitchFamily="18" charset="0"/>
                                <a:cs typeface="Arial" pitchFamily="34" charset="0"/>
                              </a:rPr>
                              <m:t>0</m:t>
                            </m:r>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1</m:t>
                            </m:r>
                          </m:e>
                        </m:d>
                      </m:e>
                      <m:sup>
                        <m:r>
                          <a:rPr lang="en-US" b="0" i="1" smtClean="0">
                            <a:latin typeface="Cambria Math" panose="02040503050406030204" pitchFamily="18" charset="0"/>
                            <a:cs typeface="Arial" pitchFamily="34" charset="0"/>
                          </a:rPr>
                          <m:t>𝑛</m:t>
                        </m:r>
                      </m:sup>
                    </m:sSup>
                  </m:oMath>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25" name="Oval 24"/>
              <p:cNvSpPr>
                <a:spLocks noRot="1" noChangeAspect="1" noMove="1" noResize="1" noEditPoints="1" noAdjustHandles="1" noChangeArrowheads="1" noChangeShapeType="1" noTextEdit="1"/>
              </p:cNvSpPr>
              <p:nvPr/>
            </p:nvSpPr>
            <p:spPr bwMode="auto">
              <a:xfrm>
                <a:off x="6290989" y="1392288"/>
                <a:ext cx="2176460" cy="1315053"/>
              </a:xfrm>
              <a:prstGeom prst="ellipse">
                <a:avLst/>
              </a:prstGeom>
              <a:blipFill>
                <a:blip r:embed="rId4"/>
                <a:stretch>
                  <a:fillRect/>
                </a:stretch>
              </a:bli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58370" name="Picture 2" descr="Image result for one-w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1829" y="1461208"/>
            <a:ext cx="1310901" cy="65545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pPr>
              <a:defRPr/>
            </a:pPr>
            <a:fld id="{B3E12B31-8FC8-4A41-9E70-D32B66C23A88}"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A0B647E9-0097-4ABD-9993-9790A29446C2}" type="slidenum">
              <a:rPr lang="he-IL" altLang="en-US"/>
              <a:pPr>
                <a:defRPr/>
              </a:pPr>
              <a:t>34</a:t>
            </a:fld>
            <a:endParaRPr lang="en-US" altLang="en-US"/>
          </a:p>
        </p:txBody>
      </p:sp>
      <p:sp>
        <p:nvSpPr>
          <p:cNvPr id="2" name="Rectangle 1"/>
          <p:cNvSpPr/>
          <p:nvPr/>
        </p:nvSpPr>
        <p:spPr bwMode="auto">
          <a:xfrm>
            <a:off x="8451273" y="5957455"/>
            <a:ext cx="235527" cy="1385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 name="Rectangle 3"/>
          <p:cNvSpPr txBox="1">
            <a:spLocks noChangeArrowheads="1"/>
          </p:cNvSpPr>
          <p:nvPr/>
        </p:nvSpPr>
        <p:spPr bwMode="auto">
          <a:xfrm>
            <a:off x="379412" y="2978459"/>
            <a:ext cx="8432894" cy="3127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a:lstStyle>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b="1">
                <a:solidFill>
                  <a:srgbClr val="0000FF"/>
                </a:solidFill>
              </a:rPr>
              <a:t>One-way function (</a:t>
            </a:r>
            <a:r>
              <a:rPr lang="en-GB" altLang="en-US" sz="2400">
                <a:solidFill>
                  <a:srgbClr val="0000FF"/>
                </a:solidFill>
              </a:rPr>
              <a:t>aka</a:t>
            </a:r>
            <a:r>
              <a:rPr lang="en-GB" altLang="en-US" sz="2400" b="1">
                <a:solidFill>
                  <a:srgbClr val="0000FF"/>
                </a:solidFill>
              </a:rPr>
              <a:t> preimage resistance)</a:t>
            </a:r>
            <a:r>
              <a:rPr lang="en-GB" altLang="en-US" sz="2400">
                <a:solidFill>
                  <a:srgbClr val="0000FF"/>
                </a:solidFill>
              </a:rPr>
              <a:t>: </a:t>
            </a:r>
            <a:br>
              <a:rPr lang="en-GB" altLang="en-US" sz="2400">
                <a:solidFill>
                  <a:srgbClr val="0000FF"/>
                </a:solidFill>
              </a:rPr>
            </a:br>
            <a:r>
              <a:rPr lang="en-GB" altLang="en-US" sz="2400"/>
              <a:t>given </a:t>
            </a:r>
            <a:r>
              <a:rPr lang="en-GB" altLang="en-US" sz="2400" i="1">
                <a:solidFill>
                  <a:srgbClr val="006633"/>
                </a:solidFill>
                <a:latin typeface="Times New Roman" pitchFamily="18" charset="0"/>
                <a:cs typeface="Times New Roman" pitchFamily="18" charset="0"/>
              </a:rPr>
              <a:t>h(x)</a:t>
            </a:r>
            <a:r>
              <a:rPr lang="en-GB" altLang="en-US" sz="2400" i="1"/>
              <a:t> </a:t>
            </a:r>
            <a:r>
              <a:rPr lang="en-GB" altLang="en-US" sz="2400"/>
              <a:t>for random </a:t>
            </a:r>
            <a:r>
              <a:rPr lang="en-GB" altLang="en-US" sz="2400" i="1">
                <a:solidFill>
                  <a:srgbClr val="006633"/>
                </a:solidFill>
                <a:latin typeface="Times New Roman" pitchFamily="18" charset="0"/>
                <a:cs typeface="Times New Roman" pitchFamily="18" charset="0"/>
              </a:rPr>
              <a:t>x</a:t>
            </a:r>
            <a:r>
              <a:rPr lang="en-GB" altLang="en-US" sz="2400">
                <a:solidFill>
                  <a:srgbClr val="006633"/>
                </a:solidFill>
                <a:latin typeface="Times New Roman" pitchFamily="18" charset="0"/>
                <a:cs typeface="Times New Roman" pitchFamily="18" charset="0"/>
              </a:rPr>
              <a:t>,</a:t>
            </a:r>
            <a:r>
              <a:rPr lang="en-GB" altLang="en-US" sz="2400"/>
              <a:t> it is hard to find </a:t>
            </a:r>
            <a:r>
              <a:rPr lang="en-GB" altLang="en-US" sz="2400" i="1">
                <a:solidFill>
                  <a:srgbClr val="006633"/>
                </a:solidFill>
                <a:latin typeface="Times New Roman" pitchFamily="18" charset="0"/>
                <a:cs typeface="Times New Roman" pitchFamily="18" charset="0"/>
              </a:rPr>
              <a:t>x</a:t>
            </a:r>
            <a:r>
              <a:rPr lang="en-GB" altLang="en-US" sz="2400"/>
              <a:t>, </a:t>
            </a:r>
            <a:br>
              <a:rPr lang="en-GB" altLang="en-US" sz="2400"/>
            </a:br>
            <a:r>
              <a:rPr lang="en-GB" altLang="en-US" sz="2400"/>
              <a:t>or any </a:t>
            </a:r>
            <a:r>
              <a:rPr lang="en-GB" altLang="en-US" sz="2400" i="1">
                <a:solidFill>
                  <a:srgbClr val="006633"/>
                </a:solidFill>
                <a:latin typeface="Times New Roman" pitchFamily="18" charset="0"/>
                <a:cs typeface="Times New Roman" pitchFamily="18" charset="0"/>
              </a:rPr>
              <a:t>x' </a:t>
            </a:r>
            <a:r>
              <a:rPr lang="en-GB" altLang="en-US" sz="2400" err="1"/>
              <a:t>s.t.</a:t>
            </a:r>
            <a:r>
              <a:rPr lang="en-GB" altLang="en-US" sz="2400" i="1"/>
              <a:t> </a:t>
            </a:r>
            <a:r>
              <a:rPr lang="en-GB" altLang="en-US" sz="2400" i="1">
                <a:solidFill>
                  <a:srgbClr val="006633"/>
                </a:solidFill>
                <a:latin typeface="Times New Roman" pitchFamily="18" charset="0"/>
                <a:cs typeface="Times New Roman" pitchFamily="18" charset="0"/>
              </a:rPr>
              <a:t>h(x')=h(x)</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b="1">
                <a:solidFill>
                  <a:srgbClr val="0000FF"/>
                </a:solidFill>
              </a:rPr>
              <a:t>One-time password authentication: </a:t>
            </a: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a:t>Select random </a:t>
            </a:r>
            <a:r>
              <a:rPr lang="en-GB" altLang="en-US" i="1">
                <a:solidFill>
                  <a:srgbClr val="006633"/>
                </a:solidFill>
                <a:latin typeface="Times New Roman" pitchFamily="18" charset="0"/>
                <a:cs typeface="Times New Roman" pitchFamily="18" charset="0"/>
              </a:rPr>
              <a:t>x</a:t>
            </a:r>
            <a:r>
              <a:rPr lang="en-GB" altLang="en-US" sz="2000"/>
              <a:t> : ‘one-time password’ (keep secret!)</a:t>
            </a: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a:t>Validate using non-secret ‘one-time validation token’: </a:t>
            </a:r>
            <a:r>
              <a:rPr lang="en-GB" altLang="en-US" i="1">
                <a:solidFill>
                  <a:srgbClr val="006633"/>
                </a:solidFill>
                <a:latin typeface="Times New Roman" pitchFamily="18" charset="0"/>
                <a:cs typeface="Times New Roman" pitchFamily="18" charset="0"/>
              </a:rPr>
              <a:t>h(x)</a:t>
            </a:r>
            <a:endParaRPr lang="en-GB" altLang="en-US"/>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t>Extend to one-time public-key signatures… </a:t>
            </a:r>
          </a:p>
        </p:txBody>
      </p:sp>
      <p:sp>
        <p:nvSpPr>
          <p:cNvPr id="9" name="Rectangle 2"/>
          <p:cNvSpPr txBox="1">
            <a:spLocks noChangeArrowheads="1"/>
          </p:cNvSpPr>
          <p:nvPr/>
        </p:nvSpPr>
        <p:spPr>
          <a:xfrm>
            <a:off x="561974" y="244475"/>
            <a:ext cx="8250331" cy="77162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cs typeface="Arial" pitchFamily="34" charset="0"/>
              </a:defRPr>
            </a:lvl2pPr>
            <a:lvl3pPr algn="l" rtl="0" eaLnBrk="0" fontAlgn="base" hangingPunct="0">
              <a:spcBef>
                <a:spcPct val="0"/>
              </a:spcBef>
              <a:spcAft>
                <a:spcPct val="0"/>
              </a:spcAft>
              <a:defRPr sz="4200">
                <a:solidFill>
                  <a:schemeClr val="tx2"/>
                </a:solidFill>
                <a:latin typeface="Garamond" pitchFamily="18" charset="0"/>
                <a:cs typeface="Arial" pitchFamily="34" charset="0"/>
              </a:defRPr>
            </a:lvl3pPr>
            <a:lvl4pPr algn="l" rtl="0" eaLnBrk="0" fontAlgn="base" hangingPunct="0">
              <a:spcBef>
                <a:spcPct val="0"/>
              </a:spcBef>
              <a:spcAft>
                <a:spcPct val="0"/>
              </a:spcAft>
              <a:defRPr sz="4200">
                <a:solidFill>
                  <a:schemeClr val="tx2"/>
                </a:solidFill>
                <a:latin typeface="Garamond" pitchFamily="18" charset="0"/>
                <a:cs typeface="Arial" pitchFamily="34" charset="0"/>
              </a:defRPr>
            </a:lvl4pPr>
            <a:lvl5pPr algn="l" rtl="0" eaLnBrk="0" fontAlgn="base" hangingPunct="0">
              <a:spcBef>
                <a:spcPct val="0"/>
              </a:spcBef>
              <a:spcAft>
                <a:spcPct val="0"/>
              </a:spcAft>
              <a:defRPr sz="4200">
                <a:solidFill>
                  <a:schemeClr val="tx2"/>
                </a:solidFill>
                <a:latin typeface="Garamond" pitchFamily="18" charset="0"/>
                <a:cs typeface="Arial" pitchFamily="34" charset="0"/>
              </a:defRPr>
            </a:lvl5pPr>
            <a:lvl6pPr marL="457200" algn="l" rtl="0" fontAlgn="base">
              <a:spcBef>
                <a:spcPct val="0"/>
              </a:spcBef>
              <a:spcAft>
                <a:spcPct val="0"/>
              </a:spcAft>
              <a:defRPr sz="4200">
                <a:solidFill>
                  <a:schemeClr val="tx2"/>
                </a:solidFill>
                <a:latin typeface="Garamond" pitchFamily="18" charset="0"/>
                <a:cs typeface="Arial" pitchFamily="34" charset="0"/>
              </a:defRPr>
            </a:lvl6pPr>
            <a:lvl7pPr marL="914400" algn="l" rtl="0" fontAlgn="base">
              <a:spcBef>
                <a:spcPct val="0"/>
              </a:spcBef>
              <a:spcAft>
                <a:spcPct val="0"/>
              </a:spcAft>
              <a:defRPr sz="4200">
                <a:solidFill>
                  <a:schemeClr val="tx2"/>
                </a:solidFill>
                <a:latin typeface="Garamond" pitchFamily="18" charset="0"/>
                <a:cs typeface="Arial" pitchFamily="34" charset="0"/>
              </a:defRPr>
            </a:lvl7pPr>
            <a:lvl8pPr marL="1371600" algn="l" rtl="0" fontAlgn="base">
              <a:spcBef>
                <a:spcPct val="0"/>
              </a:spcBef>
              <a:spcAft>
                <a:spcPct val="0"/>
              </a:spcAft>
              <a:defRPr sz="4200">
                <a:solidFill>
                  <a:schemeClr val="tx2"/>
                </a:solidFill>
                <a:latin typeface="Garamond" pitchFamily="18" charset="0"/>
                <a:cs typeface="Arial" pitchFamily="34" charset="0"/>
              </a:defRPr>
            </a:lvl8pPr>
            <a:lvl9pPr marL="1828800" algn="l" rtl="0" fontAlgn="base">
              <a:spcBef>
                <a:spcPct val="0"/>
              </a:spcBef>
              <a:spcAft>
                <a:spcPct val="0"/>
              </a:spcAft>
              <a:defRPr sz="4200">
                <a:solidFill>
                  <a:schemeClr val="tx2"/>
                </a:solidFill>
                <a:latin typeface="Garamond" pitchFamily="18" charset="0"/>
                <a:cs typeface="Arial" pitchFamily="34" charset="0"/>
              </a:defRPr>
            </a:lvl9pPr>
          </a:lstStyle>
          <a:p>
            <a:pPr defTabSz="449263" eaLnBrk="1" hangingPunct="1">
              <a:buClr>
                <a:srgbClr val="CC99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400" b="1" kern="0">
                <a:solidFill>
                  <a:srgbClr val="FF00FF"/>
                </a:solidFill>
              </a:rPr>
              <a:t>OWF Application: One-time PW</a:t>
            </a:r>
          </a:p>
        </p:txBody>
      </p:sp>
      <mc:AlternateContent xmlns:mc="http://schemas.openxmlformats.org/markup-compatibility/2006" xmlns:a14="http://schemas.microsoft.com/office/drawing/2010/main">
        <mc:Choice Requires="a14">
          <p:sp>
            <p:nvSpPr>
              <p:cNvPr id="13" name="TextBox 12"/>
              <p:cNvSpPr txBox="1"/>
              <p:nvPr/>
            </p:nvSpPr>
            <p:spPr>
              <a:xfrm>
                <a:off x="3377759" y="1735560"/>
                <a:ext cx="533095"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oMath>
                  </m:oMathPara>
                </a14:m>
                <a:endParaRPr lang="en-US">
                  <a:ea typeface="Cambria Math" panose="020405030504060302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377759" y="1735560"/>
                <a:ext cx="53309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325437" y="2196687"/>
                <a:ext cx="585417"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a:ea typeface="Cambria Math" panose="020405030504060302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325437" y="2196687"/>
                <a:ext cx="585417"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99503" y="2085809"/>
                <a:ext cx="152080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itchFamily="34" charset="0"/>
                        </a:rPr>
                        <m:t>∘</m:t>
                      </m:r>
                      <m:r>
                        <a:rPr lang="en-US" sz="1600" b="0" i="1" dirty="0" smtClean="0">
                          <a:latin typeface="Cambria Math" panose="02040503050406030204" pitchFamily="18" charset="0"/>
                          <a:cs typeface="Arial" pitchFamily="34" charset="0"/>
                        </a:rPr>
                        <m:t>h</m:t>
                      </m:r>
                      <m:d>
                        <m:dPr>
                          <m:ctrlPr>
                            <a:rPr lang="en-US" sz="1600" i="1" dirty="0">
                              <a:latin typeface="Cambria Math" panose="02040503050406030204" pitchFamily="18" charset="0"/>
                              <a:cs typeface="Arial" pitchFamily="34" charset="0"/>
                            </a:rPr>
                          </m:ctrlPr>
                        </m:dPr>
                        <m:e>
                          <m:r>
                            <a:rPr lang="en-US" sz="1600" i="1" dirty="0">
                              <a:latin typeface="Cambria Math" panose="02040503050406030204" pitchFamily="18" charset="0"/>
                              <a:cs typeface="Arial" pitchFamily="34" charset="0"/>
                            </a:rPr>
                            <m:t>𝑥</m:t>
                          </m:r>
                        </m:e>
                      </m:d>
                      <m:r>
                        <a:rPr lang="en-US" sz="1600" i="1" dirty="0">
                          <a:latin typeface="Cambria Math" panose="02040503050406030204" pitchFamily="18" charset="0"/>
                          <a:cs typeface="Arial" pitchFamily="34" charset="0"/>
                        </a:rPr>
                        <m:t>=</m:t>
                      </m:r>
                      <m:r>
                        <a:rPr lang="en-US" sz="1600" b="0" i="1" dirty="0" smtClean="0">
                          <a:latin typeface="Cambria Math" panose="02040503050406030204" pitchFamily="18" charset="0"/>
                          <a:cs typeface="Arial" pitchFamily="34" charset="0"/>
                        </a:rPr>
                        <m:t>h</m:t>
                      </m:r>
                      <m:r>
                        <a:rPr lang="en-US" sz="1600" i="1" dirty="0">
                          <a:latin typeface="Cambria Math" panose="02040503050406030204" pitchFamily="18" charset="0"/>
                          <a:cs typeface="Arial" pitchFamily="34" charset="0"/>
                        </a:rPr>
                        <m:t>(</m:t>
                      </m:r>
                      <m:sSup>
                        <m:sSupPr>
                          <m:ctrlPr>
                            <a:rPr lang="en-US" sz="1600" i="1" dirty="0">
                              <a:latin typeface="Cambria Math" panose="02040503050406030204" pitchFamily="18" charset="0"/>
                              <a:cs typeface="Arial" pitchFamily="34" charset="0"/>
                            </a:rPr>
                          </m:ctrlPr>
                        </m:sSupPr>
                        <m:e>
                          <m:r>
                            <a:rPr lang="en-US" sz="1600" i="1" dirty="0">
                              <a:latin typeface="Cambria Math" panose="02040503050406030204" pitchFamily="18" charset="0"/>
                              <a:cs typeface="Arial" pitchFamily="34" charset="0"/>
                            </a:rPr>
                            <m:t>𝑥</m:t>
                          </m:r>
                        </m:e>
                        <m:sup>
                          <m:r>
                            <a:rPr lang="en-US" sz="1600" i="1" dirty="0">
                              <a:latin typeface="Cambria Math" panose="02040503050406030204" pitchFamily="18" charset="0"/>
                              <a:cs typeface="Arial" pitchFamily="34" charset="0"/>
                            </a:rPr>
                            <m:t>′</m:t>
                          </m:r>
                        </m:sup>
                      </m:sSup>
                      <m:r>
                        <a:rPr lang="en-US" sz="1600" i="1" dirty="0">
                          <a:latin typeface="Cambria Math" panose="02040503050406030204" pitchFamily="18" charset="0"/>
                          <a:cs typeface="Arial" pitchFamily="34" charset="0"/>
                        </a:rPr>
                        <m:t>)</m:t>
                      </m:r>
                    </m:oMath>
                  </m:oMathPara>
                </a14:m>
                <a:endParaRPr lang="en-US" sz="1600">
                  <a:latin typeface="Arial" pitchFamily="34" charset="0"/>
                  <a:cs typeface="Arial"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599503" y="2085809"/>
                <a:ext cx="1520801" cy="338554"/>
              </a:xfrm>
              <a:prstGeom prst="rect">
                <a:avLst/>
              </a:prstGeom>
              <a:blipFill>
                <a:blip r:embed="rId8"/>
                <a:stretch>
                  <a:fillRect b="-10714"/>
                </a:stretch>
              </a:blipFill>
            </p:spPr>
            <p:txBody>
              <a:bodyPr/>
              <a:lstStyle/>
              <a:p>
                <a:r>
                  <a:rPr lang="en-US">
                    <a:noFill/>
                  </a:rPr>
                  <a:t> </a:t>
                </a:r>
              </a:p>
            </p:txBody>
          </p:sp>
        </mc:Fallback>
      </mc:AlternateContent>
      <p:cxnSp>
        <p:nvCxnSpPr>
          <p:cNvPr id="16" name="Straight Arrow Connector 15"/>
          <p:cNvCxnSpPr/>
          <p:nvPr/>
        </p:nvCxnSpPr>
        <p:spPr bwMode="auto">
          <a:xfrm>
            <a:off x="3774143" y="1936376"/>
            <a:ext cx="2967318" cy="3316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p:nvPr/>
        </p:nvCxnSpPr>
        <p:spPr bwMode="auto">
          <a:xfrm flipV="1">
            <a:off x="3774143" y="2268071"/>
            <a:ext cx="2967318" cy="11477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8" name="TextBox 17"/>
              <p:cNvSpPr txBox="1"/>
              <p:nvPr/>
            </p:nvSpPr>
            <p:spPr>
              <a:xfrm>
                <a:off x="4411496" y="1170142"/>
                <a:ext cx="2048959" cy="369332"/>
              </a:xfrm>
              <a:prstGeom prst="rect">
                <a:avLst/>
              </a:prstGeom>
              <a:noFill/>
            </p:spPr>
            <p:txBody>
              <a:bodyPr wrap="none" rtlCol="0">
                <a:spAutoFit/>
              </a:bodyPr>
              <a:lstStyle/>
              <a:p>
                <a:r>
                  <a:rPr lang="en-US"/>
                  <a:t>Hash function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e>
                    </m:d>
                  </m:oMath>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4411496" y="1170142"/>
                <a:ext cx="2048959" cy="369332"/>
              </a:xfrm>
              <a:prstGeom prst="rect">
                <a:avLst/>
              </a:prstGeom>
              <a:blipFill>
                <a:blip r:embed="rId9"/>
                <a:stretch>
                  <a:fillRect l="-2679" t="-9836" b="-24590"/>
                </a:stretch>
              </a:blipFill>
            </p:spPr>
            <p:txBody>
              <a:bodyPr/>
              <a:lstStyle/>
              <a:p>
                <a:r>
                  <a:rPr lang="en-US">
                    <a:noFill/>
                  </a:rPr>
                  <a:t> </a:t>
                </a:r>
              </a:p>
            </p:txBody>
          </p:sp>
        </mc:Fallback>
      </mc:AlternateContent>
      <p:sp>
        <p:nvSpPr>
          <p:cNvPr id="19" name="Right Arrow 18"/>
          <p:cNvSpPr/>
          <p:nvPr/>
        </p:nvSpPr>
        <p:spPr bwMode="auto">
          <a:xfrm flipH="1">
            <a:off x="4761122" y="2365754"/>
            <a:ext cx="1344706" cy="565877"/>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Hard</a:t>
            </a:r>
          </a:p>
        </p:txBody>
      </p:sp>
      <p:sp>
        <p:nvSpPr>
          <p:cNvPr id="20" name="Rounded Rectangle 19"/>
          <p:cNvSpPr/>
          <p:nvPr/>
        </p:nvSpPr>
        <p:spPr bwMode="auto">
          <a:xfrm>
            <a:off x="702192" y="1782390"/>
            <a:ext cx="1299882" cy="385482"/>
          </a:xfrm>
          <a:prstGeom prst="round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Adversary</a:t>
            </a:r>
          </a:p>
        </p:txBody>
      </p:sp>
      <p:sp>
        <p:nvSpPr>
          <p:cNvPr id="21" name="Down Arrow 20"/>
          <p:cNvSpPr/>
          <p:nvPr/>
        </p:nvSpPr>
        <p:spPr bwMode="auto">
          <a:xfrm>
            <a:off x="1177322" y="2209524"/>
            <a:ext cx="349624" cy="14116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2" name="Rectangle 21"/>
              <p:cNvSpPr/>
              <p:nvPr/>
            </p:nvSpPr>
            <p:spPr bwMode="auto">
              <a:xfrm>
                <a:off x="742488" y="2410788"/>
                <a:ext cx="1219290" cy="339046"/>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14:m>
                  <m:oMath xmlns:m="http://schemas.openxmlformats.org/officeDocument/2006/math">
                    <m:r>
                      <a:rPr lang="en-GB" altLang="en-US" sz="2400" i="1" kern="0" dirty="0" smtClean="0">
                        <a:solidFill>
                          <a:srgbClr val="006633"/>
                        </a:solidFill>
                        <a:latin typeface="Cambria Math" panose="02040503050406030204" pitchFamily="18" charset="0"/>
                        <a:cs typeface="Times New Roman" pitchFamily="18" charset="0"/>
                      </a:rPr>
                      <m:t>𝑥</m:t>
                    </m:r>
                    <m:r>
                      <a:rPr lang="en-GB" altLang="en-US" sz="2400" i="1" kern="0" dirty="0" smtClean="0">
                        <a:solidFill>
                          <a:srgbClr val="006633"/>
                        </a:solidFill>
                        <a:latin typeface="Cambria Math" panose="02040503050406030204" pitchFamily="18" charset="0"/>
                        <a:cs typeface="Times New Roman" pitchFamily="18" charset="0"/>
                      </a:rPr>
                      <m:t>’</m:t>
                    </m:r>
                  </m:oMath>
                </a14:m>
                <a:r>
                  <a:rPr lang="en-GB" altLang="en-US" sz="2400" i="1" kern="0">
                    <a:solidFill>
                      <a:srgbClr val="006633"/>
                    </a:solidFill>
                    <a:latin typeface="Times New Roman" pitchFamily="18" charset="0"/>
                    <a:cs typeface="Times New Roman" pitchFamily="18" charset="0"/>
                  </a:rPr>
                  <a:t> </a:t>
                </a:r>
                <a:r>
                  <a:rPr lang="en-GB" altLang="en-US" sz="2000" kern="0">
                    <a:cs typeface="Times New Roman" pitchFamily="18" charset="0"/>
                  </a:rPr>
                  <a:t>(or </a:t>
                </a:r>
                <a14:m>
                  <m:oMath xmlns:m="http://schemas.openxmlformats.org/officeDocument/2006/math">
                    <m:r>
                      <a:rPr lang="en-GB" altLang="en-US" sz="2000" i="1" kern="0" dirty="0">
                        <a:latin typeface="Cambria Math" panose="02040503050406030204" pitchFamily="18" charset="0"/>
                        <a:cs typeface="Times New Roman" pitchFamily="18" charset="0"/>
                      </a:rPr>
                      <m:t>𝑥</m:t>
                    </m:r>
                  </m:oMath>
                </a14:m>
                <a:r>
                  <a:rPr lang="en-GB" altLang="en-US" sz="2000" kern="0"/>
                  <a:t>)</a:t>
                </a:r>
              </a:p>
            </p:txBody>
          </p:sp>
        </mc:Choice>
        <mc:Fallback xmlns="">
          <p:sp>
            <p:nvSpPr>
              <p:cNvPr id="22" name="Rectangle 21"/>
              <p:cNvSpPr>
                <a:spLocks noRot="1" noChangeAspect="1" noMove="1" noResize="1" noEditPoints="1" noAdjustHandles="1" noChangeArrowheads="1" noChangeShapeType="1" noTextEdit="1"/>
              </p:cNvSpPr>
              <p:nvPr/>
            </p:nvSpPr>
            <p:spPr bwMode="auto">
              <a:xfrm>
                <a:off x="742488" y="2410788"/>
                <a:ext cx="1219290" cy="339046"/>
              </a:xfrm>
              <a:prstGeom prst="rect">
                <a:avLst/>
              </a:prstGeom>
              <a:blipFill>
                <a:blip r:embed="rId10"/>
                <a:stretch>
                  <a:fillRect l="-990" t="-10345" b="-43103"/>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bwMode="auto">
              <a:xfrm>
                <a:off x="484004" y="1200428"/>
                <a:ext cx="1736259" cy="339046"/>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14:m>
                  <m:oMath xmlns:m="http://schemas.openxmlformats.org/officeDocument/2006/math">
                    <m:r>
                      <a:rPr lang="en-US" i="1" dirty="0">
                        <a:latin typeface="Cambria Math" panose="02040503050406030204" pitchFamily="18" charset="0"/>
                        <a:cs typeface="Arial" pitchFamily="34" charset="0"/>
                      </a:rPr>
                      <m:t>h</m:t>
                    </m:r>
                    <m:d>
                      <m:dPr>
                        <m:ctrlPr>
                          <a:rPr lang="en-US" i="1" dirty="0">
                            <a:latin typeface="Cambria Math" panose="02040503050406030204" pitchFamily="18" charset="0"/>
                            <a:cs typeface="Arial" pitchFamily="34" charset="0"/>
                          </a:rPr>
                        </m:ctrlPr>
                      </m:dPr>
                      <m:e>
                        <m:r>
                          <a:rPr lang="en-US" i="1" dirty="0">
                            <a:latin typeface="Cambria Math" panose="02040503050406030204" pitchFamily="18" charset="0"/>
                            <a:cs typeface="Arial" pitchFamily="34" charset="0"/>
                          </a:rPr>
                          <m:t>𝑥</m:t>
                        </m:r>
                      </m:e>
                    </m:d>
                  </m:oMath>
                </a14:m>
                <a:r>
                  <a:rPr lang="en-GB" altLang="en-US" kern="0">
                    <a:solidFill>
                      <a:schemeClr val="tx1"/>
                    </a:solidFill>
                    <a:cs typeface="Times New Roman" pitchFamily="18" charset="0"/>
                  </a:rPr>
                  <a:t> </a:t>
                </a:r>
                <a:r>
                  <a:rPr lang="en-GB" altLang="en-US" sz="1600" kern="0">
                    <a:solidFill>
                      <a:schemeClr val="tx1"/>
                    </a:solidFill>
                    <a:cs typeface="Times New Roman" pitchFamily="18" charset="0"/>
                  </a:rPr>
                  <a:t>(random </a:t>
                </a:r>
                <a14:m>
                  <m:oMath xmlns:m="http://schemas.openxmlformats.org/officeDocument/2006/math">
                    <m:r>
                      <a:rPr lang="en-GB" altLang="en-US" sz="1600" i="1" kern="0" dirty="0">
                        <a:solidFill>
                          <a:schemeClr val="tx1"/>
                        </a:solidFill>
                        <a:latin typeface="Cambria Math" panose="02040503050406030204" pitchFamily="18" charset="0"/>
                        <a:cs typeface="Times New Roman" pitchFamily="18" charset="0"/>
                      </a:rPr>
                      <m:t>𝑥</m:t>
                    </m:r>
                  </m:oMath>
                </a14:m>
                <a:r>
                  <a:rPr lang="en-GB" altLang="en-US" kern="0"/>
                  <a:t>)</a:t>
                </a:r>
              </a:p>
            </p:txBody>
          </p:sp>
        </mc:Choice>
        <mc:Fallback xmlns="">
          <p:sp>
            <p:nvSpPr>
              <p:cNvPr id="23" name="Rectangle 22"/>
              <p:cNvSpPr>
                <a:spLocks noRot="1" noChangeAspect="1" noMove="1" noResize="1" noEditPoints="1" noAdjustHandles="1" noChangeArrowheads="1" noChangeShapeType="1" noTextEdit="1"/>
              </p:cNvSpPr>
              <p:nvPr/>
            </p:nvSpPr>
            <p:spPr bwMode="auto">
              <a:xfrm>
                <a:off x="484004" y="1200428"/>
                <a:ext cx="1736259" cy="339046"/>
              </a:xfrm>
              <a:prstGeom prst="rect">
                <a:avLst/>
              </a:prstGeom>
              <a:blipFill>
                <a:blip r:embed="rId11"/>
                <a:stretch>
                  <a:fillRect t="-12069" r="-1045" b="-29310"/>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24" name="Down Arrow 23"/>
          <p:cNvSpPr/>
          <p:nvPr/>
        </p:nvSpPr>
        <p:spPr bwMode="auto">
          <a:xfrm>
            <a:off x="1177322" y="1599908"/>
            <a:ext cx="349624" cy="14116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852385075"/>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 calcmode="lin" valueType="num">
                                      <p:cBhvr additive="base">
                                        <p:cTn id="7"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B7A29668-FFB8-4A89-9D97-7A483548D199}" type="datetime1">
              <a:rPr lang="en-US"/>
              <a:pPr>
                <a:defRPr/>
              </a:pPr>
              <a:t>1/5/2021</a:t>
            </a:fld>
            <a:endParaRPr lang="en-US" altLang="en-US"/>
          </a:p>
        </p:txBody>
      </p:sp>
      <p:sp>
        <p:nvSpPr>
          <p:cNvPr id="5" name="Footer Placeholder 4"/>
          <p:cNvSpPr>
            <a:spLocks noGrp="1"/>
          </p:cNvSpPr>
          <p:nvPr>
            <p:ph type="ftr" sz="quarter" idx="4294967295"/>
          </p:nvPr>
        </p:nvSpPr>
        <p:spPr>
          <a:xfrm>
            <a:off x="3124200" y="6248400"/>
            <a:ext cx="2895600" cy="457200"/>
          </a:xfrm>
        </p:spPr>
        <p:txBody>
          <a:bodyPr/>
          <a:lstStyle/>
          <a:p>
            <a:pPr>
              <a:defRPr/>
            </a:pPr>
            <a:r>
              <a:rPr lang="en-US" altLang="en-US"/>
              <a:t>© Amir Herzberg</a:t>
            </a:r>
          </a:p>
        </p:txBody>
      </p:sp>
      <p:sp>
        <p:nvSpPr>
          <p:cNvPr id="6" name="Slide Number Placeholder 5"/>
          <p:cNvSpPr>
            <a:spLocks noGrp="1"/>
          </p:cNvSpPr>
          <p:nvPr>
            <p:ph type="sldNum" sz="quarter" idx="4294967295"/>
          </p:nvPr>
        </p:nvSpPr>
        <p:spPr/>
        <p:txBody>
          <a:bodyPr/>
          <a:lstStyle/>
          <a:p>
            <a:pPr>
              <a:defRPr/>
            </a:pPr>
            <a:fld id="{42E84ED7-2943-4A13-B190-0526DF27452B}" type="slidenum">
              <a:rPr lang="he-IL" altLang="en-US"/>
              <a:pPr>
                <a:defRPr/>
              </a:pPr>
              <a:t>35</a:t>
            </a:fld>
            <a:endParaRPr lang="en-US" altLang="en-US"/>
          </a:p>
        </p:txBody>
      </p:sp>
      <p:sp>
        <p:nvSpPr>
          <p:cNvPr id="4101" name="Rectangle 2"/>
          <p:cNvSpPr>
            <a:spLocks noGrp="1" noChangeArrowheads="1"/>
          </p:cNvSpPr>
          <p:nvPr>
            <p:ph type="title"/>
          </p:nvPr>
        </p:nvSpPr>
        <p:spPr>
          <a:xfrm>
            <a:off x="673100" y="241300"/>
            <a:ext cx="7772400" cy="696759"/>
          </a:xfrm>
        </p:spPr>
        <p:txBody>
          <a:bodyPr/>
          <a:lstStyle/>
          <a:p>
            <a:pPr eaLnBrk="1" hangingPunct="1"/>
            <a:r>
              <a:rPr lang="en-US" altLang="en-US"/>
              <a:t>Recall: Public Key Signatures </a:t>
            </a:r>
          </a:p>
        </p:txBody>
      </p:sp>
      <p:sp>
        <p:nvSpPr>
          <p:cNvPr id="4102" name="Rectangle 3"/>
          <p:cNvSpPr>
            <a:spLocks noGrp="1" noChangeArrowheads="1"/>
          </p:cNvSpPr>
          <p:nvPr>
            <p:ph type="body" idx="1"/>
          </p:nvPr>
        </p:nvSpPr>
        <p:spPr>
          <a:xfrm>
            <a:off x="500513" y="3827115"/>
            <a:ext cx="8051800" cy="1576496"/>
          </a:xfrm>
        </p:spPr>
        <p:txBody>
          <a:bodyPr/>
          <a:lstStyle/>
          <a:p>
            <a:pPr eaLnBrk="1" hangingPunct="1">
              <a:lnSpc>
                <a:spcPct val="90000"/>
              </a:lnSpc>
              <a:buFont typeface="Arial" panose="020B0604020202020204" pitchFamily="34" charset="0"/>
              <a:buChar char="•"/>
            </a:pPr>
            <a:r>
              <a:rPr lang="en-US" altLang="en-US" sz="2400"/>
              <a:t>Assuming </a:t>
            </a:r>
            <a:r>
              <a:rPr lang="en-US" altLang="en-US" sz="2400" b="1"/>
              <a:t>limitations: </a:t>
            </a:r>
          </a:p>
          <a:p>
            <a:pPr lvl="1" eaLnBrk="1" hangingPunct="1">
              <a:lnSpc>
                <a:spcPct val="90000"/>
              </a:lnSpc>
              <a:buFont typeface="Arial" panose="020B0604020202020204" pitchFamily="34" charset="0"/>
              <a:buChar char="•"/>
            </a:pPr>
            <a:r>
              <a:rPr lang="en-US" altLang="en-US" sz="2000" b="1"/>
              <a:t>Knowledge limitations: </a:t>
            </a:r>
            <a:r>
              <a:rPr lang="en-US" altLang="en-US" sz="2000"/>
              <a:t>key </a:t>
            </a:r>
            <a:r>
              <a:rPr lang="en-US" altLang="he-IL" sz="2400" i="1">
                <a:latin typeface="Times New Roman" panose="02020603050405020304" pitchFamily="18" charset="0"/>
                <a:cs typeface="Times New Roman" panose="02020603050405020304" pitchFamily="18" charset="0"/>
              </a:rPr>
              <a:t>s </a:t>
            </a:r>
            <a:r>
              <a:rPr lang="en-US" altLang="en-US" sz="2000"/>
              <a:t>is secret (unknown to attacker)</a:t>
            </a:r>
          </a:p>
          <a:p>
            <a:pPr lvl="1" eaLnBrk="1" hangingPunct="1">
              <a:lnSpc>
                <a:spcPct val="90000"/>
              </a:lnSpc>
              <a:buFont typeface="Arial" panose="020B0604020202020204" pitchFamily="34" charset="0"/>
              <a:buChar char="•"/>
            </a:pPr>
            <a:r>
              <a:rPr lang="en-US" altLang="en-US" sz="2000" b="1"/>
              <a:t>Resource limitations: </a:t>
            </a:r>
            <a:r>
              <a:rPr lang="en-US" altLang="en-US" sz="2000"/>
              <a:t>can’t find key </a:t>
            </a:r>
            <a:r>
              <a:rPr lang="en-US" altLang="he-IL" sz="2400" i="1">
                <a:latin typeface="Times New Roman" panose="02020603050405020304" pitchFamily="18" charset="0"/>
                <a:cs typeface="Times New Roman" panose="02020603050405020304" pitchFamily="18" charset="0"/>
              </a:rPr>
              <a:t>s</a:t>
            </a:r>
            <a:r>
              <a:rPr lang="en-US" altLang="en-US" sz="2000"/>
              <a:t> by trying all keys</a:t>
            </a:r>
            <a:endParaRPr lang="en-US" altLang="he-IL" sz="2000" i="1">
              <a:latin typeface="Times New Roman" panose="02020603050405020304" pitchFamily="18" charset="0"/>
              <a:cs typeface="Times New Roman" panose="02020603050405020304" pitchFamily="18" charset="0"/>
            </a:endParaRPr>
          </a:p>
          <a:p>
            <a:pPr eaLnBrk="1" hangingPunct="1">
              <a:lnSpc>
                <a:spcPct val="90000"/>
              </a:lnSpc>
              <a:buFont typeface="Arial" panose="020B0604020202020204" pitchFamily="34" charset="0"/>
              <a:buChar char="•"/>
            </a:pPr>
            <a:r>
              <a:rPr lang="en-US" altLang="en-US" sz="2400"/>
              <a:t>Then attacker cannot forge signature</a:t>
            </a:r>
          </a:p>
          <a:p>
            <a:pPr lvl="1" eaLnBrk="1" hangingPunct="1">
              <a:lnSpc>
                <a:spcPct val="90000"/>
              </a:lnSpc>
              <a:buFont typeface="Arial" panose="020B0604020202020204" pitchFamily="34" charset="0"/>
              <a:buChar char="•"/>
            </a:pPr>
            <a:r>
              <a:rPr lang="en-US" altLang="en-US" sz="2000"/>
              <a:t>I.e., find `signature’ </a:t>
            </a:r>
            <a:r>
              <a:rPr lang="el-GR" altLang="he-IL" sz="2000" i="1">
                <a:solidFill>
                  <a:srgbClr val="FF0000"/>
                </a:solidFill>
                <a:latin typeface="Times New Roman" panose="02020603050405020304" pitchFamily="18" charset="0"/>
                <a:cs typeface="Times New Roman" panose="02020603050405020304" pitchFamily="18" charset="0"/>
              </a:rPr>
              <a:t>σ</a:t>
            </a:r>
            <a:r>
              <a:rPr lang="en-US" altLang="en-US" sz="2000"/>
              <a:t> for unsigned-message </a:t>
            </a:r>
            <a:r>
              <a:rPr lang="en-US" altLang="he-IL" sz="2000" i="1">
                <a:solidFill>
                  <a:srgbClr val="3B812F"/>
                </a:solidFill>
                <a:latin typeface="Times New Roman" panose="02020603050405020304" pitchFamily="18" charset="0"/>
                <a:cs typeface="Times New Roman" panose="02020603050405020304" pitchFamily="18" charset="0"/>
              </a:rPr>
              <a:t>m </a:t>
            </a:r>
            <a:r>
              <a:rPr lang="en-US" altLang="en-US" sz="2000" err="1"/>
              <a:t>s.t.</a:t>
            </a:r>
            <a:r>
              <a:rPr lang="en-US" altLang="en-US" sz="2000"/>
              <a:t> </a:t>
            </a:r>
            <a:r>
              <a:rPr lang="en-US" altLang="he-IL" sz="2000" i="1">
                <a:solidFill>
                  <a:srgbClr val="3B812F"/>
                </a:solidFill>
                <a:latin typeface="Times New Roman" panose="02020603050405020304" pitchFamily="18" charset="0"/>
                <a:cs typeface="Times New Roman" panose="02020603050405020304" pitchFamily="18" charset="0"/>
              </a:rPr>
              <a:t> </a:t>
            </a:r>
            <a:r>
              <a:rPr lang="en-US" altLang="he-IL" sz="2000" i="1" err="1">
                <a:solidFill>
                  <a:srgbClr val="FF0000"/>
                </a:solidFill>
                <a:latin typeface="Times New Roman" panose="02020603050405020304" pitchFamily="18" charset="0"/>
                <a:cs typeface="Times New Roman" panose="02020603050405020304" pitchFamily="18" charset="0"/>
              </a:rPr>
              <a:t>V</a:t>
            </a:r>
            <a:r>
              <a:rPr lang="en-US" altLang="he-IL" sz="2000" i="1" baseline="-25000" err="1">
                <a:solidFill>
                  <a:srgbClr val="FF0000"/>
                </a:solidFill>
                <a:latin typeface="Times New Roman" panose="02020603050405020304" pitchFamily="18" charset="0"/>
                <a:cs typeface="Times New Roman" panose="02020603050405020304" pitchFamily="18" charset="0"/>
              </a:rPr>
              <a:t>v</a:t>
            </a:r>
            <a:r>
              <a:rPr lang="en-US" altLang="he-IL" sz="2000" i="1">
                <a:solidFill>
                  <a:srgbClr val="FF0000"/>
                </a:solidFill>
                <a:latin typeface="Times New Roman" panose="02020603050405020304" pitchFamily="18" charset="0"/>
                <a:cs typeface="Times New Roman" panose="02020603050405020304" pitchFamily="18" charset="0"/>
              </a:rPr>
              <a:t>(m,</a:t>
            </a:r>
            <a:r>
              <a:rPr lang="el-GR" altLang="he-IL" sz="2000" i="1">
                <a:solidFill>
                  <a:srgbClr val="FF0000"/>
                </a:solidFill>
                <a:latin typeface="Times New Roman" panose="02020603050405020304" pitchFamily="18" charset="0"/>
                <a:cs typeface="Times New Roman" panose="02020603050405020304" pitchFamily="18" charset="0"/>
              </a:rPr>
              <a:t> σ</a:t>
            </a:r>
            <a:r>
              <a:rPr lang="en-US" altLang="he-IL" sz="2000" i="1">
                <a:solidFill>
                  <a:srgbClr val="FF0000"/>
                </a:solidFill>
                <a:latin typeface="Times New Roman" panose="02020603050405020304" pitchFamily="18" charset="0"/>
                <a:cs typeface="Times New Roman" panose="02020603050405020304" pitchFamily="18" charset="0"/>
              </a:rPr>
              <a:t>)=OK</a:t>
            </a:r>
            <a:endParaRPr lang="en-US" altLang="en-US" sz="1600"/>
          </a:p>
        </p:txBody>
      </p:sp>
      <p:sp>
        <p:nvSpPr>
          <p:cNvPr id="34" name="Rectangle 33"/>
          <p:cNvSpPr>
            <a:spLocks noChangeArrowheads="1"/>
          </p:cNvSpPr>
          <p:nvPr/>
        </p:nvSpPr>
        <p:spPr bwMode="auto">
          <a:xfrm>
            <a:off x="2184870" y="3031822"/>
            <a:ext cx="1241822" cy="594122"/>
          </a:xfrm>
          <a:prstGeom prst="rect">
            <a:avLst/>
          </a:prstGeom>
          <a:solidFill>
            <a:srgbClr val="CC99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he-IL" sz="1800" i="1">
                <a:latin typeface="Times New Roman" panose="02020603050405020304" pitchFamily="18" charset="0"/>
                <a:cs typeface="Times New Roman" panose="02020603050405020304" pitchFamily="18" charset="0"/>
              </a:rPr>
              <a:t>Sign S</a:t>
            </a:r>
          </a:p>
        </p:txBody>
      </p:sp>
      <p:sp>
        <p:nvSpPr>
          <p:cNvPr id="35" name="Rectangle 34"/>
          <p:cNvSpPr>
            <a:spLocks noChangeArrowheads="1"/>
          </p:cNvSpPr>
          <p:nvPr/>
        </p:nvSpPr>
        <p:spPr bwMode="auto">
          <a:xfrm>
            <a:off x="5263002" y="3065343"/>
            <a:ext cx="1241822" cy="594122"/>
          </a:xfrm>
          <a:prstGeom prst="rect">
            <a:avLst/>
          </a:prstGeom>
          <a:solidFill>
            <a:srgbClr val="CC99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he-IL" sz="1800" i="1">
                <a:latin typeface="Times New Roman" panose="02020603050405020304" pitchFamily="18" charset="0"/>
                <a:cs typeface="Times New Roman" panose="02020603050405020304" pitchFamily="18" charset="0"/>
              </a:rPr>
              <a:t>Validate V</a:t>
            </a:r>
          </a:p>
        </p:txBody>
      </p:sp>
      <p:sp>
        <p:nvSpPr>
          <p:cNvPr id="36" name="Line 5"/>
          <p:cNvSpPr>
            <a:spLocks noChangeShapeType="1"/>
          </p:cNvSpPr>
          <p:nvPr/>
        </p:nvSpPr>
        <p:spPr bwMode="auto">
          <a:xfrm>
            <a:off x="1942886" y="3299468"/>
            <a:ext cx="241984" cy="381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37" name="Line 7"/>
          <p:cNvSpPr>
            <a:spLocks noChangeShapeType="1"/>
          </p:cNvSpPr>
          <p:nvPr/>
        </p:nvSpPr>
        <p:spPr bwMode="auto">
          <a:xfrm>
            <a:off x="6504824" y="3331798"/>
            <a:ext cx="226918"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38" name="Text Box 8"/>
          <p:cNvSpPr txBox="1">
            <a:spLocks noChangeArrowheads="1"/>
          </p:cNvSpPr>
          <p:nvPr/>
        </p:nvSpPr>
        <p:spPr bwMode="auto">
          <a:xfrm>
            <a:off x="1187424" y="2956595"/>
            <a:ext cx="944232" cy="6248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he-IL" sz="1800" i="1">
                <a:solidFill>
                  <a:srgbClr val="3B812F"/>
                </a:solidFill>
                <a:latin typeface="Times New Roman" panose="02020603050405020304" pitchFamily="18" charset="0"/>
                <a:cs typeface="Times New Roman" panose="02020603050405020304" pitchFamily="18" charset="0"/>
              </a:rPr>
              <a:t>Message</a:t>
            </a:r>
          </a:p>
          <a:p>
            <a:pPr eaLnBrk="1" hangingPunct="1">
              <a:spcBef>
                <a:spcPct val="0"/>
              </a:spcBef>
              <a:buClrTx/>
              <a:buFontTx/>
              <a:buNone/>
            </a:pPr>
            <a:r>
              <a:rPr lang="en-US" altLang="he-IL" sz="1800" i="1">
                <a:solidFill>
                  <a:srgbClr val="3B812F"/>
                </a:solidFill>
                <a:latin typeface="Times New Roman" panose="02020603050405020304" pitchFamily="18" charset="0"/>
                <a:cs typeface="Times New Roman" panose="02020603050405020304" pitchFamily="18" charset="0"/>
              </a:rPr>
              <a:t>       m</a:t>
            </a:r>
          </a:p>
        </p:txBody>
      </p:sp>
      <p:sp>
        <p:nvSpPr>
          <p:cNvPr id="39" name="Text Box 9"/>
          <p:cNvSpPr txBox="1">
            <a:spLocks noChangeArrowheads="1"/>
          </p:cNvSpPr>
          <p:nvPr/>
        </p:nvSpPr>
        <p:spPr bwMode="auto">
          <a:xfrm>
            <a:off x="6662897" y="3019356"/>
            <a:ext cx="1782603" cy="6248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a:spcBef>
                <a:spcPct val="0"/>
              </a:spcBef>
              <a:buClrTx/>
            </a:pPr>
            <a:r>
              <a:rPr lang="en-US" altLang="he-IL" sz="1800" i="1">
                <a:solidFill>
                  <a:srgbClr val="3B812F"/>
                </a:solidFill>
                <a:latin typeface="Times New Roman" panose="02020603050405020304" pitchFamily="18" charset="0"/>
                <a:cs typeface="Times New Roman" panose="02020603050405020304" pitchFamily="18" charset="0"/>
              </a:rPr>
              <a:t>m if </a:t>
            </a:r>
            <a:r>
              <a:rPr lang="en-US" altLang="he-IL" sz="1800" i="1" err="1">
                <a:solidFill>
                  <a:srgbClr val="FF0000"/>
                </a:solidFill>
                <a:latin typeface="Times New Roman" panose="02020603050405020304" pitchFamily="18" charset="0"/>
                <a:cs typeface="Times New Roman" panose="02020603050405020304" pitchFamily="18" charset="0"/>
              </a:rPr>
              <a:t>V</a:t>
            </a:r>
            <a:r>
              <a:rPr lang="en-US" altLang="he-IL" sz="1800" i="1" baseline="-25000" err="1">
                <a:solidFill>
                  <a:srgbClr val="FF0000"/>
                </a:solidFill>
                <a:latin typeface="Times New Roman" panose="02020603050405020304" pitchFamily="18" charset="0"/>
                <a:cs typeface="Times New Roman" panose="02020603050405020304" pitchFamily="18" charset="0"/>
              </a:rPr>
              <a:t>v</a:t>
            </a:r>
            <a:r>
              <a:rPr lang="en-US" altLang="he-IL" sz="1800" i="1">
                <a:solidFill>
                  <a:srgbClr val="FF0000"/>
                </a:solidFill>
                <a:latin typeface="Times New Roman" panose="02020603050405020304" pitchFamily="18" charset="0"/>
                <a:cs typeface="Times New Roman" panose="02020603050405020304" pitchFamily="18" charset="0"/>
              </a:rPr>
              <a:t>(m,</a:t>
            </a:r>
            <a:r>
              <a:rPr lang="el-GR" altLang="he-IL" sz="1800" i="1">
                <a:solidFill>
                  <a:srgbClr val="FF0000"/>
                </a:solidFill>
                <a:latin typeface="Times New Roman" panose="02020603050405020304" pitchFamily="18" charset="0"/>
                <a:cs typeface="Times New Roman" panose="02020603050405020304" pitchFamily="18" charset="0"/>
              </a:rPr>
              <a:t> σ</a:t>
            </a:r>
            <a:r>
              <a:rPr lang="en-US" altLang="he-IL" sz="1800" i="1">
                <a:solidFill>
                  <a:srgbClr val="FF0000"/>
                </a:solidFill>
                <a:latin typeface="Times New Roman" panose="02020603050405020304" pitchFamily="18" charset="0"/>
                <a:cs typeface="Times New Roman" panose="02020603050405020304" pitchFamily="18" charset="0"/>
              </a:rPr>
              <a:t>)=OK</a:t>
            </a:r>
          </a:p>
          <a:p>
            <a:pPr eaLnBrk="1" hangingPunct="1">
              <a:spcBef>
                <a:spcPct val="0"/>
              </a:spcBef>
              <a:buClrTx/>
              <a:buFontTx/>
              <a:buNone/>
            </a:pPr>
            <a:r>
              <a:rPr lang="en-US" altLang="he-IL" sz="1800" i="1">
                <a:solidFill>
                  <a:srgbClr val="3B812F"/>
                </a:solidFill>
                <a:latin typeface="Times New Roman" panose="02020603050405020304" pitchFamily="18" charset="0"/>
                <a:cs typeface="Times New Roman" panose="02020603050405020304" pitchFamily="18" charset="0"/>
              </a:rPr>
              <a:t>Error otherwise</a:t>
            </a:r>
          </a:p>
        </p:txBody>
      </p:sp>
      <p:sp>
        <p:nvSpPr>
          <p:cNvPr id="40" name="Text Box 10"/>
          <p:cNvSpPr txBox="1">
            <a:spLocks noChangeArrowheads="1"/>
          </p:cNvSpPr>
          <p:nvPr/>
        </p:nvSpPr>
        <p:spPr bwMode="auto">
          <a:xfrm>
            <a:off x="3714695" y="2982525"/>
            <a:ext cx="1183080" cy="347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he-IL" sz="1800" i="1">
                <a:solidFill>
                  <a:srgbClr val="FF0000"/>
                </a:solidFill>
                <a:latin typeface="Times New Roman" panose="02020603050405020304" pitchFamily="18" charset="0"/>
                <a:cs typeface="Times New Roman" panose="02020603050405020304" pitchFamily="18" charset="0"/>
              </a:rPr>
              <a:t>m, </a:t>
            </a:r>
            <a:r>
              <a:rPr lang="el-GR" altLang="he-IL" sz="1800" i="1">
                <a:solidFill>
                  <a:srgbClr val="FF0000"/>
                </a:solidFill>
                <a:latin typeface="Times New Roman" panose="02020603050405020304" pitchFamily="18" charset="0"/>
                <a:cs typeface="Times New Roman" panose="02020603050405020304" pitchFamily="18" charset="0"/>
              </a:rPr>
              <a:t>σ</a:t>
            </a:r>
            <a:r>
              <a:rPr lang="en-US" altLang="he-IL" sz="1800" i="1">
                <a:solidFill>
                  <a:srgbClr val="FF0000"/>
                </a:solidFill>
                <a:latin typeface="Times New Roman" panose="02020603050405020304" pitchFamily="18" charset="0"/>
                <a:cs typeface="Times New Roman" panose="02020603050405020304" pitchFamily="18" charset="0"/>
              </a:rPr>
              <a:t>=</a:t>
            </a:r>
            <a:r>
              <a:rPr lang="en-US" altLang="he-IL" sz="1800" i="1" err="1">
                <a:solidFill>
                  <a:srgbClr val="FF0000"/>
                </a:solidFill>
                <a:latin typeface="Times New Roman" panose="02020603050405020304" pitchFamily="18" charset="0"/>
                <a:cs typeface="Times New Roman" panose="02020603050405020304" pitchFamily="18" charset="0"/>
              </a:rPr>
              <a:t>S</a:t>
            </a:r>
            <a:r>
              <a:rPr lang="en-US" altLang="he-IL" sz="1800" i="1" baseline="-25000" err="1">
                <a:solidFill>
                  <a:srgbClr val="FF0000"/>
                </a:solidFill>
                <a:latin typeface="Times New Roman" panose="02020603050405020304" pitchFamily="18" charset="0"/>
                <a:cs typeface="Times New Roman" panose="02020603050405020304" pitchFamily="18" charset="0"/>
              </a:rPr>
              <a:t>s</a:t>
            </a:r>
            <a:r>
              <a:rPr lang="en-US" altLang="he-IL" sz="1800" i="1">
                <a:solidFill>
                  <a:srgbClr val="FF0000"/>
                </a:solidFill>
                <a:latin typeface="Times New Roman" panose="02020603050405020304" pitchFamily="18" charset="0"/>
                <a:cs typeface="Times New Roman" panose="02020603050405020304" pitchFamily="18" charset="0"/>
              </a:rPr>
              <a:t>(m)</a:t>
            </a:r>
          </a:p>
        </p:txBody>
      </p:sp>
      <p:sp>
        <p:nvSpPr>
          <p:cNvPr id="41" name="Line 12"/>
          <p:cNvSpPr>
            <a:spLocks noChangeShapeType="1"/>
          </p:cNvSpPr>
          <p:nvPr/>
        </p:nvSpPr>
        <p:spPr bwMode="auto">
          <a:xfrm>
            <a:off x="5857124" y="2903418"/>
            <a:ext cx="1191" cy="16192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42" name="Line 12"/>
          <p:cNvSpPr>
            <a:spLocks noChangeShapeType="1"/>
          </p:cNvSpPr>
          <p:nvPr/>
        </p:nvSpPr>
        <p:spPr bwMode="auto">
          <a:xfrm>
            <a:off x="2765326" y="2869897"/>
            <a:ext cx="1191" cy="16192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43" name="Text Box 14"/>
          <p:cNvSpPr txBox="1">
            <a:spLocks noChangeArrowheads="1"/>
          </p:cNvSpPr>
          <p:nvPr/>
        </p:nvSpPr>
        <p:spPr bwMode="auto">
          <a:xfrm>
            <a:off x="2395500" y="1972487"/>
            <a:ext cx="1553373" cy="6248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he-IL" sz="1800" i="1">
                <a:latin typeface="Times New Roman" panose="02020603050405020304" pitchFamily="18" charset="0"/>
                <a:cs typeface="Times New Roman" panose="02020603050405020304" pitchFamily="18" charset="0"/>
              </a:rPr>
              <a:t>Private signing</a:t>
            </a:r>
            <a:br>
              <a:rPr lang="en-US" altLang="he-IL" sz="1800" i="1">
                <a:latin typeface="Times New Roman" panose="02020603050405020304" pitchFamily="18" charset="0"/>
                <a:cs typeface="Times New Roman" panose="02020603050405020304" pitchFamily="18" charset="0"/>
              </a:rPr>
            </a:br>
            <a:r>
              <a:rPr lang="en-US" altLang="he-IL" sz="1800" i="1">
                <a:latin typeface="Times New Roman" panose="02020603050405020304" pitchFamily="18" charset="0"/>
                <a:cs typeface="Times New Roman" panose="02020603050405020304" pitchFamily="18" charset="0"/>
              </a:rPr>
              <a:t>key s</a:t>
            </a:r>
          </a:p>
        </p:txBody>
      </p:sp>
      <p:sp>
        <p:nvSpPr>
          <p:cNvPr id="44" name="Line 6"/>
          <p:cNvSpPr>
            <a:spLocks noChangeShapeType="1"/>
          </p:cNvSpPr>
          <p:nvPr/>
        </p:nvSpPr>
        <p:spPr bwMode="auto">
          <a:xfrm>
            <a:off x="3430423" y="3328883"/>
            <a:ext cx="1841118" cy="291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45" name="Rectangle 44"/>
          <p:cNvSpPr>
            <a:spLocks noChangeArrowheads="1"/>
          </p:cNvSpPr>
          <p:nvPr/>
        </p:nvSpPr>
        <p:spPr bwMode="auto">
          <a:xfrm>
            <a:off x="3906522" y="1084657"/>
            <a:ext cx="1241822" cy="594122"/>
          </a:xfrm>
          <a:prstGeom prst="rect">
            <a:avLst/>
          </a:prstGeom>
          <a:solidFill>
            <a:srgbClr val="CC99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he-IL" sz="1800" i="1" err="1">
                <a:latin typeface="Times New Roman" panose="02020603050405020304" pitchFamily="18" charset="0"/>
                <a:cs typeface="Times New Roman" panose="02020603050405020304" pitchFamily="18" charset="0"/>
              </a:rPr>
              <a:t>KeyGen</a:t>
            </a:r>
            <a:r>
              <a:rPr lang="en-US" altLang="he-IL" sz="1800" i="1">
                <a:latin typeface="Times New Roman" panose="02020603050405020304" pitchFamily="18" charset="0"/>
                <a:cs typeface="Times New Roman" panose="02020603050405020304" pitchFamily="18" charset="0"/>
              </a:rPr>
              <a:t> KG</a:t>
            </a:r>
          </a:p>
        </p:txBody>
      </p:sp>
      <p:sp>
        <p:nvSpPr>
          <p:cNvPr id="46" name="Text Box 9"/>
          <p:cNvSpPr txBox="1">
            <a:spLocks noChangeArrowheads="1"/>
          </p:cNvSpPr>
          <p:nvPr/>
        </p:nvSpPr>
        <p:spPr bwMode="auto">
          <a:xfrm>
            <a:off x="4243653" y="1864979"/>
            <a:ext cx="540275" cy="347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he-IL" sz="1800" i="1">
                <a:solidFill>
                  <a:srgbClr val="3B812F"/>
                </a:solidFill>
                <a:latin typeface="Times New Roman" panose="02020603050405020304" pitchFamily="18" charset="0"/>
                <a:cs typeface="Times New Roman" panose="02020603050405020304" pitchFamily="18" charset="0"/>
              </a:rPr>
              <a:t>(</a:t>
            </a:r>
            <a:r>
              <a:rPr lang="en-US" altLang="he-IL" sz="1800" i="1" err="1">
                <a:solidFill>
                  <a:srgbClr val="3B812F"/>
                </a:solidFill>
                <a:latin typeface="Times New Roman" panose="02020603050405020304" pitchFamily="18" charset="0"/>
                <a:cs typeface="Times New Roman" panose="02020603050405020304" pitchFamily="18" charset="0"/>
              </a:rPr>
              <a:t>s,v</a:t>
            </a:r>
            <a:r>
              <a:rPr lang="en-US" altLang="he-IL" sz="1800" i="1">
                <a:solidFill>
                  <a:srgbClr val="3B812F"/>
                </a:solidFill>
                <a:latin typeface="Times New Roman" panose="02020603050405020304" pitchFamily="18" charset="0"/>
                <a:cs typeface="Times New Roman" panose="02020603050405020304" pitchFamily="18" charset="0"/>
              </a:rPr>
              <a:t>)</a:t>
            </a:r>
          </a:p>
        </p:txBody>
      </p:sp>
      <p:sp>
        <p:nvSpPr>
          <p:cNvPr id="47" name="Text Box 10"/>
          <p:cNvSpPr txBox="1">
            <a:spLocks noChangeArrowheads="1"/>
          </p:cNvSpPr>
          <p:nvPr/>
        </p:nvSpPr>
        <p:spPr bwMode="auto">
          <a:xfrm>
            <a:off x="2277261" y="1012943"/>
            <a:ext cx="1367425" cy="6248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he-IL" sz="1800" i="1">
                <a:solidFill>
                  <a:schemeClr val="tx1"/>
                </a:solidFill>
                <a:latin typeface="Times New Roman" panose="02020603050405020304" pitchFamily="18" charset="0"/>
                <a:cs typeface="Times New Roman" panose="02020603050405020304" pitchFamily="18" charset="0"/>
              </a:rPr>
              <a:t>Key length l, </a:t>
            </a:r>
          </a:p>
          <a:p>
            <a:pPr eaLnBrk="1" hangingPunct="1">
              <a:spcBef>
                <a:spcPct val="0"/>
              </a:spcBef>
              <a:buClrTx/>
              <a:buFontTx/>
              <a:buNone/>
            </a:pPr>
            <a:r>
              <a:rPr lang="en-US" altLang="he-IL" sz="1800" i="1">
                <a:solidFill>
                  <a:schemeClr val="tx1"/>
                </a:solidFill>
                <a:latin typeface="Times New Roman" panose="02020603050405020304" pitchFamily="18" charset="0"/>
                <a:cs typeface="Times New Roman" panose="02020603050405020304" pitchFamily="18" charset="0"/>
              </a:rPr>
              <a:t>Random tap</a:t>
            </a:r>
          </a:p>
        </p:txBody>
      </p:sp>
      <p:cxnSp>
        <p:nvCxnSpPr>
          <p:cNvPr id="48" name="Elbow Connector 47"/>
          <p:cNvCxnSpPr>
            <a:stCxn id="47" idx="3"/>
            <a:endCxn id="45" idx="1"/>
          </p:cNvCxnSpPr>
          <p:nvPr/>
        </p:nvCxnSpPr>
        <p:spPr>
          <a:xfrm>
            <a:off x="3519083" y="1378365"/>
            <a:ext cx="387439" cy="335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45" idx="2"/>
          </p:cNvCxnSpPr>
          <p:nvPr/>
        </p:nvCxnSpPr>
        <p:spPr>
          <a:xfrm rot="5400000">
            <a:off x="4415697" y="1789495"/>
            <a:ext cx="222452" cy="10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51" idx="3"/>
          </p:cNvCxnSpPr>
          <p:nvPr/>
        </p:nvCxnSpPr>
        <p:spPr>
          <a:xfrm flipH="1">
            <a:off x="2905503" y="2212863"/>
            <a:ext cx="1498436" cy="525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 Box 14"/>
          <p:cNvSpPr txBox="1">
            <a:spLocks noChangeArrowheads="1"/>
          </p:cNvSpPr>
          <p:nvPr/>
        </p:nvSpPr>
        <p:spPr bwMode="auto">
          <a:xfrm>
            <a:off x="2666992" y="2564172"/>
            <a:ext cx="226087" cy="347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he-IL" sz="1800" i="1">
                <a:latin typeface="Times New Roman" panose="02020603050405020304" pitchFamily="18" charset="0"/>
                <a:cs typeface="Times New Roman" panose="02020603050405020304" pitchFamily="18" charset="0"/>
              </a:rPr>
              <a:t>s</a:t>
            </a:r>
          </a:p>
        </p:txBody>
      </p:sp>
      <p:cxnSp>
        <p:nvCxnSpPr>
          <p:cNvPr id="52" name="Straight Arrow Connector 51"/>
          <p:cNvCxnSpPr/>
          <p:nvPr/>
        </p:nvCxnSpPr>
        <p:spPr>
          <a:xfrm>
            <a:off x="4627212" y="2212863"/>
            <a:ext cx="1143000" cy="525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 Box 14"/>
          <p:cNvSpPr txBox="1">
            <a:spLocks noChangeArrowheads="1"/>
          </p:cNvSpPr>
          <p:nvPr/>
        </p:nvSpPr>
        <p:spPr bwMode="auto">
          <a:xfrm>
            <a:off x="5737869" y="2552155"/>
            <a:ext cx="238911" cy="347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he-IL" sz="1800" i="1">
                <a:latin typeface="Times New Roman" panose="02020603050405020304" pitchFamily="18" charset="0"/>
                <a:cs typeface="Times New Roman" panose="02020603050405020304" pitchFamily="18" charset="0"/>
              </a:rPr>
              <a:t>v</a:t>
            </a:r>
          </a:p>
        </p:txBody>
      </p:sp>
      <p:sp>
        <p:nvSpPr>
          <p:cNvPr id="54" name="Text Box 14"/>
          <p:cNvSpPr txBox="1">
            <a:spLocks noChangeArrowheads="1"/>
          </p:cNvSpPr>
          <p:nvPr/>
        </p:nvSpPr>
        <p:spPr bwMode="auto">
          <a:xfrm>
            <a:off x="5261802" y="1972487"/>
            <a:ext cx="1732909" cy="6248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spcBef>
                <a:spcPts val="7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000">
                <a:solidFill>
                  <a:srgbClr val="000000"/>
                </a:solidFill>
                <a:latin typeface="Arial" panose="020B0604020202020204" pitchFamily="34" charset="0"/>
                <a:cs typeface="Arial" panose="020B0604020202020204" pitchFamily="34" charset="0"/>
              </a:defRPr>
            </a:lvl1pPr>
            <a:lvl2pPr>
              <a:spcBef>
                <a:spcPts val="6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Arial" panose="020B0604020202020204" pitchFamily="34" charset="0"/>
                <a:cs typeface="Arial" panose="020B0604020202020204" pitchFamily="34" charset="0"/>
              </a:defRPr>
            </a:lvl2pPr>
            <a:lvl3pPr>
              <a:spcBef>
                <a:spcPts val="5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he-IL" sz="1800" i="1">
                <a:latin typeface="Times New Roman" panose="02020603050405020304" pitchFamily="18" charset="0"/>
                <a:cs typeface="Times New Roman" panose="02020603050405020304" pitchFamily="18" charset="0"/>
              </a:rPr>
              <a:t>Public validation</a:t>
            </a:r>
          </a:p>
          <a:p>
            <a:pPr eaLnBrk="1" hangingPunct="1">
              <a:spcBef>
                <a:spcPct val="0"/>
              </a:spcBef>
              <a:buClrTx/>
              <a:buFontTx/>
              <a:buNone/>
            </a:pPr>
            <a:r>
              <a:rPr lang="en-US" altLang="he-IL" sz="1800" i="1">
                <a:latin typeface="Times New Roman" panose="02020603050405020304" pitchFamily="18" charset="0"/>
                <a:cs typeface="Times New Roman" panose="02020603050405020304" pitchFamily="18" charset="0"/>
              </a:rPr>
              <a:t>key v</a:t>
            </a:r>
          </a:p>
        </p:txBody>
      </p:sp>
    </p:spTree>
    <p:extLst>
      <p:ext uri="{BB962C8B-B14F-4D97-AF65-F5344CB8AC3E}">
        <p14:creationId xmlns:p14="http://schemas.microsoft.com/office/powerpoint/2010/main" val="821622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85" name="Rounded Rectangle 58384"/>
          <p:cNvSpPr/>
          <p:nvPr/>
        </p:nvSpPr>
        <p:spPr bwMode="auto">
          <a:xfrm>
            <a:off x="1031130" y="3428158"/>
            <a:ext cx="7361775" cy="980382"/>
          </a:xfrm>
          <a:prstGeom prst="round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t>Key Generation</a:t>
            </a:r>
          </a:p>
        </p:txBody>
      </p:sp>
      <p:sp>
        <p:nvSpPr>
          <p:cNvPr id="4" name="Date Placeholder 3"/>
          <p:cNvSpPr>
            <a:spLocks noGrp="1"/>
          </p:cNvSpPr>
          <p:nvPr>
            <p:ph type="dt" sz="half" idx="10"/>
          </p:nvPr>
        </p:nvSpPr>
        <p:spPr/>
        <p:txBody>
          <a:bodyPr/>
          <a:lstStyle/>
          <a:p>
            <a:pPr>
              <a:defRPr/>
            </a:pPr>
            <a:fld id="{B3E12B31-8FC8-4A41-9E70-D32B66C23A88}"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A0B647E9-0097-4ABD-9993-9790A29446C2}" type="slidenum">
              <a:rPr lang="he-IL" altLang="en-US"/>
              <a:pPr>
                <a:defRPr/>
              </a:pPr>
              <a:t>36</a:t>
            </a:fld>
            <a:endParaRPr lang="en-US" altLang="en-US"/>
          </a:p>
        </p:txBody>
      </p:sp>
      <p:sp>
        <p:nvSpPr>
          <p:cNvPr id="2" name="Rectangle 1"/>
          <p:cNvSpPr/>
          <p:nvPr/>
        </p:nvSpPr>
        <p:spPr bwMode="auto">
          <a:xfrm>
            <a:off x="8451273" y="5957455"/>
            <a:ext cx="235527" cy="1385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136142" y="845749"/>
                <a:ext cx="8432894" cy="5364034"/>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a:lstStyle>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solidFill>
                      <a:schemeClr val="tx1"/>
                    </a:solidFill>
                  </a:rPr>
                  <a:t>One-time signature scheme – </a:t>
                </a:r>
                <a:r>
                  <a:rPr lang="en-GB" altLang="en-US" sz="2400">
                    <a:solidFill>
                      <a:srgbClr val="FF0000"/>
                    </a:solidFill>
                  </a:rPr>
                  <a:t>for single bit </a:t>
                </a:r>
                <a:r>
                  <a:rPr lang="en-GB" altLang="en-US" sz="2400" i="1">
                    <a:solidFill>
                      <a:srgbClr val="FF0000"/>
                    </a:solidFill>
                    <a:latin typeface="Times New Roman" pitchFamily="18" charset="0"/>
                    <a:cs typeface="Times New Roman" pitchFamily="18" charset="0"/>
                  </a:rPr>
                  <a:t>b</a:t>
                </a:r>
                <a:r>
                  <a:rPr lang="en-GB" altLang="en-US" sz="2400">
                    <a:solidFill>
                      <a:srgbClr val="FF0000"/>
                    </a:solidFill>
                  </a:rPr>
                  <a:t> message</a:t>
                </a:r>
                <a:r>
                  <a:rPr lang="en-GB" altLang="en-US" sz="2400">
                    <a:solidFill>
                      <a:schemeClr val="tx1"/>
                    </a:solidFill>
                  </a:rPr>
                  <a:t>:</a:t>
                </a: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a:solidFill>
                      <a:schemeClr val="tx1"/>
                    </a:solidFill>
                  </a:rPr>
                  <a:t>Private key: </a:t>
                </a:r>
                <a:r>
                  <a:rPr lang="en-GB" altLang="en-US" sz="2000" u="sng">
                    <a:solidFill>
                      <a:schemeClr val="tx1"/>
                    </a:solidFill>
                  </a:rPr>
                  <a:t>two</a:t>
                </a:r>
                <a:r>
                  <a:rPr lang="en-GB" altLang="en-US" sz="2000">
                    <a:solidFill>
                      <a:schemeClr val="tx1"/>
                    </a:solidFill>
                  </a:rPr>
                  <a:t> random ‘one-time PWs’: </a:t>
                </a:r>
                <a:r>
                  <a:rPr lang="en-GB" altLang="en-US" sz="2000" i="1">
                    <a:solidFill>
                      <a:schemeClr val="tx1"/>
                    </a:solidFill>
                    <a:latin typeface="Times New Roman" pitchFamily="18" charset="0"/>
                    <a:cs typeface="Times New Roman" pitchFamily="18" charset="0"/>
                  </a:rPr>
                  <a:t>s</a:t>
                </a:r>
                <a:r>
                  <a:rPr lang="en-GB" altLang="en-US" sz="2000" i="1" baseline="-25000">
                    <a:solidFill>
                      <a:schemeClr val="tx1"/>
                    </a:solidFill>
                    <a:latin typeface="Times New Roman" pitchFamily="18" charset="0"/>
                    <a:cs typeface="Times New Roman" pitchFamily="18" charset="0"/>
                  </a:rPr>
                  <a:t>0 </a:t>
                </a:r>
                <a:r>
                  <a:rPr lang="en-GB" altLang="en-US" sz="2000" i="1">
                    <a:solidFill>
                      <a:schemeClr val="tx1"/>
                    </a:solidFill>
                    <a:latin typeface="Times New Roman" pitchFamily="18" charset="0"/>
                    <a:cs typeface="Times New Roman" pitchFamily="18" charset="0"/>
                  </a:rPr>
                  <a:t>, s</a:t>
                </a:r>
                <a:r>
                  <a:rPr lang="en-GB" altLang="en-US" sz="2000" i="1" baseline="-25000">
                    <a:solidFill>
                      <a:schemeClr val="tx1"/>
                    </a:solidFill>
                    <a:latin typeface="Times New Roman" pitchFamily="18" charset="0"/>
                    <a:cs typeface="Times New Roman" pitchFamily="18" charset="0"/>
                  </a:rPr>
                  <a:t>1</a:t>
                </a:r>
                <a:r>
                  <a:rPr lang="en-GB" altLang="en-US" sz="2000">
                    <a:solidFill>
                      <a:schemeClr val="tx1"/>
                    </a:solidFill>
                  </a:rPr>
                  <a:t> </a:t>
                </a: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a:solidFill>
                      <a:schemeClr val="tx1"/>
                    </a:solidFill>
                  </a:rPr>
                  <a:t>Public key: two strings </a:t>
                </a:r>
                <a:r>
                  <a:rPr lang="en-GB" altLang="en-US" sz="2000" i="1">
                    <a:solidFill>
                      <a:schemeClr val="tx1"/>
                    </a:solidFill>
                    <a:latin typeface="Times New Roman" pitchFamily="18" charset="0"/>
                    <a:cs typeface="Times New Roman" pitchFamily="18" charset="0"/>
                  </a:rPr>
                  <a:t>v</a:t>
                </a:r>
                <a:r>
                  <a:rPr lang="en-GB" altLang="en-US" sz="2000" i="1" baseline="-25000">
                    <a:solidFill>
                      <a:schemeClr val="tx1"/>
                    </a:solidFill>
                    <a:latin typeface="Times New Roman" pitchFamily="18" charset="0"/>
                    <a:cs typeface="Times New Roman" pitchFamily="18" charset="0"/>
                  </a:rPr>
                  <a:t>0</a:t>
                </a:r>
                <a:r>
                  <a:rPr lang="en-GB" altLang="en-US" sz="2000" i="1">
                    <a:solidFill>
                      <a:schemeClr val="tx1"/>
                    </a:solidFill>
                    <a:latin typeface="Times New Roman" pitchFamily="18" charset="0"/>
                    <a:cs typeface="Times New Roman" pitchFamily="18" charset="0"/>
                  </a:rPr>
                  <a:t>=h(s</a:t>
                </a:r>
                <a:r>
                  <a:rPr lang="en-GB" altLang="en-US" sz="2000" i="1" baseline="-25000">
                    <a:solidFill>
                      <a:schemeClr val="tx1"/>
                    </a:solidFill>
                    <a:latin typeface="Times New Roman" pitchFamily="18" charset="0"/>
                    <a:cs typeface="Times New Roman" pitchFamily="18" charset="0"/>
                  </a:rPr>
                  <a:t>0</a:t>
                </a:r>
                <a:r>
                  <a:rPr lang="en-GB" altLang="en-US" sz="2000" i="1">
                    <a:solidFill>
                      <a:schemeClr val="tx1"/>
                    </a:solidFill>
                    <a:latin typeface="Times New Roman" pitchFamily="18" charset="0"/>
                    <a:cs typeface="Times New Roman" pitchFamily="18" charset="0"/>
                  </a:rPr>
                  <a:t>), v</a:t>
                </a:r>
                <a:r>
                  <a:rPr lang="en-GB" altLang="en-US" sz="2000" i="1" baseline="-25000">
                    <a:solidFill>
                      <a:schemeClr val="tx1"/>
                    </a:solidFill>
                    <a:latin typeface="Times New Roman" pitchFamily="18" charset="0"/>
                    <a:cs typeface="Times New Roman" pitchFamily="18" charset="0"/>
                  </a:rPr>
                  <a:t>1</a:t>
                </a:r>
                <a:r>
                  <a:rPr lang="en-GB" altLang="en-US" sz="2000" i="1">
                    <a:solidFill>
                      <a:schemeClr val="tx1"/>
                    </a:solidFill>
                    <a:latin typeface="Times New Roman" pitchFamily="18" charset="0"/>
                    <a:cs typeface="Times New Roman" pitchFamily="18" charset="0"/>
                  </a:rPr>
                  <a:t>=h(s</a:t>
                </a:r>
                <a:r>
                  <a:rPr lang="en-GB" altLang="en-US" sz="2000" i="1" baseline="-25000">
                    <a:solidFill>
                      <a:schemeClr val="tx1"/>
                    </a:solidFill>
                    <a:latin typeface="Times New Roman" pitchFamily="18" charset="0"/>
                    <a:cs typeface="Times New Roman" pitchFamily="18" charset="0"/>
                  </a:rPr>
                  <a:t>1</a:t>
                </a:r>
                <a:r>
                  <a:rPr lang="en-GB" altLang="en-US" sz="2000" i="1">
                    <a:solidFill>
                      <a:schemeClr val="tx1"/>
                    </a:solidFill>
                    <a:latin typeface="Times New Roman" pitchFamily="18" charset="0"/>
                    <a:cs typeface="Times New Roman" pitchFamily="18" charset="0"/>
                  </a:rPr>
                  <a:t>)</a:t>
                </a:r>
                <a:endParaRPr lang="en-GB" altLang="en-US" sz="2000">
                  <a:solidFill>
                    <a:schemeClr val="tx1"/>
                  </a:solidFill>
                </a:endParaRP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a:solidFill>
                      <a:schemeClr val="tx1"/>
                    </a:solidFill>
                  </a:rPr>
                  <a:t>Signature: to sign bit </a:t>
                </a:r>
                <a:r>
                  <a:rPr lang="en-GB" altLang="en-US" sz="2000" i="1">
                    <a:solidFill>
                      <a:schemeClr val="tx1"/>
                    </a:solidFill>
                    <a:latin typeface="Times New Roman" pitchFamily="18" charset="0"/>
                    <a:cs typeface="Times New Roman" pitchFamily="18" charset="0"/>
                  </a:rPr>
                  <a:t>b </a:t>
                </a:r>
                <a:r>
                  <a:rPr lang="en-GB" altLang="en-US" sz="2000">
                    <a:solidFill>
                      <a:schemeClr val="tx1"/>
                    </a:solidFill>
                  </a:rPr>
                  <a:t>send signature </a:t>
                </a:r>
                <a14:m>
                  <m:oMath xmlns:m="http://schemas.openxmlformats.org/officeDocument/2006/math">
                    <m:r>
                      <a:rPr lang="en-GB" altLang="en-US" sz="2000" i="1" smtClean="0">
                        <a:solidFill>
                          <a:schemeClr val="tx1"/>
                        </a:solidFill>
                        <a:latin typeface="Cambria Math" panose="02040503050406030204" pitchFamily="18" charset="0"/>
                        <a:ea typeface="Cambria Math" panose="02040503050406030204" pitchFamily="18" charset="0"/>
                      </a:rPr>
                      <m:t>𝜎</m:t>
                    </m:r>
                    <m:r>
                      <a:rPr lang="en-US" altLang="en-US" sz="2000" b="0" i="1" smtClean="0">
                        <a:solidFill>
                          <a:schemeClr val="tx1"/>
                        </a:solidFill>
                        <a:latin typeface="Cambria Math" panose="02040503050406030204" pitchFamily="18" charset="0"/>
                        <a:ea typeface="Cambria Math" panose="02040503050406030204" pitchFamily="18" charset="0"/>
                      </a:rPr>
                      <m:t>=</m:t>
                    </m:r>
                    <m:sSub>
                      <m:sSubPr>
                        <m:ctrlPr>
                          <a:rPr lang="en-US" altLang="en-US" sz="2000" b="0" i="1" smtClean="0">
                            <a:solidFill>
                              <a:schemeClr val="tx1"/>
                            </a:solidFill>
                            <a:latin typeface="Cambria Math" panose="02040503050406030204" pitchFamily="18" charset="0"/>
                            <a:ea typeface="Cambria Math" panose="02040503050406030204" pitchFamily="18" charset="0"/>
                          </a:rPr>
                        </m:ctrlPr>
                      </m:sSubPr>
                      <m:e>
                        <m:r>
                          <a:rPr lang="en-US" altLang="en-US" sz="2000" b="0" i="1" smtClean="0">
                            <a:solidFill>
                              <a:schemeClr val="tx1"/>
                            </a:solidFill>
                            <a:latin typeface="Cambria Math" panose="02040503050406030204" pitchFamily="18" charset="0"/>
                            <a:ea typeface="Cambria Math" panose="02040503050406030204" pitchFamily="18" charset="0"/>
                          </a:rPr>
                          <m:t>𝑆</m:t>
                        </m:r>
                      </m:e>
                      <m:sub>
                        <m:r>
                          <a:rPr lang="en-US" altLang="en-US" sz="2000" b="0" i="1" smtClean="0">
                            <a:solidFill>
                              <a:schemeClr val="tx1"/>
                            </a:solidFill>
                            <a:latin typeface="Cambria Math" panose="02040503050406030204" pitchFamily="18" charset="0"/>
                            <a:ea typeface="Cambria Math" panose="02040503050406030204" pitchFamily="18" charset="0"/>
                          </a:rPr>
                          <m:t>(</m:t>
                        </m:r>
                        <m:sSub>
                          <m:sSubPr>
                            <m:ctrlPr>
                              <a:rPr lang="en-US" altLang="en-US" sz="2000" b="0" i="1" smtClean="0">
                                <a:solidFill>
                                  <a:schemeClr val="tx1"/>
                                </a:solidFill>
                                <a:latin typeface="Cambria Math" panose="02040503050406030204" pitchFamily="18" charset="0"/>
                                <a:ea typeface="Cambria Math" panose="02040503050406030204" pitchFamily="18" charset="0"/>
                              </a:rPr>
                            </m:ctrlPr>
                          </m:sSubPr>
                          <m:e>
                            <m:r>
                              <a:rPr lang="en-US" altLang="en-US" sz="2000" b="0" i="1" smtClean="0">
                                <a:solidFill>
                                  <a:schemeClr val="tx1"/>
                                </a:solidFill>
                                <a:latin typeface="Cambria Math" panose="02040503050406030204" pitchFamily="18" charset="0"/>
                                <a:ea typeface="Cambria Math" panose="02040503050406030204" pitchFamily="18" charset="0"/>
                              </a:rPr>
                              <m:t>𝑠</m:t>
                            </m:r>
                          </m:e>
                          <m:sub>
                            <m:r>
                              <a:rPr lang="en-US" altLang="en-US" sz="2000" b="0" i="1" smtClean="0">
                                <a:solidFill>
                                  <a:schemeClr val="tx1"/>
                                </a:solidFill>
                                <a:latin typeface="Cambria Math" panose="02040503050406030204" pitchFamily="18" charset="0"/>
                                <a:ea typeface="Cambria Math" panose="02040503050406030204" pitchFamily="18" charset="0"/>
                              </a:rPr>
                              <m:t>0</m:t>
                            </m:r>
                          </m:sub>
                        </m:sSub>
                        <m:r>
                          <a:rPr lang="en-US" altLang="en-US" sz="2000" b="0" i="1" smtClean="0">
                            <a:solidFill>
                              <a:schemeClr val="tx1"/>
                            </a:solidFill>
                            <a:latin typeface="Cambria Math" panose="02040503050406030204" pitchFamily="18" charset="0"/>
                            <a:ea typeface="Cambria Math" panose="02040503050406030204" pitchFamily="18" charset="0"/>
                          </a:rPr>
                          <m:t>,</m:t>
                        </m:r>
                        <m:sSub>
                          <m:sSubPr>
                            <m:ctrlPr>
                              <a:rPr lang="en-US" altLang="en-US" sz="2000" b="0" i="1" smtClean="0">
                                <a:solidFill>
                                  <a:schemeClr val="tx1"/>
                                </a:solidFill>
                                <a:latin typeface="Cambria Math" panose="02040503050406030204" pitchFamily="18" charset="0"/>
                                <a:ea typeface="Cambria Math" panose="02040503050406030204" pitchFamily="18" charset="0"/>
                              </a:rPr>
                            </m:ctrlPr>
                          </m:sSubPr>
                          <m:e>
                            <m:r>
                              <a:rPr lang="en-US" altLang="en-US" sz="2000" b="0" i="1" smtClean="0">
                                <a:solidFill>
                                  <a:schemeClr val="tx1"/>
                                </a:solidFill>
                                <a:latin typeface="Cambria Math" panose="02040503050406030204" pitchFamily="18" charset="0"/>
                                <a:ea typeface="Cambria Math" panose="02040503050406030204" pitchFamily="18" charset="0"/>
                              </a:rPr>
                              <m:t>𝑠</m:t>
                            </m:r>
                          </m:e>
                          <m:sub>
                            <m:r>
                              <a:rPr lang="en-US" altLang="en-US" sz="2000" b="0" i="1" smtClean="0">
                                <a:solidFill>
                                  <a:schemeClr val="tx1"/>
                                </a:solidFill>
                                <a:latin typeface="Cambria Math" panose="02040503050406030204" pitchFamily="18" charset="0"/>
                                <a:ea typeface="Cambria Math" panose="02040503050406030204" pitchFamily="18" charset="0"/>
                              </a:rPr>
                              <m:t>1</m:t>
                            </m:r>
                          </m:sub>
                        </m:sSub>
                        <m:r>
                          <a:rPr lang="en-US" altLang="en-US" sz="2000" b="0" i="1" smtClean="0">
                            <a:solidFill>
                              <a:schemeClr val="tx1"/>
                            </a:solidFill>
                            <a:latin typeface="Cambria Math" panose="02040503050406030204" pitchFamily="18" charset="0"/>
                            <a:ea typeface="Cambria Math" panose="02040503050406030204" pitchFamily="18" charset="0"/>
                          </a:rPr>
                          <m:t>)</m:t>
                        </m:r>
                      </m:sub>
                    </m:sSub>
                    <m:d>
                      <m:dPr>
                        <m:ctrlPr>
                          <a:rPr lang="en-US" altLang="en-US" sz="2000" b="0" i="1" smtClean="0">
                            <a:solidFill>
                              <a:schemeClr val="tx1"/>
                            </a:solidFill>
                            <a:latin typeface="Cambria Math" panose="02040503050406030204" pitchFamily="18" charset="0"/>
                            <a:ea typeface="Cambria Math" panose="02040503050406030204" pitchFamily="18" charset="0"/>
                          </a:rPr>
                        </m:ctrlPr>
                      </m:dPr>
                      <m:e>
                        <m:r>
                          <a:rPr lang="en-US" altLang="en-US" sz="2000" b="0" i="1" smtClean="0">
                            <a:solidFill>
                              <a:schemeClr val="tx1"/>
                            </a:solidFill>
                            <a:latin typeface="Cambria Math" panose="02040503050406030204" pitchFamily="18" charset="0"/>
                            <a:ea typeface="Cambria Math" panose="02040503050406030204" pitchFamily="18" charset="0"/>
                          </a:rPr>
                          <m:t>𝑏</m:t>
                        </m:r>
                      </m:e>
                    </m:d>
                    <m:r>
                      <a:rPr lang="en-US" altLang="en-US" sz="2000" b="0" i="1" smtClean="0">
                        <a:solidFill>
                          <a:schemeClr val="tx1"/>
                        </a:solidFill>
                        <a:latin typeface="Cambria Math" panose="02040503050406030204" pitchFamily="18" charset="0"/>
                        <a:ea typeface="Cambria Math" panose="02040503050406030204" pitchFamily="18" charset="0"/>
                      </a:rPr>
                      <m:t>=</m:t>
                    </m:r>
                    <m:sSub>
                      <m:sSubPr>
                        <m:ctrlPr>
                          <a:rPr lang="en-US" altLang="en-US" sz="2000" b="0" i="1" smtClean="0">
                            <a:solidFill>
                              <a:schemeClr val="tx1"/>
                            </a:solidFill>
                            <a:latin typeface="Cambria Math" panose="02040503050406030204" pitchFamily="18" charset="0"/>
                            <a:ea typeface="Cambria Math" panose="02040503050406030204" pitchFamily="18" charset="0"/>
                          </a:rPr>
                        </m:ctrlPr>
                      </m:sSubPr>
                      <m:e>
                        <m:r>
                          <a:rPr lang="en-US" altLang="en-US" sz="2000" b="0" i="1" smtClean="0">
                            <a:solidFill>
                              <a:schemeClr val="tx1"/>
                            </a:solidFill>
                            <a:latin typeface="Cambria Math" panose="02040503050406030204" pitchFamily="18" charset="0"/>
                            <a:ea typeface="Cambria Math" panose="02040503050406030204" pitchFamily="18" charset="0"/>
                          </a:rPr>
                          <m:t>𝑠</m:t>
                        </m:r>
                      </m:e>
                      <m:sub>
                        <m:r>
                          <a:rPr lang="en-US" altLang="en-US" sz="2000" b="0" i="1" smtClean="0">
                            <a:solidFill>
                              <a:schemeClr val="tx1"/>
                            </a:solidFill>
                            <a:latin typeface="Cambria Math" panose="02040503050406030204" pitchFamily="18" charset="0"/>
                            <a:ea typeface="Cambria Math" panose="02040503050406030204" pitchFamily="18" charset="0"/>
                          </a:rPr>
                          <m:t>𝑏</m:t>
                        </m:r>
                      </m:sub>
                    </m:sSub>
                  </m:oMath>
                </a14:m>
                <a:endParaRPr lang="en-US" altLang="en-US" sz="2000" b="0">
                  <a:solidFill>
                    <a:schemeClr val="tx1"/>
                  </a:solidFill>
                  <a:ea typeface="Cambria Math" panose="02040503050406030204" pitchFamily="18" charset="0"/>
                </a:endParaRP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a:solidFill>
                      <a:schemeClr val="tx1"/>
                    </a:solidFill>
                  </a:rPr>
                  <a:t>Validate: </a:t>
                </a:r>
                <a14:m>
                  <m:oMath xmlns:m="http://schemas.openxmlformats.org/officeDocument/2006/math">
                    <m:sSub>
                      <m:sSubPr>
                        <m:ctrlPr>
                          <a:rPr lang="en-US" altLang="en-US" sz="2000" i="1">
                            <a:solidFill>
                              <a:schemeClr val="tx1"/>
                            </a:solidFill>
                            <a:latin typeface="Cambria Math" panose="02040503050406030204" pitchFamily="18" charset="0"/>
                            <a:ea typeface="Cambria Math" panose="02040503050406030204" pitchFamily="18" charset="0"/>
                          </a:rPr>
                        </m:ctrlPr>
                      </m:sSubPr>
                      <m:e>
                        <m:r>
                          <a:rPr lang="en-US" altLang="en-US" sz="2000" b="0" i="1" smtClean="0">
                            <a:solidFill>
                              <a:schemeClr val="tx1"/>
                            </a:solidFill>
                            <a:latin typeface="Cambria Math" panose="02040503050406030204" pitchFamily="18" charset="0"/>
                            <a:ea typeface="Cambria Math" panose="02040503050406030204" pitchFamily="18" charset="0"/>
                          </a:rPr>
                          <m:t>𝑉</m:t>
                        </m:r>
                      </m:e>
                      <m:sub>
                        <m:r>
                          <a:rPr lang="en-US" altLang="en-US" sz="2000" i="1">
                            <a:solidFill>
                              <a:schemeClr val="tx1"/>
                            </a:solidFill>
                            <a:latin typeface="Cambria Math" panose="02040503050406030204" pitchFamily="18" charset="0"/>
                            <a:ea typeface="Cambria Math" panose="02040503050406030204" pitchFamily="18" charset="0"/>
                          </a:rPr>
                          <m:t>(</m:t>
                        </m:r>
                        <m:sSub>
                          <m:sSubPr>
                            <m:ctrlPr>
                              <a:rPr lang="en-US" altLang="en-US" sz="2000" i="1">
                                <a:solidFill>
                                  <a:schemeClr val="tx1"/>
                                </a:solidFill>
                                <a:latin typeface="Cambria Math" panose="02040503050406030204" pitchFamily="18" charset="0"/>
                                <a:ea typeface="Cambria Math" panose="02040503050406030204" pitchFamily="18" charset="0"/>
                              </a:rPr>
                            </m:ctrlPr>
                          </m:sSubPr>
                          <m:e>
                            <m:r>
                              <a:rPr lang="en-US" altLang="en-US" sz="2000" b="0" i="1" smtClean="0">
                                <a:solidFill>
                                  <a:schemeClr val="tx1"/>
                                </a:solidFill>
                                <a:latin typeface="Cambria Math" panose="02040503050406030204" pitchFamily="18" charset="0"/>
                                <a:ea typeface="Cambria Math" panose="02040503050406030204" pitchFamily="18" charset="0"/>
                              </a:rPr>
                              <m:t>𝑣</m:t>
                            </m:r>
                          </m:e>
                          <m:sub>
                            <m:r>
                              <a:rPr lang="en-US" altLang="en-US" sz="2000" i="1">
                                <a:solidFill>
                                  <a:schemeClr val="tx1"/>
                                </a:solidFill>
                                <a:latin typeface="Cambria Math" panose="02040503050406030204" pitchFamily="18" charset="0"/>
                                <a:ea typeface="Cambria Math" panose="02040503050406030204" pitchFamily="18" charset="0"/>
                              </a:rPr>
                              <m:t>0</m:t>
                            </m:r>
                          </m:sub>
                        </m:sSub>
                        <m:r>
                          <a:rPr lang="en-US" altLang="en-US" sz="2000" i="1">
                            <a:solidFill>
                              <a:schemeClr val="tx1"/>
                            </a:solidFill>
                            <a:latin typeface="Cambria Math" panose="02040503050406030204" pitchFamily="18" charset="0"/>
                            <a:ea typeface="Cambria Math" panose="02040503050406030204" pitchFamily="18" charset="0"/>
                          </a:rPr>
                          <m:t>,</m:t>
                        </m:r>
                        <m:sSub>
                          <m:sSubPr>
                            <m:ctrlPr>
                              <a:rPr lang="en-US" altLang="en-US" sz="2000" i="1">
                                <a:solidFill>
                                  <a:schemeClr val="tx1"/>
                                </a:solidFill>
                                <a:latin typeface="Cambria Math" panose="02040503050406030204" pitchFamily="18" charset="0"/>
                                <a:ea typeface="Cambria Math" panose="02040503050406030204" pitchFamily="18" charset="0"/>
                              </a:rPr>
                            </m:ctrlPr>
                          </m:sSubPr>
                          <m:e>
                            <m:r>
                              <a:rPr lang="en-US" altLang="en-US" sz="2000" b="0" i="1" smtClean="0">
                                <a:solidFill>
                                  <a:schemeClr val="tx1"/>
                                </a:solidFill>
                                <a:latin typeface="Cambria Math" panose="02040503050406030204" pitchFamily="18" charset="0"/>
                                <a:ea typeface="Cambria Math" panose="02040503050406030204" pitchFamily="18" charset="0"/>
                              </a:rPr>
                              <m:t>𝑣</m:t>
                            </m:r>
                          </m:e>
                          <m:sub>
                            <m:r>
                              <a:rPr lang="en-US" altLang="en-US" sz="2000" i="1">
                                <a:solidFill>
                                  <a:schemeClr val="tx1"/>
                                </a:solidFill>
                                <a:latin typeface="Cambria Math" panose="02040503050406030204" pitchFamily="18" charset="0"/>
                                <a:ea typeface="Cambria Math" panose="02040503050406030204" pitchFamily="18" charset="0"/>
                              </a:rPr>
                              <m:t>1</m:t>
                            </m:r>
                          </m:sub>
                        </m:sSub>
                        <m:r>
                          <a:rPr lang="en-US" altLang="en-US" sz="2000" i="1">
                            <a:solidFill>
                              <a:schemeClr val="tx1"/>
                            </a:solidFill>
                            <a:latin typeface="Cambria Math" panose="02040503050406030204" pitchFamily="18" charset="0"/>
                            <a:ea typeface="Cambria Math" panose="02040503050406030204" pitchFamily="18" charset="0"/>
                          </a:rPr>
                          <m:t>)</m:t>
                        </m:r>
                      </m:sub>
                    </m:sSub>
                    <m:d>
                      <m:dPr>
                        <m:ctrlPr>
                          <a:rPr lang="en-US" altLang="en-US" sz="2000" i="1">
                            <a:solidFill>
                              <a:schemeClr val="tx1"/>
                            </a:solidFill>
                            <a:latin typeface="Cambria Math" panose="02040503050406030204" pitchFamily="18" charset="0"/>
                            <a:ea typeface="Cambria Math" panose="02040503050406030204" pitchFamily="18" charset="0"/>
                          </a:rPr>
                        </m:ctrlPr>
                      </m:dPr>
                      <m:e>
                        <m:r>
                          <a:rPr lang="en-US" altLang="en-US" sz="2000" i="1">
                            <a:solidFill>
                              <a:schemeClr val="tx1"/>
                            </a:solidFill>
                            <a:latin typeface="Cambria Math" panose="02040503050406030204" pitchFamily="18" charset="0"/>
                            <a:ea typeface="Cambria Math" panose="02040503050406030204" pitchFamily="18" charset="0"/>
                          </a:rPr>
                          <m:t>𝑏</m:t>
                        </m:r>
                        <m:r>
                          <a:rPr lang="en-US" altLang="en-US" sz="2000" b="0" i="1" smtClean="0">
                            <a:solidFill>
                              <a:schemeClr val="tx1"/>
                            </a:solidFill>
                            <a:latin typeface="Cambria Math" panose="02040503050406030204" pitchFamily="18" charset="0"/>
                            <a:ea typeface="Cambria Math" panose="02040503050406030204" pitchFamily="18" charset="0"/>
                          </a:rPr>
                          <m:t>,</m:t>
                        </m:r>
                        <m:r>
                          <a:rPr lang="en-GB" altLang="en-US" sz="2000" i="1">
                            <a:solidFill>
                              <a:schemeClr val="tx1"/>
                            </a:solidFill>
                            <a:latin typeface="Cambria Math" panose="02040503050406030204" pitchFamily="18" charset="0"/>
                            <a:ea typeface="Cambria Math" panose="02040503050406030204" pitchFamily="18" charset="0"/>
                          </a:rPr>
                          <m:t>𝜎</m:t>
                        </m:r>
                      </m:e>
                    </m:d>
                    <m:r>
                      <a:rPr lang="en-US" altLang="en-US" sz="2000" i="1">
                        <a:solidFill>
                          <a:schemeClr val="tx1"/>
                        </a:solidFill>
                        <a:latin typeface="Cambria Math" panose="02040503050406030204" pitchFamily="18" charset="0"/>
                        <a:ea typeface="Cambria Math" panose="02040503050406030204" pitchFamily="18" charset="0"/>
                      </a:rPr>
                      <m:t>=</m:t>
                    </m:r>
                    <m:d>
                      <m:dPr>
                        <m:begChr m:val="{"/>
                        <m:endChr m:val="}"/>
                        <m:ctrlPr>
                          <a:rPr lang="en-US" altLang="en-US" sz="2000" i="1" smtClean="0">
                            <a:solidFill>
                              <a:schemeClr val="tx1"/>
                            </a:solidFill>
                            <a:latin typeface="Cambria Math" panose="02040503050406030204" pitchFamily="18" charset="0"/>
                            <a:ea typeface="Cambria Math" panose="02040503050406030204" pitchFamily="18" charset="0"/>
                          </a:rPr>
                        </m:ctrlPr>
                      </m:dPr>
                      <m:e>
                        <m:r>
                          <a:rPr lang="en-US" altLang="en-US" sz="2000" b="0" i="1" smtClean="0">
                            <a:solidFill>
                              <a:schemeClr val="tx1"/>
                            </a:solidFill>
                            <a:latin typeface="Cambria Math" panose="02040503050406030204" pitchFamily="18" charset="0"/>
                            <a:ea typeface="Cambria Math" panose="02040503050406030204" pitchFamily="18" charset="0"/>
                          </a:rPr>
                          <m:t>1</m:t>
                        </m:r>
                        <m:r>
                          <a:rPr lang="en-US" altLang="en-US" sz="2000" b="0" i="1" smtClean="0">
                            <a:solidFill>
                              <a:schemeClr val="tx1"/>
                            </a:solidFill>
                            <a:latin typeface="Cambria Math" panose="02040503050406030204" pitchFamily="18" charset="0"/>
                            <a:ea typeface="Cambria Math" panose="02040503050406030204" pitchFamily="18" charset="0"/>
                          </a:rPr>
                          <m:t> </m:t>
                        </m:r>
                        <m:r>
                          <a:rPr lang="en-US" altLang="en-US" sz="2000" b="0" i="1" smtClean="0">
                            <a:solidFill>
                              <a:schemeClr val="tx1"/>
                            </a:solidFill>
                            <a:latin typeface="Cambria Math" panose="02040503050406030204" pitchFamily="18" charset="0"/>
                            <a:ea typeface="Cambria Math" panose="02040503050406030204" pitchFamily="18" charset="0"/>
                          </a:rPr>
                          <m:t>𝑖𝑓</m:t>
                        </m:r>
                        <m:r>
                          <a:rPr lang="en-US" altLang="en-US" sz="2000" b="0" i="1" smtClean="0">
                            <a:solidFill>
                              <a:schemeClr val="tx1"/>
                            </a:solidFill>
                            <a:latin typeface="Cambria Math" panose="02040503050406030204" pitchFamily="18" charset="0"/>
                            <a:ea typeface="Cambria Math" panose="02040503050406030204" pitchFamily="18" charset="0"/>
                          </a:rPr>
                          <m:t> </m:t>
                        </m:r>
                        <m:sSub>
                          <m:sSubPr>
                            <m:ctrlPr>
                              <a:rPr lang="en-US" altLang="en-US" sz="2000" i="1">
                                <a:solidFill>
                                  <a:schemeClr val="tx1"/>
                                </a:solidFill>
                                <a:latin typeface="Cambria Math" panose="02040503050406030204" pitchFamily="18" charset="0"/>
                                <a:ea typeface="Cambria Math" panose="02040503050406030204" pitchFamily="18" charset="0"/>
                              </a:rPr>
                            </m:ctrlPr>
                          </m:sSubPr>
                          <m:e>
                            <m:r>
                              <a:rPr lang="en-US" altLang="en-US" sz="2000" b="0" i="1" smtClean="0">
                                <a:solidFill>
                                  <a:schemeClr val="tx1"/>
                                </a:solidFill>
                                <a:latin typeface="Cambria Math" panose="02040503050406030204" pitchFamily="18" charset="0"/>
                                <a:ea typeface="Cambria Math" panose="02040503050406030204" pitchFamily="18" charset="0"/>
                              </a:rPr>
                              <m:t>𝑣</m:t>
                            </m:r>
                          </m:e>
                          <m:sub>
                            <m:r>
                              <a:rPr lang="en-US" altLang="en-US" sz="2000" i="1">
                                <a:solidFill>
                                  <a:schemeClr val="tx1"/>
                                </a:solidFill>
                                <a:latin typeface="Cambria Math" panose="02040503050406030204" pitchFamily="18" charset="0"/>
                                <a:ea typeface="Cambria Math" panose="02040503050406030204" pitchFamily="18" charset="0"/>
                              </a:rPr>
                              <m:t>𝑏</m:t>
                            </m:r>
                          </m:sub>
                        </m:sSub>
                        <m:r>
                          <a:rPr lang="en-US" altLang="en-US" sz="2000" b="0" i="1" smtClean="0">
                            <a:solidFill>
                              <a:schemeClr val="tx1"/>
                            </a:solidFill>
                            <a:latin typeface="Cambria Math" panose="02040503050406030204" pitchFamily="18" charset="0"/>
                            <a:ea typeface="Cambria Math" panose="02040503050406030204" pitchFamily="18" charset="0"/>
                          </a:rPr>
                          <m:t>=</m:t>
                        </m:r>
                        <m:r>
                          <a:rPr lang="en-US" altLang="en-US" sz="2000" b="0" i="1" smtClean="0">
                            <a:solidFill>
                              <a:schemeClr val="tx1"/>
                            </a:solidFill>
                            <a:latin typeface="Cambria Math" panose="02040503050406030204" pitchFamily="18" charset="0"/>
                            <a:ea typeface="Cambria Math" panose="02040503050406030204" pitchFamily="18" charset="0"/>
                          </a:rPr>
                          <m:t>h</m:t>
                        </m:r>
                        <m:d>
                          <m:dPr>
                            <m:ctrlPr>
                              <a:rPr lang="en-US" altLang="en-US" sz="2000" b="0" i="1" smtClean="0">
                                <a:solidFill>
                                  <a:schemeClr val="tx1"/>
                                </a:solidFill>
                                <a:latin typeface="Cambria Math" panose="02040503050406030204" pitchFamily="18" charset="0"/>
                                <a:ea typeface="Cambria Math" panose="02040503050406030204" pitchFamily="18" charset="0"/>
                              </a:rPr>
                            </m:ctrlPr>
                          </m:dPr>
                          <m:e>
                            <m:r>
                              <a:rPr lang="en-GB" altLang="en-US" sz="2000" i="1">
                                <a:solidFill>
                                  <a:schemeClr val="tx1"/>
                                </a:solidFill>
                                <a:latin typeface="Cambria Math" panose="02040503050406030204" pitchFamily="18" charset="0"/>
                                <a:ea typeface="Cambria Math" panose="02040503050406030204" pitchFamily="18" charset="0"/>
                              </a:rPr>
                              <m:t>𝜎</m:t>
                            </m:r>
                          </m:e>
                        </m:d>
                        <m:r>
                          <a:rPr lang="en-US" altLang="en-US" sz="2000" b="0" i="1" smtClean="0">
                            <a:solidFill>
                              <a:schemeClr val="tx1"/>
                            </a:solidFill>
                            <a:latin typeface="Cambria Math" panose="02040503050406030204" pitchFamily="18" charset="0"/>
                            <a:ea typeface="Cambria Math" panose="02040503050406030204" pitchFamily="18" charset="0"/>
                          </a:rPr>
                          <m:t>, </m:t>
                        </m:r>
                        <m:r>
                          <a:rPr lang="en-US" altLang="en-US" sz="2000" b="0" i="1" smtClean="0">
                            <a:solidFill>
                              <a:schemeClr val="tx1"/>
                            </a:solidFill>
                            <a:latin typeface="Cambria Math" panose="02040503050406030204" pitchFamily="18" charset="0"/>
                            <a:ea typeface="Cambria Math" panose="02040503050406030204" pitchFamily="18" charset="0"/>
                          </a:rPr>
                          <m:t>0</m:t>
                        </m:r>
                        <m:r>
                          <a:rPr lang="en-US" altLang="en-US" sz="2000" b="0" i="1" smtClean="0">
                            <a:solidFill>
                              <a:schemeClr val="tx1"/>
                            </a:solidFill>
                            <a:latin typeface="Cambria Math" panose="02040503050406030204" pitchFamily="18" charset="0"/>
                            <a:ea typeface="Cambria Math" panose="02040503050406030204" pitchFamily="18" charset="0"/>
                          </a:rPr>
                          <m:t> </m:t>
                        </m:r>
                        <m:r>
                          <a:rPr lang="en-US" altLang="en-US" sz="2000" b="0" i="1" smtClean="0">
                            <a:solidFill>
                              <a:schemeClr val="tx1"/>
                            </a:solidFill>
                            <a:latin typeface="Cambria Math" panose="02040503050406030204" pitchFamily="18" charset="0"/>
                            <a:ea typeface="Cambria Math" panose="02040503050406030204" pitchFamily="18" charset="0"/>
                          </a:rPr>
                          <m:t>𝑒𝑙𝑠𝑒</m:t>
                        </m:r>
                      </m:e>
                    </m:d>
                  </m:oMath>
                </a14:m>
                <a:endParaRPr lang="en-US" altLang="en-US" sz="2000">
                  <a:solidFill>
                    <a:schemeClr val="tx1"/>
                  </a:solidFill>
                  <a:ea typeface="Cambria Math" panose="02040503050406030204" pitchFamily="18" charset="0"/>
                </a:endParaRP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sz="2000">
                  <a:solidFill>
                    <a:schemeClr val="tx1"/>
                  </a:solidFill>
                  <a:ea typeface="Cambria Math" panose="02040503050406030204" pitchFamily="18" charset="0"/>
                </a:endParaRP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sz="2000">
                  <a:solidFill>
                    <a:schemeClr val="tx1"/>
                  </a:solidFill>
                  <a:ea typeface="Cambria Math" panose="02040503050406030204" pitchFamily="18" charset="0"/>
                </a:endParaRP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sz="2000">
                  <a:solidFill>
                    <a:schemeClr val="tx1"/>
                  </a:solidFill>
                  <a:ea typeface="Cambria Math" panose="02040503050406030204" pitchFamily="18" charset="0"/>
                </a:endParaRPr>
              </a:p>
              <a:p>
                <a:pPr marL="669925" lvl="2" indent="0" defTabSz="449263" eaLnBrk="1" hangingPunct="1">
                  <a:lnSpc>
                    <a:spcPct val="110000"/>
                  </a:lnSpc>
                  <a:spcBef>
                    <a:spcPts val="5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sz="2000">
                  <a:solidFill>
                    <a:schemeClr val="tx1"/>
                  </a:solidFill>
                  <a:ea typeface="Cambria Math" panose="02040503050406030204" pitchFamily="18" charset="0"/>
                </a:endParaRP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sz="2000">
                  <a:solidFill>
                    <a:schemeClr val="tx1"/>
                  </a:solidFill>
                  <a:ea typeface="Cambria Math" panose="02040503050406030204" pitchFamily="18" charset="0"/>
                </a:endParaRP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sz="1800">
                  <a:solidFill>
                    <a:schemeClr val="tx1"/>
                  </a:solidFill>
                  <a:ea typeface="Cambria Math" panose="02040503050406030204" pitchFamily="18" charset="0"/>
                </a:endParaRP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sz="2000">
                  <a:solidFill>
                    <a:schemeClr val="tx1"/>
                  </a:solidFill>
                  <a:ea typeface="Cambria Math" panose="02040503050406030204" pitchFamily="18" charset="0"/>
                </a:endParaRP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a:solidFill>
                      <a:schemeClr val="tx1"/>
                    </a:solidFill>
                    <a:ea typeface="Cambria Math" panose="02040503050406030204" pitchFamily="18" charset="0"/>
                  </a:rPr>
                  <a:t>How to extend to a (one-time) signatures for </a:t>
                </a:r>
                <a:r>
                  <a:rPr lang="en-US" altLang="en-US" sz="2000">
                    <a:solidFill>
                      <a:srgbClr val="FF0000"/>
                    </a:solidFill>
                    <a:ea typeface="Cambria Math" panose="02040503050406030204" pitchFamily="18" charset="0"/>
                  </a:rPr>
                  <a:t>any string ?</a:t>
                </a:r>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136142" y="845749"/>
                <a:ext cx="8432894" cy="5364034"/>
              </a:xfrm>
              <a:prstGeom prst="rect">
                <a:avLst/>
              </a:prstGeom>
              <a:blipFill>
                <a:blip r:embed="rId3"/>
                <a:stretch>
                  <a:fillRect t="-682" b="-56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Rectangle 2"/>
          <p:cNvSpPr txBox="1">
            <a:spLocks noChangeArrowheads="1"/>
          </p:cNvSpPr>
          <p:nvPr/>
        </p:nvSpPr>
        <p:spPr>
          <a:xfrm>
            <a:off x="382511" y="220320"/>
            <a:ext cx="8582025" cy="77162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cs typeface="Arial" pitchFamily="34" charset="0"/>
              </a:defRPr>
            </a:lvl2pPr>
            <a:lvl3pPr algn="l" rtl="0" eaLnBrk="0" fontAlgn="base" hangingPunct="0">
              <a:spcBef>
                <a:spcPct val="0"/>
              </a:spcBef>
              <a:spcAft>
                <a:spcPct val="0"/>
              </a:spcAft>
              <a:defRPr sz="4200">
                <a:solidFill>
                  <a:schemeClr val="tx2"/>
                </a:solidFill>
                <a:latin typeface="Garamond" pitchFamily="18" charset="0"/>
                <a:cs typeface="Arial" pitchFamily="34" charset="0"/>
              </a:defRPr>
            </a:lvl3pPr>
            <a:lvl4pPr algn="l" rtl="0" eaLnBrk="0" fontAlgn="base" hangingPunct="0">
              <a:spcBef>
                <a:spcPct val="0"/>
              </a:spcBef>
              <a:spcAft>
                <a:spcPct val="0"/>
              </a:spcAft>
              <a:defRPr sz="4200">
                <a:solidFill>
                  <a:schemeClr val="tx2"/>
                </a:solidFill>
                <a:latin typeface="Garamond" pitchFamily="18" charset="0"/>
                <a:cs typeface="Arial" pitchFamily="34" charset="0"/>
              </a:defRPr>
            </a:lvl4pPr>
            <a:lvl5pPr algn="l" rtl="0" eaLnBrk="0" fontAlgn="base" hangingPunct="0">
              <a:spcBef>
                <a:spcPct val="0"/>
              </a:spcBef>
              <a:spcAft>
                <a:spcPct val="0"/>
              </a:spcAft>
              <a:defRPr sz="4200">
                <a:solidFill>
                  <a:schemeClr val="tx2"/>
                </a:solidFill>
                <a:latin typeface="Garamond" pitchFamily="18" charset="0"/>
                <a:cs typeface="Arial" pitchFamily="34" charset="0"/>
              </a:defRPr>
            </a:lvl5pPr>
            <a:lvl6pPr marL="457200" algn="l" rtl="0" fontAlgn="base">
              <a:spcBef>
                <a:spcPct val="0"/>
              </a:spcBef>
              <a:spcAft>
                <a:spcPct val="0"/>
              </a:spcAft>
              <a:defRPr sz="4200">
                <a:solidFill>
                  <a:schemeClr val="tx2"/>
                </a:solidFill>
                <a:latin typeface="Garamond" pitchFamily="18" charset="0"/>
                <a:cs typeface="Arial" pitchFamily="34" charset="0"/>
              </a:defRPr>
            </a:lvl6pPr>
            <a:lvl7pPr marL="914400" algn="l" rtl="0" fontAlgn="base">
              <a:spcBef>
                <a:spcPct val="0"/>
              </a:spcBef>
              <a:spcAft>
                <a:spcPct val="0"/>
              </a:spcAft>
              <a:defRPr sz="4200">
                <a:solidFill>
                  <a:schemeClr val="tx2"/>
                </a:solidFill>
                <a:latin typeface="Garamond" pitchFamily="18" charset="0"/>
                <a:cs typeface="Arial" pitchFamily="34" charset="0"/>
              </a:defRPr>
            </a:lvl7pPr>
            <a:lvl8pPr marL="1371600" algn="l" rtl="0" fontAlgn="base">
              <a:spcBef>
                <a:spcPct val="0"/>
              </a:spcBef>
              <a:spcAft>
                <a:spcPct val="0"/>
              </a:spcAft>
              <a:defRPr sz="4200">
                <a:solidFill>
                  <a:schemeClr val="tx2"/>
                </a:solidFill>
                <a:latin typeface="Garamond" pitchFamily="18" charset="0"/>
                <a:cs typeface="Arial" pitchFamily="34" charset="0"/>
              </a:defRPr>
            </a:lvl8pPr>
            <a:lvl9pPr marL="1828800" algn="l" rtl="0" fontAlgn="base">
              <a:spcBef>
                <a:spcPct val="0"/>
              </a:spcBef>
              <a:spcAft>
                <a:spcPct val="0"/>
              </a:spcAft>
              <a:defRPr sz="4200">
                <a:solidFill>
                  <a:schemeClr val="tx2"/>
                </a:solidFill>
                <a:latin typeface="Garamond" pitchFamily="18" charset="0"/>
                <a:cs typeface="Arial" pitchFamily="34" charset="0"/>
              </a:defRPr>
            </a:lvl9pPr>
          </a:lstStyle>
          <a:p>
            <a:pPr defTabSz="449263" eaLnBrk="1" hangingPunct="1">
              <a:buClr>
                <a:srgbClr val="CC99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400" b="1" kern="0">
                <a:solidFill>
                  <a:srgbClr val="FF00FF"/>
                </a:solidFill>
              </a:rPr>
              <a:t>OWF-based One-Time Signing</a:t>
            </a:r>
          </a:p>
        </p:txBody>
      </p:sp>
      <p:sp>
        <p:nvSpPr>
          <p:cNvPr id="23" name="Rectangle 22"/>
          <p:cNvSpPr/>
          <p:nvPr/>
        </p:nvSpPr>
        <p:spPr bwMode="auto">
          <a:xfrm>
            <a:off x="1430133" y="3816707"/>
            <a:ext cx="2354583" cy="335232"/>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r>
              <a:rPr lang="en-GB" altLang="en-US" kern="0">
                <a:cs typeface="Times New Roman" pitchFamily="18" charset="0"/>
              </a:rPr>
              <a:t>Private key: </a:t>
            </a:r>
            <a:r>
              <a:rPr lang="en-GB" altLang="en-US" i="1">
                <a:latin typeface="Times New Roman" pitchFamily="18" charset="0"/>
                <a:cs typeface="Times New Roman" pitchFamily="18" charset="0"/>
              </a:rPr>
              <a:t>s</a:t>
            </a:r>
            <a:r>
              <a:rPr lang="en-GB" altLang="en-US" i="1" baseline="-25000">
                <a:latin typeface="Times New Roman" pitchFamily="18" charset="0"/>
                <a:cs typeface="Times New Roman" pitchFamily="18" charset="0"/>
              </a:rPr>
              <a:t>0 </a:t>
            </a:r>
            <a:r>
              <a:rPr lang="en-GB" altLang="en-US" i="1">
                <a:latin typeface="Times New Roman" pitchFamily="18" charset="0"/>
                <a:cs typeface="Times New Roman" pitchFamily="18" charset="0"/>
              </a:rPr>
              <a:t>, s</a:t>
            </a:r>
            <a:r>
              <a:rPr lang="en-GB" altLang="en-US" i="1" baseline="-25000">
                <a:latin typeface="Times New Roman" pitchFamily="18" charset="0"/>
                <a:cs typeface="Times New Roman" pitchFamily="18" charset="0"/>
              </a:rPr>
              <a:t>1</a:t>
            </a:r>
            <a:r>
              <a:rPr lang="en-GB" altLang="en-US" sz="1600" kern="0">
                <a:cs typeface="Times New Roman" pitchFamily="18" charset="0"/>
                <a:sym typeface="Wingdings" panose="05000000000000000000" pitchFamily="2" charset="2"/>
              </a:rPr>
              <a:t> $</a:t>
            </a:r>
            <a:endParaRPr lang="en-GB" altLang="en-US" kern="0"/>
          </a:p>
        </p:txBody>
      </p:sp>
      <p:sp>
        <p:nvSpPr>
          <p:cNvPr id="27" name="Rectangle 26"/>
          <p:cNvSpPr/>
          <p:nvPr/>
        </p:nvSpPr>
        <p:spPr bwMode="auto">
          <a:xfrm>
            <a:off x="4770982" y="3793939"/>
            <a:ext cx="3214863" cy="335232"/>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r>
              <a:rPr lang="en-GB" altLang="en-US" kern="0">
                <a:cs typeface="Times New Roman" pitchFamily="18" charset="0"/>
              </a:rPr>
              <a:t>Public key:  </a:t>
            </a:r>
            <a:r>
              <a:rPr lang="en-GB" altLang="en-US" i="1">
                <a:latin typeface="Times New Roman" pitchFamily="18" charset="0"/>
                <a:cs typeface="Times New Roman" pitchFamily="18" charset="0"/>
              </a:rPr>
              <a:t>v</a:t>
            </a:r>
            <a:r>
              <a:rPr lang="en-GB" altLang="en-US" i="1" baseline="-25000">
                <a:latin typeface="Times New Roman" pitchFamily="18" charset="0"/>
                <a:cs typeface="Times New Roman" pitchFamily="18" charset="0"/>
              </a:rPr>
              <a:t>0</a:t>
            </a:r>
            <a:r>
              <a:rPr lang="en-GB" altLang="en-US" i="1">
                <a:latin typeface="Times New Roman" pitchFamily="18" charset="0"/>
                <a:cs typeface="Times New Roman" pitchFamily="18" charset="0"/>
              </a:rPr>
              <a:t>=h(s</a:t>
            </a:r>
            <a:r>
              <a:rPr lang="en-GB" altLang="en-US" i="1" baseline="-25000">
                <a:latin typeface="Times New Roman" pitchFamily="18" charset="0"/>
                <a:cs typeface="Times New Roman" pitchFamily="18" charset="0"/>
              </a:rPr>
              <a:t>0</a:t>
            </a:r>
            <a:r>
              <a:rPr lang="en-GB" altLang="en-US" i="1">
                <a:latin typeface="Times New Roman" pitchFamily="18" charset="0"/>
                <a:cs typeface="Times New Roman" pitchFamily="18" charset="0"/>
              </a:rPr>
              <a:t>), v</a:t>
            </a:r>
            <a:r>
              <a:rPr lang="en-GB" altLang="en-US" i="1" baseline="-25000">
                <a:latin typeface="Times New Roman" pitchFamily="18" charset="0"/>
                <a:cs typeface="Times New Roman" pitchFamily="18" charset="0"/>
              </a:rPr>
              <a:t>1</a:t>
            </a:r>
            <a:r>
              <a:rPr lang="en-GB" altLang="en-US" i="1">
                <a:latin typeface="Times New Roman" pitchFamily="18" charset="0"/>
                <a:cs typeface="Times New Roman" pitchFamily="18" charset="0"/>
              </a:rPr>
              <a:t>=h(s</a:t>
            </a:r>
            <a:r>
              <a:rPr lang="en-GB" altLang="en-US" i="1" baseline="-25000">
                <a:latin typeface="Times New Roman" pitchFamily="18" charset="0"/>
                <a:cs typeface="Times New Roman" pitchFamily="18" charset="0"/>
              </a:rPr>
              <a:t>1</a:t>
            </a:r>
            <a:r>
              <a:rPr lang="en-GB" altLang="en-US" i="1">
                <a:latin typeface="Times New Roman" pitchFamily="18" charset="0"/>
                <a:cs typeface="Times New Roman" pitchFamily="18" charset="0"/>
              </a:rPr>
              <a:t>)</a:t>
            </a:r>
            <a:endParaRPr lang="en-GB" altLang="en-US" kern="0"/>
          </a:p>
        </p:txBody>
      </p:sp>
      <mc:AlternateContent xmlns:mc="http://schemas.openxmlformats.org/markup-compatibility/2006" xmlns:a14="http://schemas.microsoft.com/office/drawing/2010/main">
        <mc:Choice Requires="a14">
          <p:sp>
            <p:nvSpPr>
              <p:cNvPr id="28" name="Rectangle 27"/>
              <p:cNvSpPr/>
              <p:nvPr/>
            </p:nvSpPr>
            <p:spPr bwMode="auto">
              <a:xfrm>
                <a:off x="1255696" y="4939651"/>
                <a:ext cx="2703459" cy="339046"/>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r>
                  <a:rPr lang="en-GB" altLang="en-US" kern="0">
                    <a:solidFill>
                      <a:schemeClr val="tx1"/>
                    </a:solidFill>
                    <a:cs typeface="Times New Roman" pitchFamily="18" charset="0"/>
                  </a:rPr>
                  <a:t>Sign: </a:t>
                </a:r>
                <a14:m>
                  <m:oMath xmlns:m="http://schemas.openxmlformats.org/officeDocument/2006/math">
                    <m:r>
                      <a:rPr lang="en-GB" altLang="en-US" i="1">
                        <a:solidFill>
                          <a:schemeClr val="tx1"/>
                        </a:solidFill>
                        <a:latin typeface="Cambria Math" panose="02040503050406030204" pitchFamily="18" charset="0"/>
                        <a:ea typeface="Cambria Math" panose="02040503050406030204" pitchFamily="18" charset="0"/>
                      </a:rPr>
                      <m:t>𝜎</m:t>
                    </m:r>
                    <m:r>
                      <a:rPr lang="en-US" altLang="en-US" i="1">
                        <a:solidFill>
                          <a:schemeClr val="tx1"/>
                        </a:solidFill>
                        <a:latin typeface="Cambria Math" panose="02040503050406030204" pitchFamily="18" charset="0"/>
                        <a:ea typeface="Cambria Math" panose="02040503050406030204" pitchFamily="18" charset="0"/>
                      </a:rPr>
                      <m:t>=</m:t>
                    </m:r>
                    <m:sSub>
                      <m:sSubPr>
                        <m:ctrlPr>
                          <a:rPr lang="en-US" altLang="en-US" i="1">
                            <a:solidFill>
                              <a:schemeClr val="tx1"/>
                            </a:solidFill>
                            <a:latin typeface="Cambria Math" panose="02040503050406030204" pitchFamily="18" charset="0"/>
                            <a:ea typeface="Cambria Math" panose="02040503050406030204" pitchFamily="18" charset="0"/>
                          </a:rPr>
                        </m:ctrlPr>
                      </m:sSubPr>
                      <m:e>
                        <m:r>
                          <a:rPr lang="en-US" altLang="en-US" i="1">
                            <a:solidFill>
                              <a:schemeClr val="tx1"/>
                            </a:solidFill>
                            <a:latin typeface="Cambria Math" panose="02040503050406030204" pitchFamily="18" charset="0"/>
                            <a:ea typeface="Cambria Math" panose="02040503050406030204" pitchFamily="18" charset="0"/>
                          </a:rPr>
                          <m:t>𝑆</m:t>
                        </m:r>
                      </m:e>
                      <m:sub>
                        <m:r>
                          <a:rPr lang="en-US" altLang="en-US" i="1">
                            <a:solidFill>
                              <a:schemeClr val="tx1"/>
                            </a:solidFill>
                            <a:latin typeface="Cambria Math" panose="02040503050406030204" pitchFamily="18" charset="0"/>
                            <a:ea typeface="Cambria Math" panose="02040503050406030204" pitchFamily="18" charset="0"/>
                          </a:rPr>
                          <m:t>(</m:t>
                        </m:r>
                        <m:sSub>
                          <m:sSubPr>
                            <m:ctrlPr>
                              <a:rPr lang="en-US" altLang="en-US" i="1">
                                <a:solidFill>
                                  <a:schemeClr val="tx1"/>
                                </a:solidFill>
                                <a:latin typeface="Cambria Math" panose="02040503050406030204" pitchFamily="18" charset="0"/>
                                <a:ea typeface="Cambria Math" panose="02040503050406030204" pitchFamily="18" charset="0"/>
                              </a:rPr>
                            </m:ctrlPr>
                          </m:sSubPr>
                          <m:e>
                            <m:r>
                              <a:rPr lang="en-US" altLang="en-US" i="1">
                                <a:solidFill>
                                  <a:schemeClr val="tx1"/>
                                </a:solidFill>
                                <a:latin typeface="Cambria Math" panose="02040503050406030204" pitchFamily="18" charset="0"/>
                                <a:ea typeface="Cambria Math" panose="02040503050406030204" pitchFamily="18" charset="0"/>
                              </a:rPr>
                              <m:t>𝑠</m:t>
                            </m:r>
                          </m:e>
                          <m:sub>
                            <m:r>
                              <a:rPr lang="en-US" altLang="en-US" i="1">
                                <a:solidFill>
                                  <a:schemeClr val="tx1"/>
                                </a:solidFill>
                                <a:latin typeface="Cambria Math" panose="02040503050406030204" pitchFamily="18" charset="0"/>
                                <a:ea typeface="Cambria Math" panose="02040503050406030204" pitchFamily="18" charset="0"/>
                              </a:rPr>
                              <m:t>0</m:t>
                            </m:r>
                          </m:sub>
                        </m:sSub>
                        <m:r>
                          <a:rPr lang="en-US" altLang="en-US" i="1">
                            <a:solidFill>
                              <a:schemeClr val="tx1"/>
                            </a:solidFill>
                            <a:latin typeface="Cambria Math" panose="02040503050406030204" pitchFamily="18" charset="0"/>
                            <a:ea typeface="Cambria Math" panose="02040503050406030204" pitchFamily="18" charset="0"/>
                          </a:rPr>
                          <m:t>,</m:t>
                        </m:r>
                        <m:sSub>
                          <m:sSubPr>
                            <m:ctrlPr>
                              <a:rPr lang="en-US" altLang="en-US" i="1">
                                <a:solidFill>
                                  <a:schemeClr val="tx1"/>
                                </a:solidFill>
                                <a:latin typeface="Cambria Math" panose="02040503050406030204" pitchFamily="18" charset="0"/>
                                <a:ea typeface="Cambria Math" panose="02040503050406030204" pitchFamily="18" charset="0"/>
                              </a:rPr>
                            </m:ctrlPr>
                          </m:sSubPr>
                          <m:e>
                            <m:r>
                              <a:rPr lang="en-US" altLang="en-US" i="1">
                                <a:solidFill>
                                  <a:schemeClr val="tx1"/>
                                </a:solidFill>
                                <a:latin typeface="Cambria Math" panose="02040503050406030204" pitchFamily="18" charset="0"/>
                                <a:ea typeface="Cambria Math" panose="02040503050406030204" pitchFamily="18" charset="0"/>
                              </a:rPr>
                              <m:t>𝑠</m:t>
                            </m:r>
                          </m:e>
                          <m:sub>
                            <m:r>
                              <a:rPr lang="en-US" altLang="en-US" i="1">
                                <a:solidFill>
                                  <a:schemeClr val="tx1"/>
                                </a:solidFill>
                                <a:latin typeface="Cambria Math" panose="02040503050406030204" pitchFamily="18" charset="0"/>
                                <a:ea typeface="Cambria Math" panose="02040503050406030204" pitchFamily="18" charset="0"/>
                              </a:rPr>
                              <m:t>1</m:t>
                            </m:r>
                          </m:sub>
                        </m:sSub>
                        <m:r>
                          <a:rPr lang="en-US" altLang="en-US" i="1">
                            <a:solidFill>
                              <a:schemeClr val="tx1"/>
                            </a:solidFill>
                            <a:latin typeface="Cambria Math" panose="02040503050406030204" pitchFamily="18" charset="0"/>
                            <a:ea typeface="Cambria Math" panose="02040503050406030204" pitchFamily="18" charset="0"/>
                          </a:rPr>
                          <m:t>)</m:t>
                        </m:r>
                      </m:sub>
                    </m:sSub>
                    <m:d>
                      <m:dPr>
                        <m:ctrlPr>
                          <a:rPr lang="en-US" altLang="en-US" i="1">
                            <a:solidFill>
                              <a:schemeClr val="tx1"/>
                            </a:solidFill>
                            <a:latin typeface="Cambria Math" panose="02040503050406030204" pitchFamily="18" charset="0"/>
                            <a:ea typeface="Cambria Math" panose="02040503050406030204" pitchFamily="18" charset="0"/>
                          </a:rPr>
                        </m:ctrlPr>
                      </m:dPr>
                      <m:e>
                        <m:r>
                          <a:rPr lang="en-US" altLang="en-US" i="1">
                            <a:solidFill>
                              <a:schemeClr val="tx1"/>
                            </a:solidFill>
                            <a:latin typeface="Cambria Math" panose="02040503050406030204" pitchFamily="18" charset="0"/>
                            <a:ea typeface="Cambria Math" panose="02040503050406030204" pitchFamily="18" charset="0"/>
                          </a:rPr>
                          <m:t>𝑏</m:t>
                        </m:r>
                      </m:e>
                    </m:d>
                    <m:r>
                      <a:rPr lang="en-US" altLang="en-US" i="1">
                        <a:solidFill>
                          <a:schemeClr val="tx1"/>
                        </a:solidFill>
                        <a:latin typeface="Cambria Math" panose="02040503050406030204" pitchFamily="18" charset="0"/>
                        <a:ea typeface="Cambria Math" panose="02040503050406030204" pitchFamily="18" charset="0"/>
                      </a:rPr>
                      <m:t>=</m:t>
                    </m:r>
                    <m:sSub>
                      <m:sSubPr>
                        <m:ctrlPr>
                          <a:rPr lang="en-US" altLang="en-US" i="1">
                            <a:solidFill>
                              <a:schemeClr val="tx1"/>
                            </a:solidFill>
                            <a:latin typeface="Cambria Math" panose="02040503050406030204" pitchFamily="18" charset="0"/>
                            <a:ea typeface="Cambria Math" panose="02040503050406030204" pitchFamily="18" charset="0"/>
                          </a:rPr>
                        </m:ctrlPr>
                      </m:sSubPr>
                      <m:e>
                        <m:r>
                          <a:rPr lang="en-US" altLang="en-US" i="1">
                            <a:solidFill>
                              <a:schemeClr val="tx1"/>
                            </a:solidFill>
                            <a:latin typeface="Cambria Math" panose="02040503050406030204" pitchFamily="18" charset="0"/>
                            <a:ea typeface="Cambria Math" panose="02040503050406030204" pitchFamily="18" charset="0"/>
                          </a:rPr>
                          <m:t>𝑠</m:t>
                        </m:r>
                      </m:e>
                      <m:sub>
                        <m:r>
                          <a:rPr lang="en-US" altLang="en-US" i="1">
                            <a:solidFill>
                              <a:schemeClr val="tx1"/>
                            </a:solidFill>
                            <a:latin typeface="Cambria Math" panose="02040503050406030204" pitchFamily="18" charset="0"/>
                            <a:ea typeface="Cambria Math" panose="02040503050406030204" pitchFamily="18" charset="0"/>
                          </a:rPr>
                          <m:t>𝑏</m:t>
                        </m:r>
                      </m:sub>
                    </m:sSub>
                  </m:oMath>
                </a14:m>
                <a:endParaRPr lang="en-GB" altLang="en-US" kern="0">
                  <a:solidFill>
                    <a:schemeClr val="tx1"/>
                  </a:solidFill>
                </a:endParaRPr>
              </a:p>
            </p:txBody>
          </p:sp>
        </mc:Choice>
        <mc:Fallback xmlns="">
          <p:sp>
            <p:nvSpPr>
              <p:cNvPr id="28" name="Rectangle 27"/>
              <p:cNvSpPr>
                <a:spLocks noRot="1" noChangeAspect="1" noMove="1" noResize="1" noEditPoints="1" noAdjustHandles="1" noChangeArrowheads="1" noChangeShapeType="1" noTextEdit="1"/>
              </p:cNvSpPr>
              <p:nvPr/>
            </p:nvSpPr>
            <p:spPr bwMode="auto">
              <a:xfrm>
                <a:off x="1255696" y="4939651"/>
                <a:ext cx="2703459" cy="339046"/>
              </a:xfrm>
              <a:prstGeom prst="rect">
                <a:avLst/>
              </a:prstGeom>
              <a:blipFill>
                <a:blip r:embed="rId4"/>
                <a:stretch>
                  <a:fillRect l="-1798" t="-15517" b="-25862"/>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7" name="Straight Arrow Connector 6"/>
          <p:cNvCxnSpPr>
            <a:endCxn id="28" idx="1"/>
          </p:cNvCxnSpPr>
          <p:nvPr/>
        </p:nvCxnSpPr>
        <p:spPr bwMode="auto">
          <a:xfrm>
            <a:off x="714150" y="5109174"/>
            <a:ext cx="54154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 name="TextBox 7"/>
              <p:cNvSpPr txBox="1"/>
              <p:nvPr/>
            </p:nvSpPr>
            <p:spPr>
              <a:xfrm>
                <a:off x="760554" y="4782266"/>
                <a:ext cx="3788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en-US" i="1" smtClean="0">
                          <a:solidFill>
                            <a:schemeClr val="tx1"/>
                          </a:solidFill>
                          <a:latin typeface="Cambria Math" panose="02040503050406030204" pitchFamily="18" charset="0"/>
                          <a:ea typeface="Cambria Math" panose="02040503050406030204" pitchFamily="18" charset="0"/>
                        </a:rPr>
                        <m:t>𝑏</m:t>
                      </m:r>
                    </m:oMath>
                  </m:oMathPara>
                </a14:m>
                <a:endParaRPr lang="en-US">
                  <a:solidFill>
                    <a:schemeClr val="tx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60554" y="4782266"/>
                <a:ext cx="378886" cy="369332"/>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p:cNvCxnSpPr>
            <a:stCxn id="23" idx="2"/>
            <a:endCxn id="28" idx="0"/>
          </p:cNvCxnSpPr>
          <p:nvPr/>
        </p:nvCxnSpPr>
        <p:spPr bwMode="auto">
          <a:xfrm>
            <a:off x="2607425" y="4151939"/>
            <a:ext cx="1" cy="7877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369" name="Straight Arrow Connector 58368"/>
          <p:cNvCxnSpPr>
            <a:stCxn id="28" idx="3"/>
            <a:endCxn id="36" idx="1"/>
          </p:cNvCxnSpPr>
          <p:nvPr/>
        </p:nvCxnSpPr>
        <p:spPr bwMode="auto">
          <a:xfrm>
            <a:off x="3959155" y="5109174"/>
            <a:ext cx="131200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8371" name="Rectangle 58370"/>
              <p:cNvSpPr/>
              <p:nvPr/>
            </p:nvSpPr>
            <p:spPr>
              <a:xfrm>
                <a:off x="4131410" y="4747410"/>
                <a:ext cx="9072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altLang="en-US" i="1" smtClean="0">
                          <a:solidFill>
                            <a:schemeClr val="tx1"/>
                          </a:solidFill>
                          <a:latin typeface="Cambria Math" panose="02040503050406030204" pitchFamily="18" charset="0"/>
                          <a:ea typeface="Cambria Math" panose="02040503050406030204" pitchFamily="18" charset="0"/>
                        </a:rPr>
                        <m:t>𝜎</m:t>
                      </m:r>
                      <m:r>
                        <a:rPr lang="en-US" altLang="en-US" i="1">
                          <a:solidFill>
                            <a:schemeClr val="tx1"/>
                          </a:solidFill>
                          <a:latin typeface="Cambria Math" panose="02040503050406030204" pitchFamily="18" charset="0"/>
                          <a:ea typeface="Cambria Math" panose="02040503050406030204" pitchFamily="18" charset="0"/>
                        </a:rPr>
                        <m:t>=</m:t>
                      </m:r>
                      <m:sSub>
                        <m:sSubPr>
                          <m:ctrlPr>
                            <a:rPr lang="en-US" altLang="en-US" i="1">
                              <a:solidFill>
                                <a:schemeClr val="tx1"/>
                              </a:solidFill>
                              <a:latin typeface="Cambria Math" panose="02040503050406030204" pitchFamily="18" charset="0"/>
                              <a:ea typeface="Cambria Math" panose="02040503050406030204" pitchFamily="18" charset="0"/>
                            </a:rPr>
                          </m:ctrlPr>
                        </m:sSubPr>
                        <m:e>
                          <m:r>
                            <a:rPr lang="en-US" altLang="en-US" i="1">
                              <a:solidFill>
                                <a:schemeClr val="tx1"/>
                              </a:solidFill>
                              <a:latin typeface="Cambria Math" panose="02040503050406030204" pitchFamily="18" charset="0"/>
                              <a:ea typeface="Cambria Math" panose="02040503050406030204" pitchFamily="18" charset="0"/>
                            </a:rPr>
                            <m:t>𝑠</m:t>
                          </m:r>
                        </m:e>
                        <m:sub>
                          <m:r>
                            <a:rPr lang="en-US" altLang="en-US" i="1">
                              <a:solidFill>
                                <a:schemeClr val="tx1"/>
                              </a:solidFill>
                              <a:latin typeface="Cambria Math" panose="02040503050406030204" pitchFamily="18" charset="0"/>
                              <a:ea typeface="Cambria Math" panose="02040503050406030204" pitchFamily="18" charset="0"/>
                            </a:rPr>
                            <m:t>𝑏</m:t>
                          </m:r>
                        </m:sub>
                      </m:sSub>
                    </m:oMath>
                  </m:oMathPara>
                </a14:m>
                <a:endParaRPr lang="en-US">
                  <a:solidFill>
                    <a:schemeClr val="tx1"/>
                  </a:solidFill>
                </a:endParaRPr>
              </a:p>
            </p:txBody>
          </p:sp>
        </mc:Choice>
        <mc:Fallback xmlns="">
          <p:sp>
            <p:nvSpPr>
              <p:cNvPr id="58371" name="Rectangle 58370"/>
              <p:cNvSpPr>
                <a:spLocks noRot="1" noChangeAspect="1" noMove="1" noResize="1" noEditPoints="1" noAdjustHandles="1" noChangeArrowheads="1" noChangeShapeType="1" noTextEdit="1"/>
              </p:cNvSpPr>
              <p:nvPr/>
            </p:nvSpPr>
            <p:spPr>
              <a:xfrm>
                <a:off x="4131410" y="4747410"/>
                <a:ext cx="907235" cy="369332"/>
              </a:xfrm>
              <a:prstGeom prst="rect">
                <a:avLst/>
              </a:prstGeom>
              <a:blipFill>
                <a:blip r:embed="rId6"/>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bwMode="auto">
              <a:xfrm>
                <a:off x="5271157" y="4939651"/>
                <a:ext cx="2214514" cy="339046"/>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r>
                  <a:rPr lang="en-GB" altLang="en-US" kern="0">
                    <a:solidFill>
                      <a:schemeClr val="tx1"/>
                    </a:solidFill>
                    <a:cs typeface="Times New Roman" pitchFamily="18" charset="0"/>
                  </a:rPr>
                  <a:t>Verify: is </a:t>
                </a:r>
                <a:r>
                  <a:rPr lang="en-GB" altLang="en-US" i="1" err="1">
                    <a:solidFill>
                      <a:schemeClr val="tx1"/>
                    </a:solidFill>
                    <a:latin typeface="Times New Roman" pitchFamily="18" charset="0"/>
                    <a:cs typeface="Times New Roman" pitchFamily="18" charset="0"/>
                  </a:rPr>
                  <a:t>v</a:t>
                </a:r>
                <a:r>
                  <a:rPr lang="en-GB" altLang="en-US" i="1" baseline="-25000" err="1">
                    <a:solidFill>
                      <a:schemeClr val="tx1"/>
                    </a:solidFill>
                    <a:latin typeface="Times New Roman" pitchFamily="18" charset="0"/>
                    <a:cs typeface="Times New Roman" pitchFamily="18" charset="0"/>
                  </a:rPr>
                  <a:t>b</a:t>
                </a:r>
                <a:r>
                  <a:rPr lang="en-GB" altLang="en-US" i="1">
                    <a:solidFill>
                      <a:schemeClr val="tx1"/>
                    </a:solidFill>
                    <a:latin typeface="Times New Roman" pitchFamily="18" charset="0"/>
                    <a:cs typeface="Times New Roman" pitchFamily="18" charset="0"/>
                  </a:rPr>
                  <a:t>=h(</a:t>
                </a:r>
                <a14:m>
                  <m:oMath xmlns:m="http://schemas.openxmlformats.org/officeDocument/2006/math">
                    <m:r>
                      <a:rPr lang="en-GB" altLang="en-US" i="1">
                        <a:solidFill>
                          <a:schemeClr val="tx1"/>
                        </a:solidFill>
                        <a:latin typeface="Cambria Math" panose="02040503050406030204" pitchFamily="18" charset="0"/>
                        <a:ea typeface="Cambria Math" panose="02040503050406030204" pitchFamily="18" charset="0"/>
                      </a:rPr>
                      <m:t>𝜎</m:t>
                    </m:r>
                  </m:oMath>
                </a14:m>
                <a:r>
                  <a:rPr lang="en-GB" altLang="en-US" i="1">
                    <a:solidFill>
                      <a:schemeClr val="tx1"/>
                    </a:solidFill>
                    <a:latin typeface="Times New Roman" pitchFamily="18" charset="0"/>
                    <a:cs typeface="Times New Roman" pitchFamily="18" charset="0"/>
                  </a:rPr>
                  <a:t>) </a:t>
                </a:r>
                <a:r>
                  <a:rPr lang="en-US" altLang="en-US">
                    <a:solidFill>
                      <a:schemeClr val="tx1"/>
                    </a:solidFill>
                    <a:ea typeface="Cambria Math" panose="02040503050406030204" pitchFamily="18" charset="0"/>
                  </a:rPr>
                  <a:t>?</a:t>
                </a:r>
              </a:p>
            </p:txBody>
          </p:sp>
        </mc:Choice>
        <mc:Fallback xmlns="">
          <p:sp>
            <p:nvSpPr>
              <p:cNvPr id="36" name="Rectangle 35"/>
              <p:cNvSpPr>
                <a:spLocks noRot="1" noChangeAspect="1" noMove="1" noResize="1" noEditPoints="1" noAdjustHandles="1" noChangeArrowheads="1" noChangeShapeType="1" noTextEdit="1"/>
              </p:cNvSpPr>
              <p:nvPr/>
            </p:nvSpPr>
            <p:spPr bwMode="auto">
              <a:xfrm>
                <a:off x="5271157" y="4939651"/>
                <a:ext cx="2214514" cy="339046"/>
              </a:xfrm>
              <a:prstGeom prst="rect">
                <a:avLst/>
              </a:prstGeom>
              <a:blipFill>
                <a:blip r:embed="rId7"/>
                <a:stretch>
                  <a:fillRect l="-2192" t="-10345" b="-29310"/>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39" name="Straight Arrow Connector 38"/>
          <p:cNvCxnSpPr>
            <a:stCxn id="27" idx="2"/>
            <a:endCxn id="36" idx="0"/>
          </p:cNvCxnSpPr>
          <p:nvPr/>
        </p:nvCxnSpPr>
        <p:spPr bwMode="auto">
          <a:xfrm>
            <a:off x="6378414" y="4129171"/>
            <a:ext cx="0" cy="8104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p:cNvCxnSpPr>
            <a:stCxn id="36" idx="3"/>
          </p:cNvCxnSpPr>
          <p:nvPr/>
        </p:nvCxnSpPr>
        <p:spPr bwMode="auto">
          <a:xfrm>
            <a:off x="7485671" y="5109174"/>
            <a:ext cx="907234" cy="75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2" name="Rectangle 41"/>
              <p:cNvSpPr/>
              <p:nvPr/>
            </p:nvSpPr>
            <p:spPr>
              <a:xfrm>
                <a:off x="7561632" y="5095522"/>
                <a:ext cx="1271951" cy="369332"/>
              </a:xfrm>
              <a:prstGeom prst="rect">
                <a:avLst/>
              </a:prstGeom>
            </p:spPr>
            <p:txBody>
              <a:bodyPr wrap="none">
                <a:spAutoFit/>
              </a:bodyPr>
              <a:lstStyle/>
              <a:p>
                <a14:m>
                  <m:oMath xmlns:m="http://schemas.openxmlformats.org/officeDocument/2006/math">
                    <m:r>
                      <a:rPr lang="en-US" altLang="en-US" b="0" i="1" smtClean="0">
                        <a:solidFill>
                          <a:schemeClr val="tx1"/>
                        </a:solidFill>
                        <a:latin typeface="Cambria Math" panose="02040503050406030204" pitchFamily="18" charset="0"/>
                        <a:ea typeface="Cambria Math" panose="02040503050406030204" pitchFamily="18" charset="0"/>
                      </a:rPr>
                      <m:t>𝑌𝑒𝑠</m:t>
                    </m:r>
                  </m:oMath>
                </a14:m>
                <a:r>
                  <a:rPr lang="en-US">
                    <a:solidFill>
                      <a:schemeClr val="tx1"/>
                    </a:solidFill>
                    <a:sym typeface="Wingdings" panose="05000000000000000000" pitchFamily="2" charset="2"/>
                  </a:rPr>
                  <a:t>Valid</a:t>
                </a:r>
              </a:p>
            </p:txBody>
          </p:sp>
        </mc:Choice>
        <mc:Fallback xmlns="">
          <p:sp>
            <p:nvSpPr>
              <p:cNvPr id="42" name="Rectangle 41"/>
              <p:cNvSpPr>
                <a:spLocks noRot="1" noChangeAspect="1" noMove="1" noResize="1" noEditPoints="1" noAdjustHandles="1" noChangeArrowheads="1" noChangeShapeType="1" noTextEdit="1"/>
              </p:cNvSpPr>
              <p:nvPr/>
            </p:nvSpPr>
            <p:spPr>
              <a:xfrm>
                <a:off x="7561632" y="5095522"/>
                <a:ext cx="1271951" cy="369332"/>
              </a:xfrm>
              <a:prstGeom prst="rect">
                <a:avLst/>
              </a:prstGeom>
              <a:blipFill>
                <a:blip r:embed="rId8"/>
                <a:stretch>
                  <a:fillRect t="-10000" r="-3828" b="-26667"/>
                </a:stretch>
              </a:blipFill>
            </p:spPr>
            <p:txBody>
              <a:bodyPr/>
              <a:lstStyle/>
              <a:p>
                <a:r>
                  <a:rPr lang="en-US">
                    <a:noFill/>
                  </a:rPr>
                  <a:t> </a:t>
                </a:r>
              </a:p>
            </p:txBody>
          </p:sp>
        </mc:Fallback>
      </mc:AlternateContent>
    </p:spTree>
    <p:extLst>
      <p:ext uri="{BB962C8B-B14F-4D97-AF65-F5344CB8AC3E}">
        <p14:creationId xmlns:p14="http://schemas.microsoft.com/office/powerpoint/2010/main" val="546478785"/>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B3E12B31-8FC8-4A41-9E70-D32B66C23A88}"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A0B647E9-0097-4ABD-9993-9790A29446C2}" type="slidenum">
              <a:rPr lang="he-IL" altLang="en-US"/>
              <a:pPr>
                <a:defRPr/>
              </a:pPr>
              <a:t>37</a:t>
            </a:fld>
            <a:endParaRPr lang="en-US" altLang="en-US"/>
          </a:p>
        </p:txBody>
      </p:sp>
      <p:sp>
        <p:nvSpPr>
          <p:cNvPr id="2" name="Rectangle 1"/>
          <p:cNvSpPr/>
          <p:nvPr/>
        </p:nvSpPr>
        <p:spPr bwMode="auto">
          <a:xfrm>
            <a:off x="8451273" y="5957455"/>
            <a:ext cx="235527" cy="1385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136142" y="945161"/>
                <a:ext cx="8432894" cy="5300619"/>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a:lstStyle>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t>One-time signature – for FIL </a:t>
                </a:r>
                <a:r>
                  <a:rPr lang="en-GB" altLang="en-US" sz="2400" b="1" dirty="0"/>
                  <a:t>string</a:t>
                </a:r>
                <a:r>
                  <a:rPr lang="en-GB" altLang="en-US" sz="2400" dirty="0"/>
                  <a:t> </a:t>
                </a:r>
                <a14:m>
                  <m:oMath xmlns:m="http://schemas.openxmlformats.org/officeDocument/2006/math">
                    <m:r>
                      <a:rPr lang="en-GB" altLang="en-US" sz="2400" i="1" dirty="0">
                        <a:solidFill>
                          <a:srgbClr val="006633"/>
                        </a:solidFill>
                        <a:latin typeface="Cambria Math" panose="02040503050406030204" pitchFamily="18" charset="0"/>
                        <a:cs typeface="Times New Roman" pitchFamily="18" charset="0"/>
                      </a:rPr>
                      <m:t>𝑑</m:t>
                    </m:r>
                    <m:r>
                      <a:rPr lang="en-GB" altLang="en-US" sz="2400" i="1" dirty="0">
                        <a:solidFill>
                          <a:srgbClr val="006633"/>
                        </a:solidFill>
                        <a:latin typeface="Cambria Math" panose="02040503050406030204" pitchFamily="18" charset="0"/>
                        <a:ea typeface="Cambria Math" panose="02040503050406030204" pitchFamily="18" charset="0"/>
                        <a:cs typeface="Times New Roman" pitchFamily="18" charset="0"/>
                      </a:rPr>
                      <m:t>∈</m:t>
                    </m:r>
                    <m:sSup>
                      <m:sSupPr>
                        <m:ctrlPr>
                          <a:rPr lang="en-GB" altLang="en-US" sz="2400" i="1" dirty="0">
                            <a:solidFill>
                              <a:srgbClr val="006633"/>
                            </a:solidFill>
                            <a:latin typeface="Cambria Math" panose="02040503050406030204" pitchFamily="18" charset="0"/>
                            <a:ea typeface="Cambria Math" panose="02040503050406030204" pitchFamily="18" charset="0"/>
                            <a:cs typeface="Times New Roman" pitchFamily="18" charset="0"/>
                          </a:rPr>
                        </m:ctrlPr>
                      </m:sSupPr>
                      <m:e>
                        <m:d>
                          <m:dPr>
                            <m:begChr m:val="{"/>
                            <m:endChr m:val="}"/>
                            <m:ctrlPr>
                              <a:rPr lang="en-GB" altLang="en-US" sz="2400" i="1" dirty="0">
                                <a:solidFill>
                                  <a:srgbClr val="006633"/>
                                </a:solidFill>
                                <a:latin typeface="Cambria Math" panose="02040503050406030204" pitchFamily="18" charset="0"/>
                                <a:ea typeface="Cambria Math" panose="02040503050406030204" pitchFamily="18" charset="0"/>
                                <a:cs typeface="Times New Roman" pitchFamily="18" charset="0"/>
                              </a:rPr>
                            </m:ctrlPr>
                          </m:dPr>
                          <m:e>
                            <m:r>
                              <a:rPr lang="en-US" altLang="en-US" sz="2400" i="1" dirty="0">
                                <a:solidFill>
                                  <a:srgbClr val="006633"/>
                                </a:solidFill>
                                <a:latin typeface="Cambria Math" panose="02040503050406030204" pitchFamily="18" charset="0"/>
                                <a:ea typeface="Cambria Math" panose="02040503050406030204" pitchFamily="18" charset="0"/>
                                <a:cs typeface="Times New Roman" pitchFamily="18" charset="0"/>
                              </a:rPr>
                              <m:t>0</m:t>
                            </m:r>
                            <m:r>
                              <a:rPr lang="en-US" altLang="en-US" sz="2400" i="1" dirty="0">
                                <a:solidFill>
                                  <a:srgbClr val="006633"/>
                                </a:solidFill>
                                <a:latin typeface="Cambria Math" panose="02040503050406030204" pitchFamily="18" charset="0"/>
                                <a:ea typeface="Cambria Math" panose="02040503050406030204" pitchFamily="18" charset="0"/>
                                <a:cs typeface="Times New Roman" pitchFamily="18" charset="0"/>
                              </a:rPr>
                              <m:t>,</m:t>
                            </m:r>
                            <m:r>
                              <a:rPr lang="en-US" altLang="en-US" sz="2400" i="1" dirty="0">
                                <a:solidFill>
                                  <a:srgbClr val="006633"/>
                                </a:solidFill>
                                <a:latin typeface="Cambria Math" panose="02040503050406030204" pitchFamily="18" charset="0"/>
                                <a:ea typeface="Cambria Math" panose="02040503050406030204" pitchFamily="18" charset="0"/>
                                <a:cs typeface="Times New Roman" pitchFamily="18" charset="0"/>
                              </a:rPr>
                              <m:t>1</m:t>
                            </m:r>
                          </m:e>
                        </m:d>
                      </m:e>
                      <m:sup>
                        <m:r>
                          <a:rPr lang="en-US" altLang="en-US" sz="2400" i="1" dirty="0">
                            <a:solidFill>
                              <a:srgbClr val="006633"/>
                            </a:solidFill>
                            <a:latin typeface="Cambria Math" panose="02040503050406030204" pitchFamily="18" charset="0"/>
                            <a:ea typeface="Cambria Math" panose="02040503050406030204" pitchFamily="18" charset="0"/>
                            <a:cs typeface="Times New Roman" pitchFamily="18" charset="0"/>
                          </a:rPr>
                          <m:t>𝑙</m:t>
                        </m:r>
                      </m:sup>
                    </m:sSup>
                  </m:oMath>
                </a14:m>
                <a:r>
                  <a:rPr lang="en-GB" altLang="en-US" sz="2400" i="1" dirty="0">
                    <a:solidFill>
                      <a:srgbClr val="006633"/>
                    </a:solidFill>
                    <a:latin typeface="Times New Roman" pitchFamily="18" charset="0"/>
                    <a:cs typeface="Times New Roman" pitchFamily="18" charset="0"/>
                  </a:rPr>
                  <a:t> </a:t>
                </a:r>
                <a:r>
                  <a:rPr lang="en-GB" altLang="en-US" sz="2400" dirty="0"/>
                  <a:t> (of </a:t>
                </a:r>
                <a:r>
                  <a:rPr lang="en-GB" altLang="en-US" sz="2400" i="1" dirty="0">
                    <a:solidFill>
                      <a:srgbClr val="006633"/>
                    </a:solidFill>
                    <a:latin typeface="Times New Roman" pitchFamily="18" charset="0"/>
                    <a:cs typeface="Times New Roman" pitchFamily="18" charset="0"/>
                  </a:rPr>
                  <a:t>l</a:t>
                </a:r>
                <a:r>
                  <a:rPr lang="en-GB" altLang="en-US" sz="2400" dirty="0"/>
                  <a:t> bits):</a:t>
                </a: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a:t>Private key: </a:t>
                </a:r>
                <a:r>
                  <a:rPr lang="en-GB" altLang="en-US" sz="2000" i="1" dirty="0">
                    <a:solidFill>
                      <a:srgbClr val="006633"/>
                    </a:solidFill>
                    <a:latin typeface="Times New Roman" pitchFamily="18" charset="0"/>
                    <a:cs typeface="Times New Roman" pitchFamily="18" charset="0"/>
                  </a:rPr>
                  <a:t>2l</a:t>
                </a:r>
                <a:r>
                  <a:rPr lang="en-GB" altLang="en-US" sz="2000" dirty="0"/>
                  <a:t> random ‘one-time PWs’: </a:t>
                </a:r>
                <a14:m>
                  <m:oMath xmlns:m="http://schemas.openxmlformats.org/officeDocument/2006/math">
                    <m:r>
                      <a:rPr lang="en-US" altLang="en-US" sz="2000" b="0" i="1" smtClean="0">
                        <a:latin typeface="Cambria Math" panose="02040503050406030204" pitchFamily="18" charset="0"/>
                        <a:ea typeface="Cambria Math" panose="02040503050406030204" pitchFamily="18" charset="0"/>
                      </a:rPr>
                      <m:t>𝑠</m:t>
                    </m:r>
                    <m:r>
                      <a:rPr lang="en-US" altLang="en-US" sz="2000" b="0" i="0" smtClean="0">
                        <a:latin typeface="Cambria Math" panose="02040503050406030204" pitchFamily="18" charset="0"/>
                        <a:ea typeface="Cambria Math" panose="02040503050406030204" pitchFamily="18" charset="0"/>
                      </a:rPr>
                      <m:t>=</m:t>
                    </m:r>
                    <m:sSubSup>
                      <m:sSubSupPr>
                        <m:ctrlPr>
                          <a:rPr lang="en-US" altLang="en-US" sz="2000" b="0" i="1" smtClean="0">
                            <a:latin typeface="Cambria Math" panose="02040503050406030204" pitchFamily="18" charset="0"/>
                            <a:ea typeface="Cambria Math" panose="02040503050406030204" pitchFamily="18" charset="0"/>
                          </a:rPr>
                        </m:ctrlPr>
                      </m:sSubSupPr>
                      <m:e>
                        <m:d>
                          <m:dPr>
                            <m:begChr m:val="{"/>
                            <m:endChr m:val="}"/>
                            <m:ctrlPr>
                              <a:rPr lang="en-US" altLang="en-US" sz="2000" i="1">
                                <a:latin typeface="Cambria Math" panose="02040503050406030204" pitchFamily="18" charset="0"/>
                                <a:ea typeface="Cambria Math" panose="02040503050406030204" pitchFamily="18" charset="0"/>
                              </a:rPr>
                            </m:ctrlPr>
                          </m:dPr>
                          <m:e>
                            <m:sSubSup>
                              <m:sSubSupPr>
                                <m:ctrlPr>
                                  <a:rPr lang="en-US" altLang="en-US" sz="2000" i="1">
                                    <a:latin typeface="Cambria Math" panose="02040503050406030204" pitchFamily="18" charset="0"/>
                                    <a:ea typeface="Cambria Math" panose="02040503050406030204" pitchFamily="18" charset="0"/>
                                  </a:rPr>
                                </m:ctrlPr>
                              </m:sSubSupPr>
                              <m:e>
                                <m:r>
                                  <a:rPr lang="en-US" altLang="en-US" sz="2000" b="0" i="1" smtClean="0">
                                    <a:latin typeface="Cambria Math" panose="02040503050406030204" pitchFamily="18" charset="0"/>
                                    <a:ea typeface="Cambria Math" panose="02040503050406030204" pitchFamily="18" charset="0"/>
                                  </a:rPr>
                                  <m:t>𝑠</m:t>
                                </m:r>
                              </m:e>
                              <m:sub>
                                <m:r>
                                  <a:rPr lang="en-US" altLang="en-US" sz="2000" i="1">
                                    <a:latin typeface="Cambria Math" panose="02040503050406030204" pitchFamily="18" charset="0"/>
                                    <a:ea typeface="Cambria Math" panose="02040503050406030204" pitchFamily="18" charset="0"/>
                                  </a:rPr>
                                  <m:t>𝑏</m:t>
                                </m:r>
                              </m:sub>
                              <m:sup>
                                <m:r>
                                  <a:rPr lang="en-US" altLang="en-US" sz="2000" b="0" i="1" smtClean="0">
                                    <a:latin typeface="Cambria Math" panose="02040503050406030204" pitchFamily="18" charset="0"/>
                                    <a:ea typeface="Cambria Math" panose="02040503050406030204" pitchFamily="18" charset="0"/>
                                  </a:rPr>
                                  <m:t> </m:t>
                                </m:r>
                              </m:sup>
                            </m:sSubSup>
                            <m:r>
                              <a:rPr lang="en-US" altLang="en-US" sz="2000" b="0" i="1" smtClean="0">
                                <a:latin typeface="Cambria Math" panose="02040503050406030204" pitchFamily="18" charset="0"/>
                                <a:ea typeface="Cambria Math" panose="02040503050406030204" pitchFamily="18" charset="0"/>
                              </a:rPr>
                              <m:t>(</m:t>
                            </m:r>
                            <m:r>
                              <a:rPr lang="en-US" altLang="en-US" sz="2000" b="0" i="1" smtClean="0">
                                <a:latin typeface="Cambria Math" panose="02040503050406030204" pitchFamily="18" charset="0"/>
                                <a:ea typeface="Cambria Math" panose="02040503050406030204" pitchFamily="18" charset="0"/>
                              </a:rPr>
                              <m:t>𝑖</m:t>
                            </m:r>
                            <m:r>
                              <a:rPr lang="en-US" altLang="en-US" sz="2000" b="0" i="1" smtClean="0">
                                <a:latin typeface="Cambria Math" panose="02040503050406030204" pitchFamily="18" charset="0"/>
                                <a:ea typeface="Cambria Math" panose="02040503050406030204" pitchFamily="18" charset="0"/>
                              </a:rPr>
                              <m:t>)</m:t>
                            </m:r>
                          </m:e>
                        </m:d>
                      </m:e>
                      <m:sub>
                        <m:r>
                          <a:rPr lang="en-US" altLang="en-US" sz="2000" b="0" i="1" smtClean="0">
                            <a:latin typeface="Cambria Math" panose="02040503050406030204" pitchFamily="18" charset="0"/>
                            <a:ea typeface="Cambria Math" panose="02040503050406030204" pitchFamily="18" charset="0"/>
                          </a:rPr>
                          <m:t>𝑏</m:t>
                        </m:r>
                        <m:r>
                          <a:rPr lang="en-US" altLang="en-US" sz="2000" b="0" i="1" smtClean="0">
                            <a:latin typeface="Cambria Math" panose="02040503050406030204" pitchFamily="18" charset="0"/>
                            <a:ea typeface="Cambria Math" panose="02040503050406030204" pitchFamily="18" charset="0"/>
                          </a:rPr>
                          <m:t>∈</m:t>
                        </m:r>
                        <m:d>
                          <m:dPr>
                            <m:begChr m:val="{"/>
                            <m:endChr m:val="}"/>
                            <m:ctrlPr>
                              <a:rPr lang="en-US" altLang="en-US" sz="2000" b="0" i="1" smtClean="0">
                                <a:latin typeface="Cambria Math" panose="02040503050406030204" pitchFamily="18" charset="0"/>
                                <a:ea typeface="Cambria Math" panose="02040503050406030204" pitchFamily="18" charset="0"/>
                              </a:rPr>
                            </m:ctrlPr>
                          </m:dPr>
                          <m:e>
                            <m:r>
                              <a:rPr lang="en-US" altLang="en-US" sz="2000" b="0" i="1" smtClean="0">
                                <a:latin typeface="Cambria Math" panose="02040503050406030204" pitchFamily="18" charset="0"/>
                                <a:ea typeface="Cambria Math" panose="02040503050406030204" pitchFamily="18" charset="0"/>
                              </a:rPr>
                              <m:t>0</m:t>
                            </m:r>
                            <m:r>
                              <a:rPr lang="en-US" altLang="en-US" sz="2000" b="0" i="1" smtClean="0">
                                <a:latin typeface="Cambria Math" panose="02040503050406030204" pitchFamily="18" charset="0"/>
                                <a:ea typeface="Cambria Math" panose="02040503050406030204" pitchFamily="18" charset="0"/>
                              </a:rPr>
                              <m:t>,</m:t>
                            </m:r>
                            <m:r>
                              <a:rPr lang="en-US" altLang="en-US" sz="2000" b="0" i="1" smtClean="0">
                                <a:latin typeface="Cambria Math" panose="02040503050406030204" pitchFamily="18" charset="0"/>
                                <a:ea typeface="Cambria Math" panose="02040503050406030204" pitchFamily="18" charset="0"/>
                              </a:rPr>
                              <m:t>1</m:t>
                            </m:r>
                          </m:e>
                        </m:d>
                        <m:r>
                          <a:rPr lang="en-US" altLang="en-US" sz="2000" i="1">
                            <a:latin typeface="Cambria Math" panose="02040503050406030204" pitchFamily="18" charset="0"/>
                            <a:ea typeface="Cambria Math" panose="02040503050406030204" pitchFamily="18" charset="0"/>
                          </a:rPr>
                          <m:t>,</m:t>
                        </m:r>
                        <m:r>
                          <a:rPr lang="en-US" altLang="en-US" sz="2000" i="1">
                            <a:latin typeface="Cambria Math" panose="02040503050406030204" pitchFamily="18" charset="0"/>
                            <a:ea typeface="Cambria Math" panose="02040503050406030204" pitchFamily="18" charset="0"/>
                          </a:rPr>
                          <m:t>𝑖</m:t>
                        </m:r>
                        <m:r>
                          <a:rPr lang="en-US" altLang="en-US" sz="2000" i="1">
                            <a:latin typeface="Cambria Math" panose="02040503050406030204" pitchFamily="18" charset="0"/>
                            <a:ea typeface="Cambria Math" panose="02040503050406030204" pitchFamily="18" charset="0"/>
                          </a:rPr>
                          <m:t>∈</m:t>
                        </m:r>
                        <m:d>
                          <m:dPr>
                            <m:begChr m:val="{"/>
                            <m:endChr m:val="}"/>
                            <m:ctrlPr>
                              <a:rPr lang="en-US" altLang="en-US" sz="2000" i="1">
                                <a:latin typeface="Cambria Math" panose="02040503050406030204" pitchFamily="18" charset="0"/>
                                <a:ea typeface="Cambria Math" panose="02040503050406030204" pitchFamily="18" charset="0"/>
                              </a:rPr>
                            </m:ctrlPr>
                          </m:dPr>
                          <m:e>
                            <m:r>
                              <a:rPr lang="en-US" altLang="en-US" sz="2000" i="1">
                                <a:latin typeface="Cambria Math" panose="02040503050406030204" pitchFamily="18" charset="0"/>
                                <a:ea typeface="Cambria Math" panose="02040503050406030204" pitchFamily="18" charset="0"/>
                              </a:rPr>
                              <m:t>1</m:t>
                            </m:r>
                            <m:r>
                              <a:rPr lang="en-US" altLang="en-US" sz="2000" i="1">
                                <a:latin typeface="Cambria Math" panose="02040503050406030204" pitchFamily="18" charset="0"/>
                                <a:ea typeface="Cambria Math" panose="02040503050406030204" pitchFamily="18" charset="0"/>
                              </a:rPr>
                              <m:t>,…,</m:t>
                            </m:r>
                            <m:r>
                              <a:rPr lang="en-US" altLang="en-US" sz="2000" i="1">
                                <a:latin typeface="Cambria Math" panose="02040503050406030204" pitchFamily="18" charset="0"/>
                                <a:ea typeface="Cambria Math" panose="02040503050406030204" pitchFamily="18" charset="0"/>
                              </a:rPr>
                              <m:t>𝑙</m:t>
                            </m:r>
                          </m:e>
                        </m:d>
                      </m:sub>
                      <m:sup/>
                    </m:sSubSup>
                  </m:oMath>
                </a14:m>
                <a:endParaRPr lang="en-GB" altLang="en-US" sz="2000" dirty="0"/>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a:t>Public key: </a:t>
                </a:r>
                <a:r>
                  <a:rPr lang="en-GB" altLang="en-US" sz="2000" i="1" dirty="0">
                    <a:solidFill>
                      <a:srgbClr val="006633"/>
                    </a:solidFill>
                    <a:latin typeface="Times New Roman" pitchFamily="18" charset="0"/>
                    <a:cs typeface="Times New Roman" pitchFamily="18" charset="0"/>
                  </a:rPr>
                  <a:t>2l</a:t>
                </a:r>
                <a:r>
                  <a:rPr lang="en-GB" altLang="en-US" sz="2000" dirty="0"/>
                  <a:t> strings </a:t>
                </a:r>
                <a14:m>
                  <m:oMath xmlns:m="http://schemas.openxmlformats.org/officeDocument/2006/math">
                    <m:sSubSup>
                      <m:sSubSupPr>
                        <m:ctrlPr>
                          <a:rPr lang="en-US" altLang="en-US" sz="2000" i="1">
                            <a:latin typeface="Cambria Math" panose="02040503050406030204" pitchFamily="18" charset="0"/>
                            <a:ea typeface="Cambria Math" panose="02040503050406030204" pitchFamily="18" charset="0"/>
                          </a:rPr>
                        </m:ctrlPr>
                      </m:sSubSupPr>
                      <m:e>
                        <m:r>
                          <a:rPr lang="en-US" altLang="en-US" sz="2000" i="1">
                            <a:latin typeface="Cambria Math" panose="02040503050406030204" pitchFamily="18" charset="0"/>
                            <a:ea typeface="Cambria Math" panose="02040503050406030204" pitchFamily="18" charset="0"/>
                          </a:rPr>
                          <m:t>𝑣</m:t>
                        </m:r>
                        <m:r>
                          <a:rPr lang="en-US" altLang="en-US" sz="2000" b="0" i="1" smtClean="0">
                            <a:latin typeface="Cambria Math" panose="02040503050406030204" pitchFamily="18" charset="0"/>
                            <a:ea typeface="Cambria Math" panose="02040503050406030204" pitchFamily="18" charset="0"/>
                          </a:rPr>
                          <m:t>=</m:t>
                        </m:r>
                        <m:sSubSup>
                          <m:sSubSupPr>
                            <m:ctrlPr>
                              <a:rPr lang="en-US" altLang="en-US" sz="2000" i="1">
                                <a:latin typeface="Cambria Math" panose="02040503050406030204" pitchFamily="18" charset="0"/>
                                <a:ea typeface="Cambria Math" panose="02040503050406030204" pitchFamily="18" charset="0"/>
                              </a:rPr>
                            </m:ctrlPr>
                          </m:sSubSupPr>
                          <m:e>
                            <m:d>
                              <m:dPr>
                                <m:begChr m:val="{"/>
                                <m:endChr m:val="}"/>
                                <m:ctrlPr>
                                  <a:rPr lang="en-US" altLang="en-US" sz="2000" i="1">
                                    <a:latin typeface="Cambria Math" panose="02040503050406030204" pitchFamily="18" charset="0"/>
                                    <a:ea typeface="Cambria Math" panose="02040503050406030204" pitchFamily="18" charset="0"/>
                                  </a:rPr>
                                </m:ctrlPr>
                              </m:dPr>
                              <m:e>
                                <m:sSubSup>
                                  <m:sSubSupPr>
                                    <m:ctrlPr>
                                      <a:rPr lang="en-US" altLang="en-US" sz="2000" i="1">
                                        <a:latin typeface="Cambria Math" panose="02040503050406030204" pitchFamily="18" charset="0"/>
                                        <a:ea typeface="Cambria Math" panose="02040503050406030204" pitchFamily="18" charset="0"/>
                                      </a:rPr>
                                    </m:ctrlPr>
                                  </m:sSubSupPr>
                                  <m:e>
                                    <m:r>
                                      <a:rPr lang="en-US" altLang="en-US" sz="2000" b="0" i="1" smtClean="0">
                                        <a:latin typeface="Cambria Math" panose="02040503050406030204" pitchFamily="18" charset="0"/>
                                        <a:ea typeface="Cambria Math" panose="02040503050406030204" pitchFamily="18" charset="0"/>
                                      </a:rPr>
                                      <m:t>𝑣</m:t>
                                    </m:r>
                                  </m:e>
                                  <m:sub>
                                    <m:r>
                                      <a:rPr lang="en-US" altLang="en-US" sz="2000" i="1">
                                        <a:latin typeface="Cambria Math" panose="02040503050406030204" pitchFamily="18" charset="0"/>
                                        <a:ea typeface="Cambria Math" panose="02040503050406030204" pitchFamily="18" charset="0"/>
                                      </a:rPr>
                                      <m:t>𝑏</m:t>
                                    </m:r>
                                  </m:sub>
                                  <m:sup>
                                    <m:r>
                                      <a:rPr lang="en-US" altLang="en-US" sz="2000" b="0" i="1" smtClean="0">
                                        <a:latin typeface="Cambria Math" panose="02040503050406030204" pitchFamily="18" charset="0"/>
                                        <a:ea typeface="Cambria Math" panose="02040503050406030204" pitchFamily="18" charset="0"/>
                                      </a:rPr>
                                      <m:t> </m:t>
                                    </m:r>
                                  </m:sup>
                                </m:sSubSup>
                                <m:r>
                                  <a:rPr lang="en-US" altLang="en-US" sz="2000" b="0" i="1" smtClean="0">
                                    <a:latin typeface="Cambria Math" panose="02040503050406030204" pitchFamily="18" charset="0"/>
                                    <a:ea typeface="Cambria Math" panose="02040503050406030204" pitchFamily="18" charset="0"/>
                                  </a:rPr>
                                  <m:t>(</m:t>
                                </m:r>
                                <m:r>
                                  <a:rPr lang="en-US" altLang="en-US" sz="2000" b="0" i="1" smtClean="0">
                                    <a:latin typeface="Cambria Math" panose="02040503050406030204" pitchFamily="18" charset="0"/>
                                    <a:ea typeface="Cambria Math" panose="02040503050406030204" pitchFamily="18" charset="0"/>
                                  </a:rPr>
                                  <m:t>𝑖</m:t>
                                </m:r>
                                <m:r>
                                  <a:rPr lang="en-US" altLang="en-US" sz="2000" b="0" i="1" smtClean="0">
                                    <a:latin typeface="Cambria Math" panose="02040503050406030204" pitchFamily="18" charset="0"/>
                                    <a:ea typeface="Cambria Math" panose="02040503050406030204" pitchFamily="18" charset="0"/>
                                  </a:rPr>
                                  <m:t>)</m:t>
                                </m:r>
                              </m:e>
                            </m:d>
                          </m:e>
                          <m:sub>
                            <m:r>
                              <a:rPr lang="en-US" altLang="en-US" sz="2000" i="1">
                                <a:latin typeface="Cambria Math" panose="02040503050406030204" pitchFamily="18" charset="0"/>
                                <a:ea typeface="Cambria Math" panose="02040503050406030204" pitchFamily="18" charset="0"/>
                              </a:rPr>
                              <m:t>𝑏</m:t>
                            </m:r>
                            <m:r>
                              <a:rPr lang="en-US" altLang="en-US" sz="2000" i="1">
                                <a:latin typeface="Cambria Math" panose="02040503050406030204" pitchFamily="18" charset="0"/>
                                <a:ea typeface="Cambria Math" panose="02040503050406030204" pitchFamily="18" charset="0"/>
                              </a:rPr>
                              <m:t>∈</m:t>
                            </m:r>
                            <m:d>
                              <m:dPr>
                                <m:begChr m:val="{"/>
                                <m:endChr m:val="}"/>
                                <m:ctrlPr>
                                  <a:rPr lang="en-US" altLang="en-US" sz="2000" i="1">
                                    <a:latin typeface="Cambria Math" panose="02040503050406030204" pitchFamily="18" charset="0"/>
                                    <a:ea typeface="Cambria Math" panose="02040503050406030204" pitchFamily="18" charset="0"/>
                                  </a:rPr>
                                </m:ctrlPr>
                              </m:dPr>
                              <m:e>
                                <m:r>
                                  <a:rPr lang="en-US" altLang="en-US" sz="2000" i="1">
                                    <a:latin typeface="Cambria Math" panose="02040503050406030204" pitchFamily="18" charset="0"/>
                                    <a:ea typeface="Cambria Math" panose="02040503050406030204" pitchFamily="18" charset="0"/>
                                  </a:rPr>
                                  <m:t>0</m:t>
                                </m:r>
                                <m:r>
                                  <a:rPr lang="en-US" altLang="en-US" sz="2000" b="0" i="1" smtClean="0">
                                    <a:latin typeface="Cambria Math" panose="02040503050406030204" pitchFamily="18" charset="0"/>
                                    <a:ea typeface="Cambria Math" panose="02040503050406030204" pitchFamily="18" charset="0"/>
                                  </a:rPr>
                                  <m:t>,</m:t>
                                </m:r>
                                <m:r>
                                  <a:rPr lang="en-US" altLang="en-US" sz="2000" i="1">
                                    <a:latin typeface="Cambria Math" panose="02040503050406030204" pitchFamily="18" charset="0"/>
                                    <a:ea typeface="Cambria Math" panose="02040503050406030204" pitchFamily="18" charset="0"/>
                                  </a:rPr>
                                  <m:t>1</m:t>
                                </m:r>
                              </m:e>
                            </m:d>
                            <m:r>
                              <a:rPr lang="en-US" altLang="en-US" sz="2000" i="1">
                                <a:latin typeface="Cambria Math" panose="02040503050406030204" pitchFamily="18" charset="0"/>
                                <a:ea typeface="Cambria Math" panose="02040503050406030204" pitchFamily="18" charset="0"/>
                              </a:rPr>
                              <m:t>,</m:t>
                            </m:r>
                            <m:r>
                              <a:rPr lang="en-US" altLang="en-US" sz="2000" i="1">
                                <a:latin typeface="Cambria Math" panose="02040503050406030204" pitchFamily="18" charset="0"/>
                                <a:ea typeface="Cambria Math" panose="02040503050406030204" pitchFamily="18" charset="0"/>
                              </a:rPr>
                              <m:t>𝑖</m:t>
                            </m:r>
                            <m:r>
                              <a:rPr lang="en-US" altLang="en-US" sz="2000" i="1">
                                <a:latin typeface="Cambria Math" panose="02040503050406030204" pitchFamily="18" charset="0"/>
                                <a:ea typeface="Cambria Math" panose="02040503050406030204" pitchFamily="18" charset="0"/>
                              </a:rPr>
                              <m:t>∈</m:t>
                            </m:r>
                            <m:d>
                              <m:dPr>
                                <m:begChr m:val="{"/>
                                <m:endChr m:val="}"/>
                                <m:ctrlPr>
                                  <a:rPr lang="en-US" altLang="en-US" sz="2000" i="1">
                                    <a:latin typeface="Cambria Math" panose="02040503050406030204" pitchFamily="18" charset="0"/>
                                    <a:ea typeface="Cambria Math" panose="02040503050406030204" pitchFamily="18" charset="0"/>
                                  </a:rPr>
                                </m:ctrlPr>
                              </m:dPr>
                              <m:e>
                                <m:r>
                                  <a:rPr lang="en-US" altLang="en-US" sz="2000" i="1">
                                    <a:latin typeface="Cambria Math" panose="02040503050406030204" pitchFamily="18" charset="0"/>
                                    <a:ea typeface="Cambria Math" panose="02040503050406030204" pitchFamily="18" charset="0"/>
                                  </a:rPr>
                                  <m:t>1</m:t>
                                </m:r>
                                <m:r>
                                  <a:rPr lang="en-US" altLang="en-US" sz="2000" i="1">
                                    <a:latin typeface="Cambria Math" panose="02040503050406030204" pitchFamily="18" charset="0"/>
                                    <a:ea typeface="Cambria Math" panose="02040503050406030204" pitchFamily="18" charset="0"/>
                                  </a:rPr>
                                  <m:t>,…,</m:t>
                                </m:r>
                                <m:r>
                                  <a:rPr lang="en-US" altLang="en-US" sz="2000" i="1">
                                    <a:latin typeface="Cambria Math" panose="02040503050406030204" pitchFamily="18" charset="0"/>
                                    <a:ea typeface="Cambria Math" panose="02040503050406030204" pitchFamily="18" charset="0"/>
                                  </a:rPr>
                                  <m:t>𝑙</m:t>
                                </m:r>
                              </m:e>
                            </m:d>
                          </m:sub>
                          <m:sup>
                            <m:r>
                              <a:rPr lang="en-US" altLang="en-US" sz="2000" b="0" i="1" smtClean="0">
                                <a:latin typeface="Cambria Math" panose="02040503050406030204" pitchFamily="18" charset="0"/>
                                <a:ea typeface="Cambria Math" panose="02040503050406030204" pitchFamily="18" charset="0"/>
                              </a:rPr>
                              <m:t> </m:t>
                            </m:r>
                          </m:sup>
                        </m:sSubSup>
                      </m:e>
                      <m:sub>
                        <m:r>
                          <a:rPr lang="en-US" altLang="en-US" sz="2000" b="0" i="1" smtClean="0">
                            <a:latin typeface="Cambria Math" panose="02040503050406030204" pitchFamily="18" charset="0"/>
                            <a:ea typeface="Cambria Math" panose="02040503050406030204" pitchFamily="18" charset="0"/>
                          </a:rPr>
                          <m:t> </m:t>
                        </m:r>
                      </m:sub>
                      <m:sup>
                        <m:r>
                          <a:rPr lang="en-US" altLang="en-US" sz="2000" b="0" i="1" smtClean="0">
                            <a:latin typeface="Cambria Math" panose="02040503050406030204" pitchFamily="18" charset="0"/>
                            <a:ea typeface="Cambria Math" panose="02040503050406030204" pitchFamily="18" charset="0"/>
                          </a:rPr>
                          <m:t> </m:t>
                        </m:r>
                      </m:sup>
                    </m:sSubSup>
                  </m:oMath>
                </a14:m>
                <a:r>
                  <a:rPr lang="en-GB" altLang="en-US" sz="2000" dirty="0"/>
                  <a:t>, </a:t>
                </a:r>
                <a14:m>
                  <m:oMath xmlns:m="http://schemas.openxmlformats.org/officeDocument/2006/math">
                    <m:sSubSup>
                      <m:sSubSupPr>
                        <m:ctrlPr>
                          <a:rPr lang="en-US" altLang="en-US" sz="2000" i="1">
                            <a:latin typeface="Cambria Math" panose="02040503050406030204" pitchFamily="18" charset="0"/>
                            <a:ea typeface="Cambria Math" panose="02040503050406030204" pitchFamily="18" charset="0"/>
                          </a:rPr>
                        </m:ctrlPr>
                      </m:sSubSupPr>
                      <m:e>
                        <m:r>
                          <a:rPr lang="en-US" altLang="en-US" sz="2000" i="1">
                            <a:latin typeface="Cambria Math" panose="02040503050406030204" pitchFamily="18" charset="0"/>
                            <a:ea typeface="Cambria Math" panose="02040503050406030204" pitchFamily="18" charset="0"/>
                          </a:rPr>
                          <m:t>𝑣</m:t>
                        </m:r>
                        <m:r>
                          <a:rPr lang="en-US" altLang="en-US" sz="2000" b="0" i="1" smtClean="0">
                            <a:latin typeface="Cambria Math" panose="02040503050406030204" pitchFamily="18" charset="0"/>
                            <a:ea typeface="Cambria Math" panose="02040503050406030204" pitchFamily="18" charset="0"/>
                          </a:rPr>
                          <m:t>(</m:t>
                        </m:r>
                        <m:r>
                          <a:rPr lang="en-US" altLang="en-US" sz="2000" b="0" i="1" smtClean="0">
                            <a:latin typeface="Cambria Math" panose="02040503050406030204" pitchFamily="18" charset="0"/>
                            <a:ea typeface="Cambria Math" panose="02040503050406030204" pitchFamily="18" charset="0"/>
                          </a:rPr>
                          <m:t>𝑖</m:t>
                        </m:r>
                        <m:r>
                          <a:rPr lang="en-US" altLang="en-US" sz="2000" b="0" i="1" smtClean="0">
                            <a:latin typeface="Cambria Math" panose="02040503050406030204" pitchFamily="18" charset="0"/>
                            <a:ea typeface="Cambria Math" panose="02040503050406030204" pitchFamily="18" charset="0"/>
                          </a:rPr>
                          <m:t>)</m:t>
                        </m:r>
                      </m:e>
                      <m:sub>
                        <m:r>
                          <a:rPr lang="en-US" altLang="en-US" sz="2000" i="1">
                            <a:latin typeface="Cambria Math" panose="02040503050406030204" pitchFamily="18" charset="0"/>
                            <a:ea typeface="Cambria Math" panose="02040503050406030204" pitchFamily="18" charset="0"/>
                          </a:rPr>
                          <m:t>𝑏</m:t>
                        </m:r>
                      </m:sub>
                      <m:sup/>
                    </m:sSubSup>
                    <m:r>
                      <a:rPr lang="en-US" altLang="en-US" sz="2000" b="0" i="0" smtClean="0">
                        <a:latin typeface="Cambria Math" panose="02040503050406030204" pitchFamily="18" charset="0"/>
                        <a:ea typeface="Cambria Math" panose="02040503050406030204" pitchFamily="18" charset="0"/>
                      </a:rPr>
                      <m:t>=</m:t>
                    </m:r>
                    <m:r>
                      <a:rPr lang="en-US" altLang="en-US" sz="2000" b="0" i="1" smtClean="0">
                        <a:latin typeface="Cambria Math" panose="02040503050406030204" pitchFamily="18" charset="0"/>
                        <a:ea typeface="Cambria Math" panose="02040503050406030204" pitchFamily="18" charset="0"/>
                      </a:rPr>
                      <m:t>h</m:t>
                    </m:r>
                    <m:d>
                      <m:dPr>
                        <m:ctrlPr>
                          <a:rPr lang="en-US" altLang="en-US" sz="2000" b="0" i="1" smtClean="0">
                            <a:latin typeface="Cambria Math" panose="02040503050406030204" pitchFamily="18" charset="0"/>
                            <a:ea typeface="Cambria Math" panose="02040503050406030204" pitchFamily="18" charset="0"/>
                          </a:rPr>
                        </m:ctrlPr>
                      </m:dPr>
                      <m:e>
                        <m:sSubSup>
                          <m:sSubSupPr>
                            <m:ctrlPr>
                              <a:rPr lang="en-US" altLang="en-US" sz="2000" i="1">
                                <a:latin typeface="Cambria Math" panose="02040503050406030204" pitchFamily="18" charset="0"/>
                                <a:ea typeface="Cambria Math" panose="02040503050406030204" pitchFamily="18" charset="0"/>
                              </a:rPr>
                            </m:ctrlPr>
                          </m:sSubSupPr>
                          <m:e>
                            <m:r>
                              <a:rPr lang="en-US" altLang="en-US" sz="2000" i="1">
                                <a:latin typeface="Cambria Math" panose="02040503050406030204" pitchFamily="18" charset="0"/>
                                <a:ea typeface="Cambria Math" panose="02040503050406030204" pitchFamily="18" charset="0"/>
                              </a:rPr>
                              <m:t>𝑠</m:t>
                            </m:r>
                            <m:r>
                              <a:rPr lang="en-US" altLang="en-US" sz="2000" b="0" i="1" smtClean="0">
                                <a:latin typeface="Cambria Math" panose="02040503050406030204" pitchFamily="18" charset="0"/>
                                <a:ea typeface="Cambria Math" panose="02040503050406030204" pitchFamily="18" charset="0"/>
                              </a:rPr>
                              <m:t>(</m:t>
                            </m:r>
                            <m:r>
                              <a:rPr lang="en-US" altLang="en-US" sz="2000" b="0" i="1" smtClean="0">
                                <a:latin typeface="Cambria Math" panose="02040503050406030204" pitchFamily="18" charset="0"/>
                                <a:ea typeface="Cambria Math" panose="02040503050406030204" pitchFamily="18" charset="0"/>
                              </a:rPr>
                              <m:t>𝑖</m:t>
                            </m:r>
                            <m:r>
                              <a:rPr lang="en-US" altLang="en-US" sz="2000" b="0" i="1" smtClean="0">
                                <a:latin typeface="Cambria Math" panose="02040503050406030204" pitchFamily="18" charset="0"/>
                                <a:ea typeface="Cambria Math" panose="02040503050406030204" pitchFamily="18" charset="0"/>
                              </a:rPr>
                              <m:t>)</m:t>
                            </m:r>
                          </m:e>
                          <m:sub>
                            <m:r>
                              <a:rPr lang="en-US" altLang="en-US" sz="2000" i="1">
                                <a:latin typeface="Cambria Math" panose="02040503050406030204" pitchFamily="18" charset="0"/>
                                <a:ea typeface="Cambria Math" panose="02040503050406030204" pitchFamily="18" charset="0"/>
                              </a:rPr>
                              <m:t>𝑏</m:t>
                            </m:r>
                          </m:sub>
                          <m:sup/>
                        </m:sSubSup>
                      </m:e>
                    </m:d>
                  </m:oMath>
                </a14:m>
                <a:endParaRPr lang="en-GB" altLang="en-US" sz="2000" dirty="0"/>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a:t>Signature of </a:t>
                </a:r>
                <a14:m>
                  <m:oMath xmlns:m="http://schemas.openxmlformats.org/officeDocument/2006/math">
                    <m:r>
                      <a:rPr lang="en-US" altLang="en-US" sz="2000" i="1">
                        <a:latin typeface="Cambria Math" panose="02040503050406030204" pitchFamily="18" charset="0"/>
                        <a:ea typeface="Cambria Math" panose="02040503050406030204" pitchFamily="18" charset="0"/>
                      </a:rPr>
                      <m:t>𝑑</m:t>
                    </m:r>
                    <m:r>
                      <a:rPr lang="en-US" altLang="en-US" sz="2000" b="0" i="1" smtClean="0">
                        <a:latin typeface="Cambria Math" panose="02040503050406030204" pitchFamily="18" charset="0"/>
                        <a:ea typeface="Cambria Math" panose="02040503050406030204" pitchFamily="18" charset="0"/>
                      </a:rPr>
                      <m:t>=</m:t>
                    </m:r>
                    <m:d>
                      <m:dPr>
                        <m:begChr m:val="{"/>
                        <m:endChr m:val="}"/>
                        <m:ctrlPr>
                          <a:rPr lang="en-US" altLang="en-US" sz="2000" b="0" i="1" smtClean="0">
                            <a:latin typeface="Cambria Math" panose="02040503050406030204" pitchFamily="18" charset="0"/>
                            <a:ea typeface="Cambria Math" panose="02040503050406030204" pitchFamily="18" charset="0"/>
                          </a:rPr>
                        </m:ctrlPr>
                      </m:dPr>
                      <m:e>
                        <m:sSub>
                          <m:sSubPr>
                            <m:ctrlPr>
                              <a:rPr lang="en-US" altLang="en-US" sz="2000" b="0" i="1" smtClean="0">
                                <a:latin typeface="Cambria Math" panose="02040503050406030204" pitchFamily="18" charset="0"/>
                                <a:ea typeface="Cambria Math" panose="02040503050406030204" pitchFamily="18" charset="0"/>
                              </a:rPr>
                            </m:ctrlPr>
                          </m:sSubPr>
                          <m:e>
                            <m:r>
                              <a:rPr lang="en-US" altLang="en-US" sz="2000" b="0" i="1" smtClean="0">
                                <a:latin typeface="Cambria Math" panose="02040503050406030204" pitchFamily="18" charset="0"/>
                                <a:ea typeface="Cambria Math" panose="02040503050406030204" pitchFamily="18" charset="0"/>
                              </a:rPr>
                              <m:t>𝑑</m:t>
                            </m:r>
                          </m:e>
                          <m:sub>
                            <m:r>
                              <a:rPr lang="en-US" altLang="en-US" sz="2000" b="0" i="1" smtClean="0">
                                <a:latin typeface="Cambria Math" panose="02040503050406030204" pitchFamily="18" charset="0"/>
                                <a:ea typeface="Cambria Math" panose="02040503050406030204" pitchFamily="18" charset="0"/>
                              </a:rPr>
                              <m:t>1</m:t>
                            </m:r>
                          </m:sub>
                        </m:sSub>
                        <m:r>
                          <a:rPr lang="en-US" altLang="en-US" sz="2000" b="0" i="1" smtClean="0">
                            <a:latin typeface="Cambria Math" panose="02040503050406030204" pitchFamily="18" charset="0"/>
                            <a:ea typeface="Cambria Math" panose="02040503050406030204" pitchFamily="18" charset="0"/>
                          </a:rPr>
                          <m:t>…</m:t>
                        </m:r>
                        <m:sSub>
                          <m:sSubPr>
                            <m:ctrlPr>
                              <a:rPr lang="en-US" altLang="en-US" sz="2000" i="1">
                                <a:latin typeface="Cambria Math" panose="02040503050406030204" pitchFamily="18" charset="0"/>
                                <a:ea typeface="Cambria Math" panose="02040503050406030204" pitchFamily="18" charset="0"/>
                              </a:rPr>
                            </m:ctrlPr>
                          </m:sSubPr>
                          <m:e>
                            <m:r>
                              <a:rPr lang="en-US" altLang="en-US" sz="2000" i="1">
                                <a:latin typeface="Cambria Math" panose="02040503050406030204" pitchFamily="18" charset="0"/>
                                <a:ea typeface="Cambria Math" panose="02040503050406030204" pitchFamily="18" charset="0"/>
                              </a:rPr>
                              <m:t>𝑑</m:t>
                            </m:r>
                          </m:e>
                          <m:sub>
                            <m:r>
                              <a:rPr lang="en-US" altLang="en-US" sz="2000" b="0" i="1" smtClean="0">
                                <a:latin typeface="Cambria Math" panose="02040503050406030204" pitchFamily="18" charset="0"/>
                                <a:ea typeface="Cambria Math" panose="02040503050406030204" pitchFamily="18" charset="0"/>
                              </a:rPr>
                              <m:t>𝑙</m:t>
                            </m:r>
                          </m:sub>
                        </m:sSub>
                      </m:e>
                    </m:d>
                  </m:oMath>
                </a14:m>
                <a:r>
                  <a:rPr lang="en-GB" altLang="en-US" sz="2000" i="1" dirty="0">
                    <a:solidFill>
                      <a:srgbClr val="006633"/>
                    </a:solidFill>
                    <a:latin typeface="Times New Roman" pitchFamily="18" charset="0"/>
                    <a:cs typeface="Times New Roman" pitchFamily="18" charset="0"/>
                  </a:rPr>
                  <a:t> </a:t>
                </a:r>
                <a:r>
                  <a:rPr lang="en-GB" altLang="en-US" sz="2000" dirty="0"/>
                  <a:t>is </a:t>
                </a:r>
                <a14:m>
                  <m:oMath xmlns:m="http://schemas.openxmlformats.org/officeDocument/2006/math">
                    <m:r>
                      <a:rPr lang="en-GB" altLang="en-US" sz="2000" i="1">
                        <a:latin typeface="Cambria Math" panose="02040503050406030204" pitchFamily="18" charset="0"/>
                        <a:ea typeface="Cambria Math" panose="02040503050406030204" pitchFamily="18" charset="0"/>
                      </a:rPr>
                      <m:t>𝜎</m:t>
                    </m:r>
                    <m:r>
                      <a:rPr lang="en-US" altLang="en-US" sz="2000" i="1">
                        <a:latin typeface="Cambria Math" panose="02040503050406030204" pitchFamily="18" charset="0"/>
                        <a:ea typeface="Cambria Math" panose="02040503050406030204" pitchFamily="18" charset="0"/>
                      </a:rPr>
                      <m:t>=</m:t>
                    </m:r>
                    <m:sSub>
                      <m:sSubPr>
                        <m:ctrlPr>
                          <a:rPr lang="en-US" altLang="en-US" sz="2000" i="1">
                            <a:latin typeface="Cambria Math" panose="02040503050406030204" pitchFamily="18" charset="0"/>
                            <a:ea typeface="Cambria Math" panose="02040503050406030204" pitchFamily="18" charset="0"/>
                          </a:rPr>
                        </m:ctrlPr>
                      </m:sSubPr>
                      <m:e>
                        <m:r>
                          <a:rPr lang="en-US" altLang="en-US" sz="2000" i="1">
                            <a:latin typeface="Cambria Math" panose="02040503050406030204" pitchFamily="18" charset="0"/>
                            <a:ea typeface="Cambria Math" panose="02040503050406030204" pitchFamily="18" charset="0"/>
                          </a:rPr>
                          <m:t>𝑆</m:t>
                        </m:r>
                      </m:e>
                      <m:sub>
                        <m:r>
                          <a:rPr lang="en-US" altLang="en-US" sz="2000" i="1" smtClean="0">
                            <a:latin typeface="Cambria Math" panose="02040503050406030204" pitchFamily="18" charset="0"/>
                            <a:ea typeface="Cambria Math" panose="02040503050406030204" pitchFamily="18" charset="0"/>
                          </a:rPr>
                          <m:t>𝑠</m:t>
                        </m:r>
                      </m:sub>
                    </m:sSub>
                    <m:d>
                      <m:dPr>
                        <m:ctrlPr>
                          <a:rPr lang="en-US" altLang="en-US" sz="2000" i="1">
                            <a:latin typeface="Cambria Math" panose="02040503050406030204" pitchFamily="18" charset="0"/>
                            <a:ea typeface="Cambria Math" panose="02040503050406030204" pitchFamily="18" charset="0"/>
                          </a:rPr>
                        </m:ctrlPr>
                      </m:dPr>
                      <m:e>
                        <m:r>
                          <a:rPr lang="en-US" altLang="en-US" sz="2000" b="0" i="1" smtClean="0">
                            <a:latin typeface="Cambria Math" panose="02040503050406030204" pitchFamily="18" charset="0"/>
                            <a:ea typeface="Cambria Math" panose="02040503050406030204" pitchFamily="18" charset="0"/>
                          </a:rPr>
                          <m:t>𝑑</m:t>
                        </m:r>
                      </m:e>
                    </m:d>
                    <m:r>
                      <a:rPr lang="en-US" altLang="en-US" sz="2000" i="1">
                        <a:latin typeface="Cambria Math" panose="02040503050406030204" pitchFamily="18" charset="0"/>
                        <a:ea typeface="Cambria Math" panose="02040503050406030204" pitchFamily="18" charset="0"/>
                      </a:rPr>
                      <m:t>=</m:t>
                    </m:r>
                    <m:d>
                      <m:dPr>
                        <m:begChr m:val="{"/>
                        <m:endChr m:val="}"/>
                        <m:ctrlPr>
                          <a:rPr lang="en-US" altLang="en-US" sz="2000" i="1">
                            <a:latin typeface="Cambria Math" panose="02040503050406030204" pitchFamily="18" charset="0"/>
                            <a:ea typeface="Cambria Math" panose="02040503050406030204" pitchFamily="18" charset="0"/>
                          </a:rPr>
                        </m:ctrlPr>
                      </m:dPr>
                      <m:e>
                        <m:sSubSup>
                          <m:sSubSupPr>
                            <m:ctrlPr>
                              <a:rPr lang="en-US" altLang="en-US" sz="2000" i="1">
                                <a:latin typeface="Cambria Math" panose="02040503050406030204" pitchFamily="18" charset="0"/>
                                <a:ea typeface="Cambria Math" panose="02040503050406030204" pitchFamily="18" charset="0"/>
                              </a:rPr>
                            </m:ctrlPr>
                          </m:sSubSupPr>
                          <m:e>
                            <m:r>
                              <a:rPr lang="en-US" altLang="en-US" sz="2000" i="1">
                                <a:latin typeface="Cambria Math" panose="02040503050406030204" pitchFamily="18" charset="0"/>
                                <a:ea typeface="Cambria Math" panose="02040503050406030204" pitchFamily="18" charset="0"/>
                              </a:rPr>
                              <m:t>𝑠</m:t>
                            </m:r>
                          </m:e>
                          <m:sub>
                            <m:sSub>
                              <m:sSubPr>
                                <m:ctrlPr>
                                  <a:rPr lang="en-US" altLang="en-US" sz="2000" i="1" smtClean="0">
                                    <a:latin typeface="Cambria Math" panose="02040503050406030204" pitchFamily="18" charset="0"/>
                                    <a:ea typeface="Cambria Math" panose="02040503050406030204" pitchFamily="18" charset="0"/>
                                  </a:rPr>
                                </m:ctrlPr>
                              </m:sSubPr>
                              <m:e>
                                <m:r>
                                  <a:rPr lang="en-US" altLang="en-US" sz="2000" b="0" i="1" smtClean="0">
                                    <a:latin typeface="Cambria Math" panose="02040503050406030204" pitchFamily="18" charset="0"/>
                                    <a:ea typeface="Cambria Math" panose="02040503050406030204" pitchFamily="18" charset="0"/>
                                  </a:rPr>
                                  <m:t>𝑑</m:t>
                                </m:r>
                              </m:e>
                              <m:sub>
                                <m:r>
                                  <a:rPr lang="en-US" altLang="en-US" sz="2000" b="0" i="1" smtClean="0">
                                    <a:latin typeface="Cambria Math" panose="02040503050406030204" pitchFamily="18" charset="0"/>
                                    <a:ea typeface="Cambria Math" panose="02040503050406030204" pitchFamily="18" charset="0"/>
                                  </a:rPr>
                                  <m:t>1</m:t>
                                </m:r>
                              </m:sub>
                            </m:sSub>
                          </m:sub>
                          <m:sup>
                            <m:r>
                              <a:rPr lang="en-US" altLang="en-US" sz="2000" b="0" i="1" smtClean="0">
                                <a:latin typeface="Cambria Math" panose="02040503050406030204" pitchFamily="18" charset="0"/>
                                <a:ea typeface="Cambria Math" panose="02040503050406030204" pitchFamily="18" charset="0"/>
                              </a:rPr>
                              <m:t> </m:t>
                            </m:r>
                          </m:sup>
                        </m:sSubSup>
                        <m:r>
                          <a:rPr lang="en-US" altLang="en-US" sz="2000" b="0" i="1" smtClean="0">
                            <a:latin typeface="Cambria Math" panose="02040503050406030204" pitchFamily="18" charset="0"/>
                            <a:ea typeface="Cambria Math" panose="02040503050406030204" pitchFamily="18" charset="0"/>
                          </a:rPr>
                          <m:t>(</m:t>
                        </m:r>
                        <m:r>
                          <a:rPr lang="en-US" altLang="en-US" sz="2000" b="0" i="1" smtClean="0">
                            <a:latin typeface="Cambria Math" panose="02040503050406030204" pitchFamily="18" charset="0"/>
                            <a:ea typeface="Cambria Math" panose="02040503050406030204" pitchFamily="18" charset="0"/>
                          </a:rPr>
                          <m:t>1</m:t>
                        </m:r>
                        <m:r>
                          <a:rPr lang="en-US" altLang="en-US" sz="2000" b="0" i="1" smtClean="0">
                            <a:latin typeface="Cambria Math" panose="02040503050406030204" pitchFamily="18" charset="0"/>
                            <a:ea typeface="Cambria Math" panose="02040503050406030204" pitchFamily="18" charset="0"/>
                          </a:rPr>
                          <m:t>)…</m:t>
                        </m:r>
                        <m:sSubSup>
                          <m:sSubSupPr>
                            <m:ctrlPr>
                              <a:rPr lang="en-US" altLang="en-US" sz="2000" i="1">
                                <a:latin typeface="Cambria Math" panose="02040503050406030204" pitchFamily="18" charset="0"/>
                                <a:ea typeface="Cambria Math" panose="02040503050406030204" pitchFamily="18" charset="0"/>
                              </a:rPr>
                            </m:ctrlPr>
                          </m:sSubSupPr>
                          <m:e>
                            <m:r>
                              <a:rPr lang="en-US" altLang="en-US" sz="2000" i="1">
                                <a:latin typeface="Cambria Math" panose="02040503050406030204" pitchFamily="18" charset="0"/>
                                <a:ea typeface="Cambria Math" panose="02040503050406030204" pitchFamily="18" charset="0"/>
                              </a:rPr>
                              <m:t>𝑠</m:t>
                            </m:r>
                          </m:e>
                          <m:sub>
                            <m:sSub>
                              <m:sSubPr>
                                <m:ctrlPr>
                                  <a:rPr lang="en-US" altLang="en-US" sz="2000" i="1">
                                    <a:latin typeface="Cambria Math" panose="02040503050406030204" pitchFamily="18" charset="0"/>
                                    <a:ea typeface="Cambria Math" panose="02040503050406030204" pitchFamily="18" charset="0"/>
                                  </a:rPr>
                                </m:ctrlPr>
                              </m:sSubPr>
                              <m:e>
                                <m:r>
                                  <a:rPr lang="en-US" altLang="en-US" sz="2000" i="1">
                                    <a:latin typeface="Cambria Math" panose="02040503050406030204" pitchFamily="18" charset="0"/>
                                    <a:ea typeface="Cambria Math" panose="02040503050406030204" pitchFamily="18" charset="0"/>
                                  </a:rPr>
                                  <m:t>𝑑</m:t>
                                </m:r>
                              </m:e>
                              <m:sub>
                                <m:r>
                                  <a:rPr lang="en-US" altLang="en-US" sz="2000" b="0" i="1" smtClean="0">
                                    <a:latin typeface="Cambria Math" panose="02040503050406030204" pitchFamily="18" charset="0"/>
                                    <a:ea typeface="Cambria Math" panose="02040503050406030204" pitchFamily="18" charset="0"/>
                                  </a:rPr>
                                  <m:t>𝑙</m:t>
                                </m:r>
                              </m:sub>
                            </m:sSub>
                          </m:sub>
                          <m:sup>
                            <m:r>
                              <a:rPr lang="en-US" altLang="en-US" sz="2000" b="0" i="1" smtClean="0">
                                <a:latin typeface="Cambria Math" panose="02040503050406030204" pitchFamily="18" charset="0"/>
                                <a:ea typeface="Cambria Math" panose="02040503050406030204" pitchFamily="18" charset="0"/>
                              </a:rPr>
                              <m:t> </m:t>
                            </m:r>
                          </m:sup>
                        </m:sSubSup>
                        <m:r>
                          <a:rPr lang="en-US" altLang="en-US" sz="2000" b="0" i="1" smtClean="0">
                            <a:latin typeface="Cambria Math" panose="02040503050406030204" pitchFamily="18" charset="0"/>
                            <a:ea typeface="Cambria Math" panose="02040503050406030204" pitchFamily="18" charset="0"/>
                          </a:rPr>
                          <m:t>(</m:t>
                        </m:r>
                        <m:r>
                          <a:rPr lang="en-US" altLang="en-US" sz="2000" b="0" i="1" smtClean="0">
                            <a:latin typeface="Cambria Math" panose="02040503050406030204" pitchFamily="18" charset="0"/>
                            <a:ea typeface="Cambria Math" panose="02040503050406030204" pitchFamily="18" charset="0"/>
                          </a:rPr>
                          <m:t>𝑙</m:t>
                        </m:r>
                        <m:r>
                          <a:rPr lang="en-US" altLang="en-US" sz="2000" b="0" i="1" smtClean="0">
                            <a:latin typeface="Cambria Math" panose="02040503050406030204" pitchFamily="18" charset="0"/>
                            <a:ea typeface="Cambria Math" panose="02040503050406030204" pitchFamily="18" charset="0"/>
                          </a:rPr>
                          <m:t>)</m:t>
                        </m:r>
                      </m:e>
                    </m:d>
                  </m:oMath>
                </a14:m>
                <a:endParaRPr lang="en-US" altLang="en-US" sz="2000" dirty="0">
                  <a:ea typeface="Cambria Math" panose="02040503050406030204" pitchFamily="18" charset="0"/>
                </a:endParaRP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a:t>Validate: </a:t>
                </a:r>
                <a14:m>
                  <m:oMath xmlns:m="http://schemas.openxmlformats.org/officeDocument/2006/math">
                    <m:sSub>
                      <m:sSubPr>
                        <m:ctrlPr>
                          <a:rPr lang="en-US" altLang="en-US" sz="2000" i="1">
                            <a:latin typeface="Cambria Math" panose="02040503050406030204" pitchFamily="18" charset="0"/>
                            <a:ea typeface="Cambria Math" panose="02040503050406030204" pitchFamily="18" charset="0"/>
                          </a:rPr>
                        </m:ctrlPr>
                      </m:sSubPr>
                      <m:e>
                        <m:r>
                          <a:rPr lang="en-US" altLang="en-US" sz="2000" i="1">
                            <a:latin typeface="Cambria Math" panose="02040503050406030204" pitchFamily="18" charset="0"/>
                            <a:ea typeface="Cambria Math" panose="02040503050406030204" pitchFamily="18" charset="0"/>
                          </a:rPr>
                          <m:t>𝑉</m:t>
                        </m:r>
                      </m:e>
                      <m:sub>
                        <m:r>
                          <a:rPr lang="en-US" altLang="en-US" sz="2000" b="0" i="1" smtClean="0">
                            <a:latin typeface="Cambria Math" panose="02040503050406030204" pitchFamily="18" charset="0"/>
                            <a:ea typeface="Cambria Math" panose="02040503050406030204" pitchFamily="18" charset="0"/>
                          </a:rPr>
                          <m:t>𝑣</m:t>
                        </m:r>
                      </m:sub>
                    </m:sSub>
                    <m:d>
                      <m:dPr>
                        <m:ctrlPr>
                          <a:rPr lang="en-US" altLang="en-US" sz="2000" i="1">
                            <a:latin typeface="Cambria Math" panose="02040503050406030204" pitchFamily="18" charset="0"/>
                            <a:ea typeface="Cambria Math" panose="02040503050406030204" pitchFamily="18" charset="0"/>
                          </a:rPr>
                        </m:ctrlPr>
                      </m:dPr>
                      <m:e>
                        <m:r>
                          <a:rPr lang="en-US" altLang="en-US" sz="2000" b="0" i="1" smtClean="0">
                            <a:latin typeface="Cambria Math" panose="02040503050406030204" pitchFamily="18" charset="0"/>
                            <a:ea typeface="Cambria Math" panose="02040503050406030204" pitchFamily="18" charset="0"/>
                          </a:rPr>
                          <m:t>𝑑</m:t>
                        </m:r>
                        <m:r>
                          <a:rPr lang="en-US" altLang="en-US" sz="2000" i="1">
                            <a:latin typeface="Cambria Math" panose="02040503050406030204" pitchFamily="18" charset="0"/>
                            <a:ea typeface="Cambria Math" panose="02040503050406030204" pitchFamily="18" charset="0"/>
                          </a:rPr>
                          <m:t>,</m:t>
                        </m:r>
                        <m:r>
                          <a:rPr lang="en-GB" altLang="en-US" sz="2000" i="1">
                            <a:latin typeface="Cambria Math" panose="02040503050406030204" pitchFamily="18" charset="0"/>
                            <a:ea typeface="Cambria Math" panose="02040503050406030204" pitchFamily="18" charset="0"/>
                          </a:rPr>
                          <m:t>𝜎</m:t>
                        </m:r>
                      </m:e>
                    </m:d>
                    <m:r>
                      <a:rPr lang="en-US" altLang="en-US" sz="2000" i="1">
                        <a:latin typeface="Cambria Math" panose="02040503050406030204" pitchFamily="18" charset="0"/>
                        <a:ea typeface="Cambria Math" panose="02040503050406030204" pitchFamily="18" charset="0"/>
                      </a:rPr>
                      <m:t>=</m:t>
                    </m:r>
                    <m:d>
                      <m:dPr>
                        <m:begChr m:val="{"/>
                        <m:endChr m:val="}"/>
                        <m:ctrlPr>
                          <a:rPr lang="en-US" altLang="en-US" sz="2000" i="1" smtClean="0">
                            <a:latin typeface="Cambria Math" panose="02040503050406030204" pitchFamily="18" charset="0"/>
                            <a:ea typeface="Cambria Math" panose="02040503050406030204" pitchFamily="18" charset="0"/>
                          </a:rPr>
                        </m:ctrlPr>
                      </m:dPr>
                      <m:e>
                        <m:r>
                          <a:rPr lang="en-US" altLang="en-US" sz="2000" i="1">
                            <a:latin typeface="Cambria Math" panose="02040503050406030204" pitchFamily="18" charset="0"/>
                            <a:ea typeface="Cambria Math" panose="02040503050406030204" pitchFamily="18" charset="0"/>
                          </a:rPr>
                          <m:t>1</m:t>
                        </m:r>
                        <m:r>
                          <a:rPr lang="en-US" altLang="en-US" sz="2000" i="1">
                            <a:latin typeface="Cambria Math" panose="02040503050406030204" pitchFamily="18" charset="0"/>
                            <a:ea typeface="Cambria Math" panose="02040503050406030204" pitchFamily="18" charset="0"/>
                          </a:rPr>
                          <m:t> </m:t>
                        </m:r>
                        <m:r>
                          <a:rPr lang="en-US" altLang="en-US" sz="2000" i="1">
                            <a:latin typeface="Cambria Math" panose="02040503050406030204" pitchFamily="18" charset="0"/>
                            <a:ea typeface="Cambria Math" panose="02040503050406030204" pitchFamily="18" charset="0"/>
                          </a:rPr>
                          <m:t>𝑖𝑓</m:t>
                        </m:r>
                        <m:d>
                          <m:dPr>
                            <m:ctrlPr>
                              <a:rPr lang="en-US" altLang="en-US" sz="2000" i="1" smtClean="0">
                                <a:latin typeface="Cambria Math" panose="02040503050406030204" pitchFamily="18" charset="0"/>
                                <a:ea typeface="Cambria Math" panose="02040503050406030204" pitchFamily="18" charset="0"/>
                              </a:rPr>
                            </m:ctrlPr>
                          </m:dPr>
                          <m:e>
                            <m:r>
                              <a:rPr lang="en-US" altLang="en-US" sz="2000" i="1" smtClean="0">
                                <a:latin typeface="Cambria Math" panose="02040503050406030204" pitchFamily="18" charset="0"/>
                                <a:ea typeface="Cambria Math" panose="02040503050406030204" pitchFamily="18" charset="0"/>
                              </a:rPr>
                              <m:t>∀</m:t>
                            </m:r>
                            <m:r>
                              <a:rPr lang="en-US" altLang="en-US" sz="2000" b="0" i="1" smtClean="0">
                                <a:latin typeface="Cambria Math" panose="02040503050406030204" pitchFamily="18" charset="0"/>
                                <a:ea typeface="Cambria Math" panose="02040503050406030204" pitchFamily="18" charset="0"/>
                              </a:rPr>
                              <m:t>𝑖</m:t>
                            </m:r>
                          </m:e>
                        </m:d>
                        <m:sSubSup>
                          <m:sSubSupPr>
                            <m:ctrlPr>
                              <a:rPr lang="en-US" altLang="en-US" sz="2000" i="1">
                                <a:latin typeface="Cambria Math" panose="02040503050406030204" pitchFamily="18" charset="0"/>
                                <a:ea typeface="Cambria Math" panose="02040503050406030204" pitchFamily="18" charset="0"/>
                              </a:rPr>
                            </m:ctrlPr>
                          </m:sSubSupPr>
                          <m:e>
                            <m:r>
                              <a:rPr lang="en-US" altLang="en-US" sz="2000" i="1">
                                <a:latin typeface="Cambria Math" panose="02040503050406030204" pitchFamily="18" charset="0"/>
                                <a:ea typeface="Cambria Math" panose="02040503050406030204" pitchFamily="18" charset="0"/>
                              </a:rPr>
                              <m:t>𝑣</m:t>
                            </m:r>
                          </m:e>
                          <m:sub>
                            <m:sSub>
                              <m:sSubPr>
                                <m:ctrlPr>
                                  <a:rPr lang="en-US" altLang="en-US" sz="2000" i="1">
                                    <a:latin typeface="Cambria Math" panose="02040503050406030204" pitchFamily="18" charset="0"/>
                                    <a:ea typeface="Cambria Math" panose="02040503050406030204" pitchFamily="18" charset="0"/>
                                  </a:rPr>
                                </m:ctrlPr>
                              </m:sSubPr>
                              <m:e>
                                <m:r>
                                  <a:rPr lang="en-US" altLang="en-US" sz="2000" i="1">
                                    <a:latin typeface="Cambria Math" panose="02040503050406030204" pitchFamily="18" charset="0"/>
                                    <a:ea typeface="Cambria Math" panose="02040503050406030204" pitchFamily="18" charset="0"/>
                                  </a:rPr>
                                  <m:t>𝑑</m:t>
                                </m:r>
                              </m:e>
                              <m:sub>
                                <m:r>
                                  <a:rPr lang="en-US" altLang="en-US" sz="2000" i="1">
                                    <a:latin typeface="Cambria Math" panose="02040503050406030204" pitchFamily="18" charset="0"/>
                                    <a:ea typeface="Cambria Math" panose="02040503050406030204" pitchFamily="18" charset="0"/>
                                  </a:rPr>
                                  <m:t>𝑖</m:t>
                                </m:r>
                              </m:sub>
                            </m:sSub>
                          </m:sub>
                          <m:sup>
                            <m:r>
                              <a:rPr lang="en-US" altLang="en-US" sz="2000" b="0" i="1" smtClean="0">
                                <a:latin typeface="Cambria Math" panose="02040503050406030204" pitchFamily="18" charset="0"/>
                                <a:ea typeface="Cambria Math" panose="02040503050406030204" pitchFamily="18" charset="0"/>
                              </a:rPr>
                              <m:t> </m:t>
                            </m:r>
                          </m:sup>
                        </m:sSubSup>
                        <m:r>
                          <a:rPr lang="en-US" altLang="en-US" sz="2000" b="0" i="1" smtClean="0">
                            <a:latin typeface="Cambria Math" panose="02040503050406030204" pitchFamily="18" charset="0"/>
                            <a:ea typeface="Cambria Math" panose="02040503050406030204" pitchFamily="18" charset="0"/>
                          </a:rPr>
                          <m:t>(</m:t>
                        </m:r>
                        <m:r>
                          <a:rPr lang="en-US" altLang="en-US" sz="2000" b="0" i="1" smtClean="0">
                            <a:latin typeface="Cambria Math" panose="02040503050406030204" pitchFamily="18" charset="0"/>
                            <a:ea typeface="Cambria Math" panose="02040503050406030204" pitchFamily="18" charset="0"/>
                          </a:rPr>
                          <m:t>𝑖</m:t>
                        </m:r>
                        <m:r>
                          <a:rPr lang="en-US" altLang="en-US" sz="2000" b="0" i="1" smtClean="0">
                            <a:latin typeface="Cambria Math" panose="02040503050406030204" pitchFamily="18" charset="0"/>
                            <a:ea typeface="Cambria Math" panose="02040503050406030204" pitchFamily="18" charset="0"/>
                          </a:rPr>
                          <m:t>)=</m:t>
                        </m:r>
                        <m:r>
                          <a:rPr lang="en-US" altLang="en-US" sz="2000" i="1">
                            <a:latin typeface="Cambria Math" panose="02040503050406030204" pitchFamily="18" charset="0"/>
                            <a:ea typeface="Cambria Math" panose="02040503050406030204" pitchFamily="18" charset="0"/>
                          </a:rPr>
                          <m:t>h</m:t>
                        </m:r>
                        <m:d>
                          <m:dPr>
                            <m:ctrlPr>
                              <a:rPr lang="en-US" altLang="en-US" sz="2000" i="1">
                                <a:latin typeface="Cambria Math" panose="02040503050406030204" pitchFamily="18" charset="0"/>
                                <a:ea typeface="Cambria Math" panose="02040503050406030204" pitchFamily="18" charset="0"/>
                              </a:rPr>
                            </m:ctrlPr>
                          </m:dPr>
                          <m:e>
                            <m:sSub>
                              <m:sSubPr>
                                <m:ctrlPr>
                                  <a:rPr lang="en-US" altLang="en-US" sz="2000" i="1" smtClean="0">
                                    <a:latin typeface="Cambria Math" panose="02040503050406030204" pitchFamily="18" charset="0"/>
                                    <a:ea typeface="Cambria Math" panose="02040503050406030204" pitchFamily="18" charset="0"/>
                                  </a:rPr>
                                </m:ctrlPr>
                              </m:sSubPr>
                              <m:e>
                                <m:r>
                                  <a:rPr lang="en-GB" altLang="en-US" sz="2000" i="1">
                                    <a:latin typeface="Cambria Math" panose="02040503050406030204" pitchFamily="18" charset="0"/>
                                    <a:ea typeface="Cambria Math" panose="02040503050406030204" pitchFamily="18" charset="0"/>
                                  </a:rPr>
                                  <m:t>𝜎</m:t>
                                </m:r>
                              </m:e>
                              <m:sub>
                                <m:r>
                                  <a:rPr lang="en-US" altLang="en-US" sz="2000" b="0" i="1" smtClean="0">
                                    <a:latin typeface="Cambria Math" panose="02040503050406030204" pitchFamily="18" charset="0"/>
                                    <a:ea typeface="Cambria Math" panose="02040503050406030204" pitchFamily="18" charset="0"/>
                                  </a:rPr>
                                  <m:t>𝑖</m:t>
                                </m:r>
                              </m:sub>
                            </m:sSub>
                          </m:e>
                        </m:d>
                        <m:r>
                          <a:rPr lang="en-US" altLang="en-US" sz="2000" i="1">
                            <a:latin typeface="Cambria Math" panose="02040503050406030204" pitchFamily="18" charset="0"/>
                            <a:ea typeface="Cambria Math" panose="02040503050406030204" pitchFamily="18" charset="0"/>
                          </a:rPr>
                          <m:t>, </m:t>
                        </m:r>
                        <m:r>
                          <a:rPr lang="en-US" altLang="en-US" sz="2000" i="1">
                            <a:latin typeface="Cambria Math" panose="02040503050406030204" pitchFamily="18" charset="0"/>
                            <a:ea typeface="Cambria Math" panose="02040503050406030204" pitchFamily="18" charset="0"/>
                          </a:rPr>
                          <m:t>0</m:t>
                        </m:r>
                        <m:r>
                          <a:rPr lang="en-US" altLang="en-US" sz="2000" i="1">
                            <a:latin typeface="Cambria Math" panose="02040503050406030204" pitchFamily="18" charset="0"/>
                            <a:ea typeface="Cambria Math" panose="02040503050406030204" pitchFamily="18" charset="0"/>
                          </a:rPr>
                          <m:t> </m:t>
                        </m:r>
                        <m:r>
                          <a:rPr lang="en-US" altLang="en-US" sz="2000" i="1">
                            <a:latin typeface="Cambria Math" panose="02040503050406030204" pitchFamily="18" charset="0"/>
                            <a:ea typeface="Cambria Math" panose="02040503050406030204" pitchFamily="18" charset="0"/>
                          </a:rPr>
                          <m:t>𝑒𝑙𝑠𝑒</m:t>
                        </m:r>
                      </m:e>
                    </m:d>
                  </m:oMath>
                </a14:m>
                <a:endParaRPr lang="en-US" altLang="en-US" sz="2000" dirty="0">
                  <a:ea typeface="Cambria Math" panose="02040503050406030204" pitchFamily="18" charset="0"/>
                </a:endParaRP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800" dirty="0"/>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400" dirty="0"/>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800" dirty="0"/>
              </a:p>
              <a:p>
                <a:pPr marL="342900" lvl="1" indent="0" defTabSz="449263" eaLnBrk="1" hangingPunct="1">
                  <a:lnSpc>
                    <a:spcPct val="110000"/>
                  </a:lnSpc>
                  <a:spcBef>
                    <a:spcPts val="5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br>
                  <a:rPr lang="en-GB" altLang="en-US" sz="2800" dirty="0"/>
                </a:br>
                <a:br>
                  <a:rPr lang="en-GB" altLang="en-US" sz="2800" dirty="0"/>
                </a:br>
                <a:r>
                  <a:rPr lang="en-GB" altLang="en-US" sz="2000" dirty="0"/>
                  <a:t>How to extend to one-time-sign any message </a:t>
                </a:r>
                <a14:m>
                  <m:oMath xmlns:m="http://schemas.openxmlformats.org/officeDocument/2006/math">
                    <m:r>
                      <a:rPr lang="en-US" altLang="en-US" sz="2000" b="0" i="1" dirty="0" smtClean="0">
                        <a:solidFill>
                          <a:srgbClr val="006633"/>
                        </a:solidFill>
                        <a:latin typeface="Cambria Math" panose="02040503050406030204" pitchFamily="18" charset="0"/>
                        <a:cs typeface="Times New Roman" pitchFamily="18" charset="0"/>
                      </a:rPr>
                      <m:t>𝑚</m:t>
                    </m:r>
                    <m:r>
                      <a:rPr lang="en-GB" altLang="en-US" sz="2000" i="1" dirty="0">
                        <a:solidFill>
                          <a:srgbClr val="006633"/>
                        </a:solidFill>
                        <a:latin typeface="Cambria Math" panose="02040503050406030204" pitchFamily="18" charset="0"/>
                        <a:ea typeface="Cambria Math" panose="02040503050406030204" pitchFamily="18" charset="0"/>
                        <a:cs typeface="Times New Roman" pitchFamily="18" charset="0"/>
                      </a:rPr>
                      <m:t>∈</m:t>
                    </m:r>
                    <m:sSup>
                      <m:sSupPr>
                        <m:ctrlPr>
                          <a:rPr lang="en-GB" altLang="en-US" sz="2000" i="1" dirty="0">
                            <a:solidFill>
                              <a:srgbClr val="006633"/>
                            </a:solidFill>
                            <a:latin typeface="Cambria Math" panose="02040503050406030204" pitchFamily="18" charset="0"/>
                            <a:ea typeface="Cambria Math" panose="02040503050406030204" pitchFamily="18" charset="0"/>
                            <a:cs typeface="Times New Roman" pitchFamily="18" charset="0"/>
                          </a:rPr>
                        </m:ctrlPr>
                      </m:sSupPr>
                      <m:e>
                        <m:d>
                          <m:dPr>
                            <m:begChr m:val="{"/>
                            <m:endChr m:val="}"/>
                            <m:ctrlPr>
                              <a:rPr lang="en-GB" altLang="en-US" sz="2000" i="1" dirty="0">
                                <a:solidFill>
                                  <a:srgbClr val="006633"/>
                                </a:solidFill>
                                <a:latin typeface="Cambria Math" panose="02040503050406030204" pitchFamily="18" charset="0"/>
                                <a:ea typeface="Cambria Math" panose="02040503050406030204" pitchFamily="18" charset="0"/>
                                <a:cs typeface="Times New Roman" pitchFamily="18" charset="0"/>
                              </a:rPr>
                            </m:ctrlPr>
                          </m:dPr>
                          <m:e>
                            <m:r>
                              <a:rPr lang="en-US" altLang="en-US" sz="2000" i="1" dirty="0">
                                <a:solidFill>
                                  <a:srgbClr val="006633"/>
                                </a:solidFill>
                                <a:latin typeface="Cambria Math" panose="02040503050406030204" pitchFamily="18" charset="0"/>
                                <a:ea typeface="Cambria Math" panose="02040503050406030204" pitchFamily="18" charset="0"/>
                                <a:cs typeface="Times New Roman" pitchFamily="18" charset="0"/>
                              </a:rPr>
                              <m:t>0</m:t>
                            </m:r>
                            <m:r>
                              <a:rPr lang="en-US" altLang="en-US" sz="2000" i="1" dirty="0">
                                <a:solidFill>
                                  <a:srgbClr val="006633"/>
                                </a:solidFill>
                                <a:latin typeface="Cambria Math" panose="02040503050406030204" pitchFamily="18" charset="0"/>
                                <a:ea typeface="Cambria Math" panose="02040503050406030204" pitchFamily="18" charset="0"/>
                                <a:cs typeface="Times New Roman" pitchFamily="18" charset="0"/>
                              </a:rPr>
                              <m:t>,</m:t>
                            </m:r>
                            <m:r>
                              <a:rPr lang="en-US" altLang="en-US" sz="2000" i="1" dirty="0">
                                <a:solidFill>
                                  <a:srgbClr val="006633"/>
                                </a:solidFill>
                                <a:latin typeface="Cambria Math" panose="02040503050406030204" pitchFamily="18" charset="0"/>
                                <a:ea typeface="Cambria Math" panose="02040503050406030204" pitchFamily="18" charset="0"/>
                                <a:cs typeface="Times New Roman" pitchFamily="18" charset="0"/>
                              </a:rPr>
                              <m:t>1</m:t>
                            </m:r>
                          </m:e>
                        </m:d>
                      </m:e>
                      <m:sup>
                        <m:r>
                          <a:rPr lang="en-US" altLang="en-US" sz="2000" b="0" i="1" dirty="0" smtClean="0">
                            <a:solidFill>
                              <a:srgbClr val="006633"/>
                            </a:solidFill>
                            <a:latin typeface="Cambria Math" panose="02040503050406030204" pitchFamily="18" charset="0"/>
                            <a:ea typeface="Cambria Math" panose="02040503050406030204" pitchFamily="18" charset="0"/>
                            <a:cs typeface="Times New Roman" pitchFamily="18" charset="0"/>
                          </a:rPr>
                          <m:t>∗</m:t>
                        </m:r>
                      </m:sup>
                    </m:sSup>
                  </m:oMath>
                </a14:m>
                <a:r>
                  <a:rPr lang="en-GB" altLang="en-US" sz="2000" dirty="0"/>
                  <a:t> ? </a:t>
                </a:r>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136142" y="945161"/>
                <a:ext cx="8432894" cy="5300619"/>
              </a:xfrm>
              <a:prstGeom prst="rect">
                <a:avLst/>
              </a:prstGeom>
              <a:blipFill>
                <a:blip r:embed="rId3"/>
                <a:stretch>
                  <a:fillRect t="-690" r="-578" b="-103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Rectangle 2"/>
          <p:cNvSpPr txBox="1">
            <a:spLocks noChangeArrowheads="1"/>
          </p:cNvSpPr>
          <p:nvPr/>
        </p:nvSpPr>
        <p:spPr>
          <a:xfrm>
            <a:off x="367422" y="149823"/>
            <a:ext cx="8591752" cy="77162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cs typeface="Arial" pitchFamily="34" charset="0"/>
              </a:defRPr>
            </a:lvl2pPr>
            <a:lvl3pPr algn="l" rtl="0" eaLnBrk="0" fontAlgn="base" hangingPunct="0">
              <a:spcBef>
                <a:spcPct val="0"/>
              </a:spcBef>
              <a:spcAft>
                <a:spcPct val="0"/>
              </a:spcAft>
              <a:defRPr sz="4200">
                <a:solidFill>
                  <a:schemeClr val="tx2"/>
                </a:solidFill>
                <a:latin typeface="Garamond" pitchFamily="18" charset="0"/>
                <a:cs typeface="Arial" pitchFamily="34" charset="0"/>
              </a:defRPr>
            </a:lvl3pPr>
            <a:lvl4pPr algn="l" rtl="0" eaLnBrk="0" fontAlgn="base" hangingPunct="0">
              <a:spcBef>
                <a:spcPct val="0"/>
              </a:spcBef>
              <a:spcAft>
                <a:spcPct val="0"/>
              </a:spcAft>
              <a:defRPr sz="4200">
                <a:solidFill>
                  <a:schemeClr val="tx2"/>
                </a:solidFill>
                <a:latin typeface="Garamond" pitchFamily="18" charset="0"/>
                <a:cs typeface="Arial" pitchFamily="34" charset="0"/>
              </a:defRPr>
            </a:lvl4pPr>
            <a:lvl5pPr algn="l" rtl="0" eaLnBrk="0" fontAlgn="base" hangingPunct="0">
              <a:spcBef>
                <a:spcPct val="0"/>
              </a:spcBef>
              <a:spcAft>
                <a:spcPct val="0"/>
              </a:spcAft>
              <a:defRPr sz="4200">
                <a:solidFill>
                  <a:schemeClr val="tx2"/>
                </a:solidFill>
                <a:latin typeface="Garamond" pitchFamily="18" charset="0"/>
                <a:cs typeface="Arial" pitchFamily="34" charset="0"/>
              </a:defRPr>
            </a:lvl5pPr>
            <a:lvl6pPr marL="457200" algn="l" rtl="0" fontAlgn="base">
              <a:spcBef>
                <a:spcPct val="0"/>
              </a:spcBef>
              <a:spcAft>
                <a:spcPct val="0"/>
              </a:spcAft>
              <a:defRPr sz="4200">
                <a:solidFill>
                  <a:schemeClr val="tx2"/>
                </a:solidFill>
                <a:latin typeface="Garamond" pitchFamily="18" charset="0"/>
                <a:cs typeface="Arial" pitchFamily="34" charset="0"/>
              </a:defRPr>
            </a:lvl6pPr>
            <a:lvl7pPr marL="914400" algn="l" rtl="0" fontAlgn="base">
              <a:spcBef>
                <a:spcPct val="0"/>
              </a:spcBef>
              <a:spcAft>
                <a:spcPct val="0"/>
              </a:spcAft>
              <a:defRPr sz="4200">
                <a:solidFill>
                  <a:schemeClr val="tx2"/>
                </a:solidFill>
                <a:latin typeface="Garamond" pitchFamily="18" charset="0"/>
                <a:cs typeface="Arial" pitchFamily="34" charset="0"/>
              </a:defRPr>
            </a:lvl7pPr>
            <a:lvl8pPr marL="1371600" algn="l" rtl="0" fontAlgn="base">
              <a:spcBef>
                <a:spcPct val="0"/>
              </a:spcBef>
              <a:spcAft>
                <a:spcPct val="0"/>
              </a:spcAft>
              <a:defRPr sz="4200">
                <a:solidFill>
                  <a:schemeClr val="tx2"/>
                </a:solidFill>
                <a:latin typeface="Garamond" pitchFamily="18" charset="0"/>
                <a:cs typeface="Arial" pitchFamily="34" charset="0"/>
              </a:defRPr>
            </a:lvl8pPr>
            <a:lvl9pPr marL="1828800" algn="l" rtl="0" fontAlgn="base">
              <a:spcBef>
                <a:spcPct val="0"/>
              </a:spcBef>
              <a:spcAft>
                <a:spcPct val="0"/>
              </a:spcAft>
              <a:defRPr sz="4200">
                <a:solidFill>
                  <a:schemeClr val="tx2"/>
                </a:solidFill>
                <a:latin typeface="Garamond" pitchFamily="18" charset="0"/>
                <a:cs typeface="Arial" pitchFamily="34" charset="0"/>
              </a:defRPr>
            </a:lvl9pPr>
          </a:lstStyle>
          <a:p>
            <a:pPr defTabSz="449263" eaLnBrk="1" hangingPunct="1">
              <a:buClr>
                <a:srgbClr val="CC99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400" b="1" kern="0">
                <a:solidFill>
                  <a:srgbClr val="FF00FF"/>
                </a:solidFill>
              </a:rPr>
              <a:t>FIL One-Time Signing</a:t>
            </a:r>
          </a:p>
        </p:txBody>
      </p:sp>
      <p:sp>
        <p:nvSpPr>
          <p:cNvPr id="26" name="Rounded Rectangle 31">
            <a:extLst>
              <a:ext uri="{FF2B5EF4-FFF2-40B4-BE49-F238E27FC236}">
                <a16:creationId xmlns:a16="http://schemas.microsoft.com/office/drawing/2014/main" id="{259714D2-507A-4F49-B827-8CBE3DD16217}"/>
              </a:ext>
            </a:extLst>
          </p:cNvPr>
          <p:cNvSpPr/>
          <p:nvPr/>
        </p:nvSpPr>
        <p:spPr bwMode="auto">
          <a:xfrm>
            <a:off x="582506" y="3473604"/>
            <a:ext cx="8188632" cy="1120310"/>
          </a:xfrm>
          <a:prstGeom prst="round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Key Generation</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20624E9F-4B69-4D71-AF7C-CB1800752573}"/>
                  </a:ext>
                </a:extLst>
              </p:cNvPr>
              <p:cNvSpPr/>
              <p:nvPr/>
            </p:nvSpPr>
            <p:spPr bwMode="auto">
              <a:xfrm>
                <a:off x="673379" y="3861996"/>
                <a:ext cx="3354004" cy="643052"/>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r>
                  <a:rPr lang="en-GB" altLang="en-US" kern="0" dirty="0">
                    <a:solidFill>
                      <a:schemeClr val="tx1"/>
                    </a:solidFill>
                    <a:cs typeface="Times New Roman" pitchFamily="18" charset="0"/>
                  </a:rPr>
                  <a:t>Private key: </a:t>
                </a:r>
                <a14:m>
                  <m:oMath xmlns:m="http://schemas.openxmlformats.org/officeDocument/2006/math">
                    <m:r>
                      <a:rPr lang="en-US" altLang="en-US" i="1" smtClean="0">
                        <a:latin typeface="Cambria Math" panose="02040503050406030204" pitchFamily="18" charset="0"/>
                        <a:ea typeface="Cambria Math" panose="02040503050406030204" pitchFamily="18" charset="0"/>
                      </a:rPr>
                      <m:t>𝑠</m:t>
                    </m:r>
                    <m:r>
                      <a:rPr lang="en-US" altLang="en-US" b="0" i="1" smtClean="0">
                        <a:latin typeface="Cambria Math" panose="02040503050406030204" pitchFamily="18" charset="0"/>
                        <a:ea typeface="Cambria Math" panose="02040503050406030204" pitchFamily="18" charset="0"/>
                      </a:rPr>
                      <m:t>=</m:t>
                    </m:r>
                    <m:sSubSup>
                      <m:sSubSupPr>
                        <m:ctrlPr>
                          <a:rPr lang="en-US" altLang="en-US" i="1">
                            <a:solidFill>
                              <a:srgbClr val="000000"/>
                            </a:solidFill>
                            <a:latin typeface="Cambria Math" panose="02040503050406030204" pitchFamily="18" charset="0"/>
                            <a:ea typeface="Cambria Math" panose="02040503050406030204" pitchFamily="18" charset="0"/>
                          </a:rPr>
                        </m:ctrlPr>
                      </m:sSubSupPr>
                      <m:e>
                        <m:sSubSup>
                          <m:sSubSupPr>
                            <m:ctrlPr>
                              <a:rPr lang="en-US" altLang="en-US" i="1">
                                <a:solidFill>
                                  <a:srgbClr val="000000"/>
                                </a:solidFill>
                                <a:latin typeface="Cambria Math" panose="02040503050406030204" pitchFamily="18" charset="0"/>
                                <a:ea typeface="Cambria Math" panose="02040503050406030204" pitchFamily="18" charset="0"/>
                              </a:rPr>
                            </m:ctrlPr>
                          </m:sSubSupPr>
                          <m:e>
                            <m:d>
                              <m:dPr>
                                <m:begChr m:val="{"/>
                                <m:endChr m:val="}"/>
                                <m:ctrlPr>
                                  <a:rPr lang="en-US" altLang="en-US" i="1">
                                    <a:solidFill>
                                      <a:srgbClr val="000000"/>
                                    </a:solidFill>
                                    <a:latin typeface="Cambria Math" panose="02040503050406030204" pitchFamily="18" charset="0"/>
                                    <a:ea typeface="Cambria Math" panose="02040503050406030204" pitchFamily="18" charset="0"/>
                                  </a:rPr>
                                </m:ctrlPr>
                              </m:dPr>
                              <m:e>
                                <m:sSubSup>
                                  <m:sSubSupPr>
                                    <m:ctrlPr>
                                      <a:rPr lang="en-US" altLang="en-US" i="1">
                                        <a:solidFill>
                                          <a:srgbClr val="000000"/>
                                        </a:solidFill>
                                        <a:latin typeface="Cambria Math" panose="02040503050406030204" pitchFamily="18" charset="0"/>
                                        <a:ea typeface="Cambria Math" panose="02040503050406030204" pitchFamily="18" charset="0"/>
                                      </a:rPr>
                                    </m:ctrlPr>
                                  </m:sSubSupPr>
                                  <m:e>
                                    <m:r>
                                      <a:rPr lang="en-US" altLang="en-US" b="0" i="1" smtClean="0">
                                        <a:solidFill>
                                          <a:srgbClr val="000000"/>
                                        </a:solidFill>
                                        <a:latin typeface="Cambria Math" panose="02040503050406030204" pitchFamily="18" charset="0"/>
                                        <a:ea typeface="Cambria Math" panose="02040503050406030204" pitchFamily="18" charset="0"/>
                                      </a:rPr>
                                      <m:t>𝑠</m:t>
                                    </m:r>
                                  </m:e>
                                  <m:sub>
                                    <m:r>
                                      <a:rPr lang="en-US" altLang="en-US" i="1">
                                        <a:solidFill>
                                          <a:srgbClr val="000000"/>
                                        </a:solidFill>
                                        <a:latin typeface="Cambria Math" panose="02040503050406030204" pitchFamily="18" charset="0"/>
                                        <a:ea typeface="Cambria Math" panose="02040503050406030204" pitchFamily="18" charset="0"/>
                                      </a:rPr>
                                      <m:t>𝑏</m:t>
                                    </m:r>
                                  </m:sub>
                                  <m:sup>
                                    <m:r>
                                      <a:rPr lang="en-US" altLang="en-US" i="1">
                                        <a:solidFill>
                                          <a:srgbClr val="000000"/>
                                        </a:solidFill>
                                        <a:latin typeface="Cambria Math" panose="02040503050406030204" pitchFamily="18" charset="0"/>
                                        <a:ea typeface="Cambria Math" panose="02040503050406030204" pitchFamily="18" charset="0"/>
                                      </a:rPr>
                                      <m:t>𝑖</m:t>
                                    </m:r>
                                  </m:sup>
                                </m:sSubSup>
                              </m:e>
                            </m:d>
                          </m:e>
                          <m:sub>
                            <m:r>
                              <a:rPr lang="en-US" altLang="en-US" i="1">
                                <a:solidFill>
                                  <a:srgbClr val="000000"/>
                                </a:solidFill>
                                <a:latin typeface="Cambria Math" panose="02040503050406030204" pitchFamily="18" charset="0"/>
                                <a:ea typeface="Cambria Math" panose="02040503050406030204" pitchFamily="18" charset="0"/>
                              </a:rPr>
                              <m:t>𝑏</m:t>
                            </m:r>
                            <m:r>
                              <a:rPr lang="en-US" altLang="en-US" i="1">
                                <a:solidFill>
                                  <a:srgbClr val="000000"/>
                                </a:solidFill>
                                <a:latin typeface="Cambria Math" panose="02040503050406030204" pitchFamily="18" charset="0"/>
                                <a:ea typeface="Cambria Math" panose="02040503050406030204" pitchFamily="18" charset="0"/>
                              </a:rPr>
                              <m:t>∈</m:t>
                            </m:r>
                            <m:d>
                              <m:dPr>
                                <m:begChr m:val="{"/>
                                <m:endChr m:val="}"/>
                                <m:ctrlPr>
                                  <a:rPr lang="en-US" altLang="en-US" i="1">
                                    <a:solidFill>
                                      <a:srgbClr val="000000"/>
                                    </a:solidFill>
                                    <a:latin typeface="Cambria Math" panose="02040503050406030204" pitchFamily="18" charset="0"/>
                                    <a:ea typeface="Cambria Math" panose="02040503050406030204" pitchFamily="18" charset="0"/>
                                  </a:rPr>
                                </m:ctrlPr>
                              </m:dPr>
                              <m:e>
                                <m:r>
                                  <a:rPr lang="en-US" altLang="en-US" i="1">
                                    <a:solidFill>
                                      <a:srgbClr val="000000"/>
                                    </a:solidFill>
                                    <a:latin typeface="Cambria Math" panose="02040503050406030204" pitchFamily="18" charset="0"/>
                                    <a:ea typeface="Cambria Math" panose="02040503050406030204" pitchFamily="18" charset="0"/>
                                  </a:rPr>
                                  <m:t>0</m:t>
                                </m:r>
                                <m:r>
                                  <a:rPr lang="en-US" altLang="en-US" i="1">
                                    <a:solidFill>
                                      <a:srgbClr val="000000"/>
                                    </a:solidFill>
                                    <a:latin typeface="Cambria Math" panose="02040503050406030204" pitchFamily="18" charset="0"/>
                                    <a:ea typeface="Cambria Math" panose="02040503050406030204" pitchFamily="18" charset="0"/>
                                  </a:rPr>
                                  <m:t>,</m:t>
                                </m:r>
                                <m:r>
                                  <a:rPr lang="en-US" altLang="en-US" i="1">
                                    <a:solidFill>
                                      <a:srgbClr val="000000"/>
                                    </a:solidFill>
                                    <a:latin typeface="Cambria Math" panose="02040503050406030204" pitchFamily="18" charset="0"/>
                                    <a:ea typeface="Cambria Math" panose="02040503050406030204" pitchFamily="18" charset="0"/>
                                  </a:rPr>
                                  <m:t>1</m:t>
                                </m:r>
                              </m:e>
                            </m:d>
                          </m:sub>
                          <m:sup>
                            <m:r>
                              <a:rPr lang="en-US" altLang="en-US" i="1">
                                <a:solidFill>
                                  <a:srgbClr val="000000"/>
                                </a:solidFill>
                                <a:latin typeface="Cambria Math" panose="02040503050406030204" pitchFamily="18" charset="0"/>
                                <a:ea typeface="Cambria Math" panose="02040503050406030204" pitchFamily="18" charset="0"/>
                              </a:rPr>
                              <m:t>𝑖</m:t>
                            </m:r>
                            <m:r>
                              <a:rPr lang="en-US" altLang="en-US" i="1">
                                <a:solidFill>
                                  <a:srgbClr val="000000"/>
                                </a:solidFill>
                                <a:latin typeface="Cambria Math" panose="02040503050406030204" pitchFamily="18" charset="0"/>
                                <a:ea typeface="Cambria Math" panose="02040503050406030204" pitchFamily="18" charset="0"/>
                              </a:rPr>
                              <m:t>∈</m:t>
                            </m:r>
                            <m:d>
                              <m:dPr>
                                <m:begChr m:val="{"/>
                                <m:endChr m:val="}"/>
                                <m:ctrlPr>
                                  <a:rPr lang="en-US" altLang="en-US" i="1">
                                    <a:solidFill>
                                      <a:srgbClr val="000000"/>
                                    </a:solidFill>
                                    <a:latin typeface="Cambria Math" panose="02040503050406030204" pitchFamily="18" charset="0"/>
                                    <a:ea typeface="Cambria Math" panose="02040503050406030204" pitchFamily="18" charset="0"/>
                                  </a:rPr>
                                </m:ctrlPr>
                              </m:dPr>
                              <m:e>
                                <m:r>
                                  <a:rPr lang="en-US" altLang="en-US" i="1">
                                    <a:solidFill>
                                      <a:srgbClr val="000000"/>
                                    </a:solidFill>
                                    <a:latin typeface="Cambria Math" panose="02040503050406030204" pitchFamily="18" charset="0"/>
                                    <a:ea typeface="Cambria Math" panose="02040503050406030204" pitchFamily="18" charset="0"/>
                                  </a:rPr>
                                  <m:t>1</m:t>
                                </m:r>
                                <m:r>
                                  <a:rPr lang="en-US" altLang="en-US" i="1">
                                    <a:solidFill>
                                      <a:srgbClr val="000000"/>
                                    </a:solidFill>
                                    <a:latin typeface="Cambria Math" panose="02040503050406030204" pitchFamily="18" charset="0"/>
                                    <a:ea typeface="Cambria Math" panose="02040503050406030204" pitchFamily="18" charset="0"/>
                                  </a:rPr>
                                  <m:t>,…,</m:t>
                                </m:r>
                                <m:r>
                                  <a:rPr lang="en-US" altLang="en-US" i="1">
                                    <a:solidFill>
                                      <a:srgbClr val="000000"/>
                                    </a:solidFill>
                                    <a:latin typeface="Cambria Math" panose="02040503050406030204" pitchFamily="18" charset="0"/>
                                    <a:ea typeface="Cambria Math" panose="02040503050406030204" pitchFamily="18" charset="0"/>
                                  </a:rPr>
                                  <m:t>𝑙</m:t>
                                </m:r>
                              </m:e>
                            </m:d>
                          </m:sup>
                        </m:sSubSup>
                      </m:e>
                      <m:sub>
                        <m:r>
                          <a:rPr lang="en-US" altLang="en-US" i="1">
                            <a:solidFill>
                              <a:srgbClr val="000000"/>
                            </a:solidFill>
                            <a:latin typeface="Cambria Math" panose="02040503050406030204" pitchFamily="18" charset="0"/>
                            <a:ea typeface="Cambria Math" panose="02040503050406030204" pitchFamily="18" charset="0"/>
                          </a:rPr>
                          <m:t>, </m:t>
                        </m:r>
                      </m:sub>
                      <m:sup>
                        <m:r>
                          <a:rPr lang="en-US" altLang="en-US" i="1">
                            <a:solidFill>
                              <a:srgbClr val="000000"/>
                            </a:solidFill>
                            <a:latin typeface="Cambria Math" panose="02040503050406030204" pitchFamily="18" charset="0"/>
                            <a:ea typeface="Cambria Math" panose="02040503050406030204" pitchFamily="18" charset="0"/>
                          </a:rPr>
                          <m:t> </m:t>
                        </m:r>
                      </m:sup>
                    </m:sSubSup>
                  </m:oMath>
                </a14:m>
                <a:r>
                  <a:rPr lang="en-GB" altLang="en-US" sz="1400" kern="0" dirty="0">
                    <a:solidFill>
                      <a:schemeClr val="tx1"/>
                    </a:solidFill>
                    <a:cs typeface="Times New Roman" pitchFamily="18" charset="0"/>
                    <a:sym typeface="Wingdings" panose="05000000000000000000" pitchFamily="2" charset="2"/>
                  </a:rPr>
                  <a:t> $</a:t>
                </a:r>
                <a:endParaRPr lang="en-GB" altLang="en-US" sz="2000" kern="0" dirty="0"/>
              </a:p>
            </p:txBody>
          </p:sp>
        </mc:Choice>
        <mc:Fallback xmlns="">
          <p:sp>
            <p:nvSpPr>
              <p:cNvPr id="27" name="Rectangle 26">
                <a:extLst>
                  <a:ext uri="{FF2B5EF4-FFF2-40B4-BE49-F238E27FC236}">
                    <a16:creationId xmlns:a16="http://schemas.microsoft.com/office/drawing/2014/main" id="{20624E9F-4B69-4D71-AF7C-CB1800752573}"/>
                  </a:ext>
                </a:extLst>
              </p:cNvPr>
              <p:cNvSpPr>
                <a:spLocks noRot="1" noChangeAspect="1" noMove="1" noResize="1" noEditPoints="1" noAdjustHandles="1" noChangeArrowheads="1" noChangeShapeType="1" noTextEdit="1"/>
              </p:cNvSpPr>
              <p:nvPr/>
            </p:nvSpPr>
            <p:spPr bwMode="auto">
              <a:xfrm>
                <a:off x="673379" y="3861996"/>
                <a:ext cx="3354004" cy="643052"/>
              </a:xfrm>
              <a:prstGeom prst="rect">
                <a:avLst/>
              </a:prstGeom>
              <a:blipFill>
                <a:blip r:embed="rId4"/>
                <a:stretch>
                  <a:fillRect l="-1266"/>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45156F32-22FB-4C2A-8590-1B68DB37D320}"/>
                  </a:ext>
                </a:extLst>
              </p:cNvPr>
              <p:cNvSpPr/>
              <p:nvPr/>
            </p:nvSpPr>
            <p:spPr bwMode="auto">
              <a:xfrm>
                <a:off x="4164363" y="3861996"/>
                <a:ext cx="4541653" cy="640369"/>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r>
                  <a:rPr lang="en-GB" altLang="en-US" kern="0" dirty="0">
                    <a:solidFill>
                      <a:schemeClr val="tx1"/>
                    </a:solidFill>
                    <a:cs typeface="Times New Roman" pitchFamily="18" charset="0"/>
                  </a:rPr>
                  <a:t>Public key:</a:t>
                </a:r>
                <a:r>
                  <a:rPr lang="en-GB" altLang="en-US" kern="0" dirty="0">
                    <a:cs typeface="Times New Roman" pitchFamily="18" charset="0"/>
                  </a:rPr>
                  <a:t> </a:t>
                </a:r>
                <a:r>
                  <a:rPr lang="en-GB" altLang="en-US" kern="0" dirty="0">
                    <a:solidFill>
                      <a:schemeClr val="tx1"/>
                    </a:solidFill>
                    <a:cs typeface="Times New Roman" pitchFamily="18" charset="0"/>
                  </a:rPr>
                  <a:t> </a:t>
                </a:r>
                <a14:m>
                  <m:oMath xmlns:m="http://schemas.openxmlformats.org/officeDocument/2006/math">
                    <m:r>
                      <a:rPr lang="en-US" altLang="en-US" sz="2000" b="0" i="1" smtClean="0">
                        <a:latin typeface="Cambria Math" panose="02040503050406030204" pitchFamily="18" charset="0"/>
                        <a:ea typeface="Cambria Math" panose="02040503050406030204" pitchFamily="18" charset="0"/>
                      </a:rPr>
                      <m:t>𝑣</m:t>
                    </m:r>
                    <m:r>
                      <a:rPr lang="en-US" altLang="en-US" sz="2000" b="0" i="1" smtClean="0">
                        <a:latin typeface="Cambria Math" panose="02040503050406030204" pitchFamily="18" charset="0"/>
                        <a:ea typeface="Cambria Math" panose="02040503050406030204" pitchFamily="18" charset="0"/>
                      </a:rPr>
                      <m:t>=</m:t>
                    </m:r>
                    <m:sSubSup>
                      <m:sSubSupPr>
                        <m:ctrlPr>
                          <a:rPr lang="en-US" altLang="en-US" sz="2000" i="1">
                            <a:latin typeface="Cambria Math" panose="02040503050406030204" pitchFamily="18" charset="0"/>
                            <a:ea typeface="Cambria Math" panose="02040503050406030204" pitchFamily="18" charset="0"/>
                          </a:rPr>
                        </m:ctrlPr>
                      </m:sSubSupPr>
                      <m:e>
                        <m:sSubSup>
                          <m:sSubSupPr>
                            <m:ctrlPr>
                              <a:rPr lang="en-US" altLang="en-US" sz="2000" i="1" smtClean="0">
                                <a:latin typeface="Cambria Math" panose="02040503050406030204" pitchFamily="18" charset="0"/>
                                <a:ea typeface="Cambria Math" panose="02040503050406030204" pitchFamily="18" charset="0"/>
                              </a:rPr>
                            </m:ctrlPr>
                          </m:sSubSupPr>
                          <m:e>
                            <m:d>
                              <m:dPr>
                                <m:begChr m:val="{"/>
                                <m:endChr m:val="}"/>
                                <m:ctrlPr>
                                  <a:rPr lang="en-US" altLang="en-US" sz="2000" i="1" smtClean="0">
                                    <a:latin typeface="Cambria Math" panose="02040503050406030204" pitchFamily="18" charset="0"/>
                                    <a:ea typeface="Cambria Math" panose="02040503050406030204" pitchFamily="18" charset="0"/>
                                  </a:rPr>
                                </m:ctrlPr>
                              </m:dPr>
                              <m:e>
                                <m:sSubSup>
                                  <m:sSubSupPr>
                                    <m:ctrlPr>
                                      <a:rPr lang="en-US" altLang="en-US" sz="2000" i="1" smtClean="0">
                                        <a:latin typeface="Cambria Math" panose="02040503050406030204" pitchFamily="18" charset="0"/>
                                        <a:ea typeface="Cambria Math" panose="02040503050406030204" pitchFamily="18" charset="0"/>
                                      </a:rPr>
                                    </m:ctrlPr>
                                  </m:sSubSupPr>
                                  <m:e>
                                    <m:r>
                                      <a:rPr lang="en-US" altLang="en-US" sz="2000" b="0" i="1" smtClean="0">
                                        <a:latin typeface="Cambria Math" panose="02040503050406030204" pitchFamily="18" charset="0"/>
                                        <a:ea typeface="Cambria Math" panose="02040503050406030204" pitchFamily="18" charset="0"/>
                                      </a:rPr>
                                      <m:t>𝑣</m:t>
                                    </m:r>
                                  </m:e>
                                  <m:sub>
                                    <m:r>
                                      <a:rPr lang="en-US" altLang="en-US" sz="2000" b="0" i="1" smtClean="0">
                                        <a:latin typeface="Cambria Math" panose="02040503050406030204" pitchFamily="18" charset="0"/>
                                        <a:ea typeface="Cambria Math" panose="02040503050406030204" pitchFamily="18" charset="0"/>
                                      </a:rPr>
                                      <m:t>𝑏</m:t>
                                    </m:r>
                                  </m:sub>
                                  <m:sup>
                                    <m:r>
                                      <a:rPr lang="en-US" altLang="en-US" sz="2000" b="0" i="1" smtClean="0">
                                        <a:latin typeface="Cambria Math" panose="02040503050406030204" pitchFamily="18" charset="0"/>
                                        <a:ea typeface="Cambria Math" panose="02040503050406030204" pitchFamily="18" charset="0"/>
                                      </a:rPr>
                                      <m:t>𝑖</m:t>
                                    </m:r>
                                  </m:sup>
                                </m:sSubSup>
                              </m:e>
                            </m:d>
                          </m:e>
                          <m:sub>
                            <m:r>
                              <a:rPr lang="en-US" altLang="en-US" sz="2000" i="1">
                                <a:latin typeface="Cambria Math" panose="02040503050406030204" pitchFamily="18" charset="0"/>
                                <a:ea typeface="Cambria Math" panose="02040503050406030204" pitchFamily="18" charset="0"/>
                              </a:rPr>
                              <m:t>𝑏</m:t>
                            </m:r>
                            <m:r>
                              <a:rPr lang="en-US" altLang="en-US" sz="2000" i="1">
                                <a:latin typeface="Cambria Math" panose="02040503050406030204" pitchFamily="18" charset="0"/>
                                <a:ea typeface="Cambria Math" panose="02040503050406030204" pitchFamily="18" charset="0"/>
                              </a:rPr>
                              <m:t>∈</m:t>
                            </m:r>
                            <m:d>
                              <m:dPr>
                                <m:begChr m:val="{"/>
                                <m:endChr m:val="}"/>
                                <m:ctrlPr>
                                  <a:rPr lang="en-US" altLang="en-US" sz="2000" i="1">
                                    <a:latin typeface="Cambria Math" panose="02040503050406030204" pitchFamily="18" charset="0"/>
                                    <a:ea typeface="Cambria Math" panose="02040503050406030204" pitchFamily="18" charset="0"/>
                                  </a:rPr>
                                </m:ctrlPr>
                              </m:dPr>
                              <m:e>
                                <m:r>
                                  <a:rPr lang="en-US" altLang="en-US" sz="2000" i="1">
                                    <a:latin typeface="Cambria Math" panose="02040503050406030204" pitchFamily="18" charset="0"/>
                                    <a:ea typeface="Cambria Math" panose="02040503050406030204" pitchFamily="18" charset="0"/>
                                  </a:rPr>
                                  <m:t>0</m:t>
                                </m:r>
                                <m:r>
                                  <a:rPr lang="en-US" altLang="en-US" sz="2000" i="1">
                                    <a:latin typeface="Cambria Math" panose="02040503050406030204" pitchFamily="18" charset="0"/>
                                    <a:ea typeface="Cambria Math" panose="02040503050406030204" pitchFamily="18" charset="0"/>
                                  </a:rPr>
                                  <m:t>,</m:t>
                                </m:r>
                                <m:r>
                                  <a:rPr lang="en-US" altLang="en-US" sz="2000" i="1">
                                    <a:latin typeface="Cambria Math" panose="02040503050406030204" pitchFamily="18" charset="0"/>
                                    <a:ea typeface="Cambria Math" panose="02040503050406030204" pitchFamily="18" charset="0"/>
                                  </a:rPr>
                                  <m:t>1</m:t>
                                </m:r>
                              </m:e>
                            </m:d>
                          </m:sub>
                          <m:sup>
                            <m:r>
                              <a:rPr lang="en-US" altLang="en-US" sz="2000" i="1">
                                <a:latin typeface="Cambria Math" panose="02040503050406030204" pitchFamily="18" charset="0"/>
                                <a:ea typeface="Cambria Math" panose="02040503050406030204" pitchFamily="18" charset="0"/>
                              </a:rPr>
                              <m:t>𝑖</m:t>
                            </m:r>
                            <m:r>
                              <a:rPr lang="en-US" altLang="en-US" sz="2000" i="1">
                                <a:latin typeface="Cambria Math" panose="02040503050406030204" pitchFamily="18" charset="0"/>
                                <a:ea typeface="Cambria Math" panose="02040503050406030204" pitchFamily="18" charset="0"/>
                              </a:rPr>
                              <m:t>∈</m:t>
                            </m:r>
                            <m:d>
                              <m:dPr>
                                <m:begChr m:val="{"/>
                                <m:endChr m:val="}"/>
                                <m:ctrlPr>
                                  <a:rPr lang="en-US" altLang="en-US" sz="2000" i="1">
                                    <a:latin typeface="Cambria Math" panose="02040503050406030204" pitchFamily="18" charset="0"/>
                                    <a:ea typeface="Cambria Math" panose="02040503050406030204" pitchFamily="18" charset="0"/>
                                  </a:rPr>
                                </m:ctrlPr>
                              </m:dPr>
                              <m:e>
                                <m:r>
                                  <a:rPr lang="en-US" altLang="en-US" sz="2000" i="1">
                                    <a:latin typeface="Cambria Math" panose="02040503050406030204" pitchFamily="18" charset="0"/>
                                    <a:ea typeface="Cambria Math" panose="02040503050406030204" pitchFamily="18" charset="0"/>
                                  </a:rPr>
                                  <m:t>1</m:t>
                                </m:r>
                                <m:r>
                                  <a:rPr lang="en-US" altLang="en-US" sz="2000" i="1">
                                    <a:latin typeface="Cambria Math" panose="02040503050406030204" pitchFamily="18" charset="0"/>
                                    <a:ea typeface="Cambria Math" panose="02040503050406030204" pitchFamily="18" charset="0"/>
                                  </a:rPr>
                                  <m:t>,…,</m:t>
                                </m:r>
                                <m:r>
                                  <a:rPr lang="en-US" altLang="en-US" sz="2000" i="1">
                                    <a:latin typeface="Cambria Math" panose="02040503050406030204" pitchFamily="18" charset="0"/>
                                    <a:ea typeface="Cambria Math" panose="02040503050406030204" pitchFamily="18" charset="0"/>
                                  </a:rPr>
                                  <m:t>𝑙</m:t>
                                </m:r>
                              </m:e>
                            </m:d>
                          </m:sup>
                        </m:sSubSup>
                      </m:e>
                      <m:sub>
                        <m:r>
                          <a:rPr lang="en-US" altLang="en-US" sz="2000" b="0" i="1" smtClean="0">
                            <a:latin typeface="Cambria Math" panose="02040503050406030204" pitchFamily="18" charset="0"/>
                            <a:ea typeface="Cambria Math" panose="02040503050406030204" pitchFamily="18" charset="0"/>
                          </a:rPr>
                          <m:t>,</m:t>
                        </m:r>
                        <m:r>
                          <a:rPr lang="en-US" altLang="en-US" sz="2000" i="1" smtClean="0">
                            <a:latin typeface="Cambria Math" panose="02040503050406030204" pitchFamily="18" charset="0"/>
                            <a:ea typeface="Cambria Math" panose="02040503050406030204" pitchFamily="18" charset="0"/>
                          </a:rPr>
                          <m:t> </m:t>
                        </m:r>
                      </m:sub>
                      <m:sup>
                        <m:r>
                          <a:rPr lang="en-US" altLang="en-US" sz="2000" b="0" i="1" smtClean="0">
                            <a:latin typeface="Cambria Math" panose="02040503050406030204" pitchFamily="18" charset="0"/>
                            <a:ea typeface="Cambria Math" panose="02040503050406030204" pitchFamily="18" charset="0"/>
                          </a:rPr>
                          <m:t> </m:t>
                        </m:r>
                      </m:sup>
                    </m:sSubSup>
                    <m:r>
                      <a:rPr lang="en-US" altLang="en-US" sz="2000" b="0" i="1" smtClean="0">
                        <a:latin typeface="Cambria Math" panose="02040503050406030204" pitchFamily="18" charset="0"/>
                        <a:ea typeface="Cambria Math" panose="02040503050406030204" pitchFamily="18" charset="0"/>
                      </a:rPr>
                      <m:t> ,</m:t>
                    </m:r>
                    <m:sSubSup>
                      <m:sSubSupPr>
                        <m:ctrlPr>
                          <a:rPr lang="en-US" altLang="en-US" sz="2000" i="1">
                            <a:latin typeface="Cambria Math" panose="02040503050406030204" pitchFamily="18" charset="0"/>
                            <a:ea typeface="Cambria Math" panose="02040503050406030204" pitchFamily="18" charset="0"/>
                          </a:rPr>
                        </m:ctrlPr>
                      </m:sSubSupPr>
                      <m:e>
                        <m:r>
                          <a:rPr lang="en-US" altLang="en-US" sz="2000" i="1">
                            <a:latin typeface="Cambria Math" panose="02040503050406030204" pitchFamily="18" charset="0"/>
                            <a:ea typeface="Cambria Math" panose="02040503050406030204" pitchFamily="18" charset="0"/>
                          </a:rPr>
                          <m:t>𝑣</m:t>
                        </m:r>
                      </m:e>
                      <m:sub>
                        <m:r>
                          <a:rPr lang="en-US" altLang="en-US" sz="2000" i="1">
                            <a:latin typeface="Cambria Math" panose="02040503050406030204" pitchFamily="18" charset="0"/>
                            <a:ea typeface="Cambria Math" panose="02040503050406030204" pitchFamily="18" charset="0"/>
                          </a:rPr>
                          <m:t>𝑏</m:t>
                        </m:r>
                      </m:sub>
                      <m:sup>
                        <m:r>
                          <a:rPr lang="en-US" altLang="en-US" sz="2000" i="1">
                            <a:latin typeface="Cambria Math" panose="02040503050406030204" pitchFamily="18" charset="0"/>
                            <a:ea typeface="Cambria Math" panose="02040503050406030204" pitchFamily="18" charset="0"/>
                          </a:rPr>
                          <m:t>𝑖</m:t>
                        </m:r>
                      </m:sup>
                    </m:sSubSup>
                    <m:r>
                      <a:rPr lang="en-US" altLang="en-US" sz="2000">
                        <a:latin typeface="Cambria Math" panose="02040503050406030204" pitchFamily="18" charset="0"/>
                        <a:ea typeface="Cambria Math" panose="02040503050406030204" pitchFamily="18" charset="0"/>
                      </a:rPr>
                      <m:t>=</m:t>
                    </m:r>
                    <m:r>
                      <a:rPr lang="en-US" altLang="en-US" sz="2000" i="1">
                        <a:latin typeface="Cambria Math" panose="02040503050406030204" pitchFamily="18" charset="0"/>
                        <a:ea typeface="Cambria Math" panose="02040503050406030204" pitchFamily="18" charset="0"/>
                      </a:rPr>
                      <m:t>h</m:t>
                    </m:r>
                    <m:d>
                      <m:dPr>
                        <m:ctrlPr>
                          <a:rPr lang="en-US" altLang="en-US" sz="2000" i="1">
                            <a:latin typeface="Cambria Math" panose="02040503050406030204" pitchFamily="18" charset="0"/>
                            <a:ea typeface="Cambria Math" panose="02040503050406030204" pitchFamily="18" charset="0"/>
                          </a:rPr>
                        </m:ctrlPr>
                      </m:dPr>
                      <m:e>
                        <m:sSubSup>
                          <m:sSubSupPr>
                            <m:ctrlPr>
                              <a:rPr lang="en-US" altLang="en-US" sz="2000" i="1">
                                <a:latin typeface="Cambria Math" panose="02040503050406030204" pitchFamily="18" charset="0"/>
                                <a:ea typeface="Cambria Math" panose="02040503050406030204" pitchFamily="18" charset="0"/>
                              </a:rPr>
                            </m:ctrlPr>
                          </m:sSubSupPr>
                          <m:e>
                            <m:r>
                              <a:rPr lang="en-US" altLang="en-US" sz="2000" b="0" i="1" smtClean="0">
                                <a:latin typeface="Cambria Math" panose="02040503050406030204" pitchFamily="18" charset="0"/>
                                <a:ea typeface="Cambria Math" panose="02040503050406030204" pitchFamily="18" charset="0"/>
                              </a:rPr>
                              <m:t>𝑠</m:t>
                            </m:r>
                          </m:e>
                          <m:sub>
                            <m:r>
                              <a:rPr lang="en-US" altLang="en-US" sz="2000" i="1">
                                <a:latin typeface="Cambria Math" panose="02040503050406030204" pitchFamily="18" charset="0"/>
                                <a:ea typeface="Cambria Math" panose="02040503050406030204" pitchFamily="18" charset="0"/>
                              </a:rPr>
                              <m:t>𝑏</m:t>
                            </m:r>
                          </m:sub>
                          <m:sup>
                            <m:r>
                              <a:rPr lang="en-US" altLang="en-US" sz="2000" i="1">
                                <a:latin typeface="Cambria Math" panose="02040503050406030204" pitchFamily="18" charset="0"/>
                                <a:ea typeface="Cambria Math" panose="02040503050406030204" pitchFamily="18" charset="0"/>
                              </a:rPr>
                              <m:t>𝑖</m:t>
                            </m:r>
                          </m:sup>
                        </m:sSubSup>
                      </m:e>
                    </m:d>
                  </m:oMath>
                </a14:m>
                <a:endParaRPr lang="en-GB" altLang="en-US" kern="0" dirty="0"/>
              </a:p>
            </p:txBody>
          </p:sp>
        </mc:Choice>
        <mc:Fallback xmlns="">
          <p:sp>
            <p:nvSpPr>
              <p:cNvPr id="28" name="Rectangle 27">
                <a:extLst>
                  <a:ext uri="{FF2B5EF4-FFF2-40B4-BE49-F238E27FC236}">
                    <a16:creationId xmlns:a16="http://schemas.microsoft.com/office/drawing/2014/main" id="{45156F32-22FB-4C2A-8590-1B68DB37D320}"/>
                  </a:ext>
                </a:extLst>
              </p:cNvPr>
              <p:cNvSpPr>
                <a:spLocks noRot="1" noChangeAspect="1" noMove="1" noResize="1" noEditPoints="1" noAdjustHandles="1" noChangeArrowheads="1" noChangeShapeType="1" noTextEdit="1"/>
              </p:cNvSpPr>
              <p:nvPr/>
            </p:nvSpPr>
            <p:spPr bwMode="auto">
              <a:xfrm>
                <a:off x="4164363" y="3861996"/>
                <a:ext cx="4541653" cy="640369"/>
              </a:xfrm>
              <a:prstGeom prst="rect">
                <a:avLst/>
              </a:prstGeom>
              <a:blipFill>
                <a:blip r:embed="rId5"/>
                <a:stretch>
                  <a:fillRect l="-937"/>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BC749A97-A0E8-4E74-B198-791DFC4110AF}"/>
                  </a:ext>
                </a:extLst>
              </p:cNvPr>
              <p:cNvSpPr/>
              <p:nvPr/>
            </p:nvSpPr>
            <p:spPr bwMode="auto">
              <a:xfrm>
                <a:off x="884348" y="5133694"/>
                <a:ext cx="3143036" cy="460607"/>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r>
                  <a:rPr lang="en-GB" altLang="en-US" kern="0" dirty="0">
                    <a:solidFill>
                      <a:schemeClr val="tx1"/>
                    </a:solidFill>
                    <a:cs typeface="Times New Roman" pitchFamily="18" charset="0"/>
                  </a:rPr>
                  <a:t>Sign: </a:t>
                </a:r>
                <a14:m>
                  <m:oMath xmlns:m="http://schemas.openxmlformats.org/officeDocument/2006/math">
                    <m:r>
                      <a:rPr lang="en-GB" altLang="en-US" i="1">
                        <a:latin typeface="Cambria Math" panose="02040503050406030204" pitchFamily="18" charset="0"/>
                        <a:ea typeface="Cambria Math" panose="02040503050406030204" pitchFamily="18" charset="0"/>
                      </a:rPr>
                      <m:t>𝜎</m:t>
                    </m:r>
                    <m:r>
                      <a:rPr lang="en-US" altLang="en-US" i="1">
                        <a:latin typeface="Cambria Math" panose="02040503050406030204" pitchFamily="18" charset="0"/>
                        <a:ea typeface="Cambria Math" panose="02040503050406030204" pitchFamily="18" charset="0"/>
                      </a:rPr>
                      <m:t>=</m:t>
                    </m:r>
                    <m:sSub>
                      <m:sSubPr>
                        <m:ctrlPr>
                          <a:rPr lang="en-US" altLang="en-US" i="1">
                            <a:latin typeface="Cambria Math" panose="02040503050406030204" pitchFamily="18" charset="0"/>
                            <a:ea typeface="Cambria Math" panose="02040503050406030204" pitchFamily="18" charset="0"/>
                          </a:rPr>
                        </m:ctrlPr>
                      </m:sSubPr>
                      <m:e>
                        <m:r>
                          <a:rPr lang="en-US" altLang="en-US" i="1">
                            <a:latin typeface="Cambria Math" panose="02040503050406030204" pitchFamily="18" charset="0"/>
                            <a:ea typeface="Cambria Math" panose="02040503050406030204" pitchFamily="18" charset="0"/>
                          </a:rPr>
                          <m:t>𝑆</m:t>
                        </m:r>
                      </m:e>
                      <m:sub>
                        <m:r>
                          <a:rPr lang="en-US" altLang="en-US" b="0" i="1" smtClean="0">
                            <a:latin typeface="Cambria Math" panose="02040503050406030204" pitchFamily="18" charset="0"/>
                            <a:ea typeface="Cambria Math" panose="02040503050406030204" pitchFamily="18" charset="0"/>
                          </a:rPr>
                          <m:t>𝑠</m:t>
                        </m:r>
                      </m:sub>
                    </m:sSub>
                    <m:d>
                      <m:dPr>
                        <m:ctrlPr>
                          <a:rPr lang="en-US" altLang="en-US" i="1">
                            <a:latin typeface="Cambria Math" panose="02040503050406030204" pitchFamily="18" charset="0"/>
                            <a:ea typeface="Cambria Math" panose="02040503050406030204" pitchFamily="18" charset="0"/>
                          </a:rPr>
                        </m:ctrlPr>
                      </m:dPr>
                      <m:e>
                        <m:r>
                          <a:rPr lang="en-US" altLang="en-US" b="0" i="1" smtClean="0">
                            <a:latin typeface="Cambria Math" panose="02040503050406030204" pitchFamily="18" charset="0"/>
                            <a:ea typeface="Cambria Math" panose="02040503050406030204" pitchFamily="18" charset="0"/>
                          </a:rPr>
                          <m:t>𝑑</m:t>
                        </m:r>
                      </m:e>
                    </m:d>
                    <m:r>
                      <a:rPr lang="en-US" altLang="en-US" i="1">
                        <a:latin typeface="Cambria Math" panose="02040503050406030204" pitchFamily="18" charset="0"/>
                        <a:ea typeface="Cambria Math" panose="02040503050406030204" pitchFamily="18" charset="0"/>
                      </a:rPr>
                      <m:t>=</m:t>
                    </m:r>
                    <m:d>
                      <m:dPr>
                        <m:begChr m:val="{"/>
                        <m:endChr m:val="}"/>
                        <m:ctrlPr>
                          <a:rPr lang="en-US" altLang="en-US" i="1">
                            <a:latin typeface="Cambria Math" panose="02040503050406030204" pitchFamily="18" charset="0"/>
                            <a:ea typeface="Cambria Math" panose="02040503050406030204" pitchFamily="18" charset="0"/>
                          </a:rPr>
                        </m:ctrlPr>
                      </m:dPr>
                      <m:e>
                        <m:sSubSup>
                          <m:sSubSupPr>
                            <m:ctrlPr>
                              <a:rPr lang="en-US" altLang="en-US" i="1">
                                <a:latin typeface="Cambria Math" panose="02040503050406030204" pitchFamily="18" charset="0"/>
                                <a:ea typeface="Cambria Math" panose="02040503050406030204" pitchFamily="18" charset="0"/>
                              </a:rPr>
                            </m:ctrlPr>
                          </m:sSubSupPr>
                          <m:e>
                            <m:r>
                              <a:rPr lang="en-US" altLang="en-US" i="1">
                                <a:latin typeface="Cambria Math" panose="02040503050406030204" pitchFamily="18" charset="0"/>
                                <a:ea typeface="Cambria Math" panose="02040503050406030204" pitchFamily="18" charset="0"/>
                              </a:rPr>
                              <m:t>𝑠</m:t>
                            </m:r>
                          </m:e>
                          <m:sub>
                            <m:sSub>
                              <m:sSubPr>
                                <m:ctrlPr>
                                  <a:rPr lang="en-US" altLang="en-US" i="1">
                                    <a:latin typeface="Cambria Math" panose="02040503050406030204" pitchFamily="18" charset="0"/>
                                    <a:ea typeface="Cambria Math" panose="02040503050406030204" pitchFamily="18" charset="0"/>
                                  </a:rPr>
                                </m:ctrlPr>
                              </m:sSubPr>
                              <m:e>
                                <m:r>
                                  <a:rPr lang="en-US" altLang="en-US" i="1">
                                    <a:latin typeface="Cambria Math" panose="02040503050406030204" pitchFamily="18" charset="0"/>
                                    <a:ea typeface="Cambria Math" panose="02040503050406030204" pitchFamily="18" charset="0"/>
                                  </a:rPr>
                                  <m:t>𝑑</m:t>
                                </m:r>
                              </m:e>
                              <m:sub>
                                <m:r>
                                  <a:rPr lang="en-US" altLang="en-US" i="1">
                                    <a:latin typeface="Cambria Math" panose="02040503050406030204" pitchFamily="18" charset="0"/>
                                    <a:ea typeface="Cambria Math" panose="02040503050406030204" pitchFamily="18" charset="0"/>
                                  </a:rPr>
                                  <m:t>1</m:t>
                                </m:r>
                              </m:sub>
                            </m:sSub>
                          </m:sub>
                          <m:sup>
                            <m:r>
                              <a:rPr lang="en-US" altLang="en-US" b="0" i="1" smtClean="0">
                                <a:latin typeface="Cambria Math" panose="02040503050406030204" pitchFamily="18" charset="0"/>
                                <a:ea typeface="Cambria Math" panose="02040503050406030204" pitchFamily="18" charset="0"/>
                              </a:rPr>
                              <m:t>1</m:t>
                            </m:r>
                          </m:sup>
                        </m:sSubSup>
                        <m:r>
                          <a:rPr lang="en-US" altLang="en-US" i="1">
                            <a:latin typeface="Cambria Math" panose="02040503050406030204" pitchFamily="18" charset="0"/>
                            <a:ea typeface="Cambria Math" panose="02040503050406030204" pitchFamily="18" charset="0"/>
                          </a:rPr>
                          <m:t>…</m:t>
                        </m:r>
                        <m:sSubSup>
                          <m:sSubSupPr>
                            <m:ctrlPr>
                              <a:rPr lang="en-US" altLang="en-US" i="1">
                                <a:latin typeface="Cambria Math" panose="02040503050406030204" pitchFamily="18" charset="0"/>
                                <a:ea typeface="Cambria Math" panose="02040503050406030204" pitchFamily="18" charset="0"/>
                              </a:rPr>
                            </m:ctrlPr>
                          </m:sSubSupPr>
                          <m:e>
                            <m:r>
                              <a:rPr lang="en-US" altLang="en-US" i="1">
                                <a:latin typeface="Cambria Math" panose="02040503050406030204" pitchFamily="18" charset="0"/>
                                <a:ea typeface="Cambria Math" panose="02040503050406030204" pitchFamily="18" charset="0"/>
                              </a:rPr>
                              <m:t>𝑠</m:t>
                            </m:r>
                          </m:e>
                          <m:sub>
                            <m:sSub>
                              <m:sSubPr>
                                <m:ctrlPr>
                                  <a:rPr lang="en-US" altLang="en-US" i="1">
                                    <a:latin typeface="Cambria Math" panose="02040503050406030204" pitchFamily="18" charset="0"/>
                                    <a:ea typeface="Cambria Math" panose="02040503050406030204" pitchFamily="18" charset="0"/>
                                  </a:rPr>
                                </m:ctrlPr>
                              </m:sSubPr>
                              <m:e>
                                <m:r>
                                  <a:rPr lang="en-US" altLang="en-US" i="1">
                                    <a:latin typeface="Cambria Math" panose="02040503050406030204" pitchFamily="18" charset="0"/>
                                    <a:ea typeface="Cambria Math" panose="02040503050406030204" pitchFamily="18" charset="0"/>
                                  </a:rPr>
                                  <m:t>𝑑</m:t>
                                </m:r>
                              </m:e>
                              <m:sub>
                                <m:r>
                                  <a:rPr lang="en-US" altLang="en-US" i="1">
                                    <a:latin typeface="Cambria Math" panose="02040503050406030204" pitchFamily="18" charset="0"/>
                                    <a:ea typeface="Cambria Math" panose="02040503050406030204" pitchFamily="18" charset="0"/>
                                  </a:rPr>
                                  <m:t>𝑙</m:t>
                                </m:r>
                              </m:sub>
                            </m:sSub>
                          </m:sub>
                          <m:sup>
                            <m:r>
                              <a:rPr lang="en-US" altLang="en-US" b="0" i="1" smtClean="0">
                                <a:latin typeface="Cambria Math" panose="02040503050406030204" pitchFamily="18" charset="0"/>
                                <a:ea typeface="Cambria Math" panose="02040503050406030204" pitchFamily="18" charset="0"/>
                              </a:rPr>
                              <m:t>𝑙</m:t>
                            </m:r>
                          </m:sup>
                        </m:sSubSup>
                      </m:e>
                    </m:d>
                  </m:oMath>
                </a14:m>
                <a:endParaRPr lang="en-GB" altLang="en-US" kern="0" dirty="0"/>
              </a:p>
            </p:txBody>
          </p:sp>
        </mc:Choice>
        <mc:Fallback xmlns="">
          <p:sp>
            <p:nvSpPr>
              <p:cNvPr id="29" name="Rectangle 28">
                <a:extLst>
                  <a:ext uri="{FF2B5EF4-FFF2-40B4-BE49-F238E27FC236}">
                    <a16:creationId xmlns:a16="http://schemas.microsoft.com/office/drawing/2014/main" id="{BC749A97-A0E8-4E74-B198-791DFC4110AF}"/>
                  </a:ext>
                </a:extLst>
              </p:cNvPr>
              <p:cNvSpPr>
                <a:spLocks noRot="1" noChangeAspect="1" noMove="1" noResize="1" noEditPoints="1" noAdjustHandles="1" noChangeArrowheads="1" noChangeShapeType="1" noTextEdit="1"/>
              </p:cNvSpPr>
              <p:nvPr/>
            </p:nvSpPr>
            <p:spPr bwMode="auto">
              <a:xfrm>
                <a:off x="884348" y="5133694"/>
                <a:ext cx="3143036" cy="460607"/>
              </a:xfrm>
              <a:prstGeom prst="rect">
                <a:avLst/>
              </a:prstGeom>
              <a:blipFill>
                <a:blip r:embed="rId6"/>
                <a:stretch>
                  <a:fillRect l="-1351" b="-7692"/>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D1DBFDDA-AE2A-4D18-9E09-C591A85C85EB}"/>
              </a:ext>
            </a:extLst>
          </p:cNvPr>
          <p:cNvCxnSpPr>
            <a:cxnSpLocks/>
            <a:endCxn id="29" idx="1"/>
          </p:cNvCxnSpPr>
          <p:nvPr/>
        </p:nvCxnSpPr>
        <p:spPr bwMode="auto">
          <a:xfrm>
            <a:off x="457200" y="5363997"/>
            <a:ext cx="427148" cy="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E56A8D9-A22B-4585-9081-F42299E19EF7}"/>
                  </a:ext>
                </a:extLst>
              </p:cNvPr>
              <p:cNvSpPr txBox="1"/>
              <p:nvPr/>
            </p:nvSpPr>
            <p:spPr>
              <a:xfrm>
                <a:off x="442975" y="5026490"/>
                <a:ext cx="3891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ea typeface="Cambria Math" panose="02040503050406030204" pitchFamily="18" charset="0"/>
                        </a:rPr>
                        <m:t>𝑑</m:t>
                      </m:r>
                    </m:oMath>
                  </m:oMathPara>
                </a14:m>
                <a:endParaRPr lang="en-US" dirty="0"/>
              </a:p>
            </p:txBody>
          </p:sp>
        </mc:Choice>
        <mc:Fallback xmlns="">
          <p:sp>
            <p:nvSpPr>
              <p:cNvPr id="31" name="TextBox 30">
                <a:extLst>
                  <a:ext uri="{FF2B5EF4-FFF2-40B4-BE49-F238E27FC236}">
                    <a16:creationId xmlns:a16="http://schemas.microsoft.com/office/drawing/2014/main" id="{7E56A8D9-A22B-4585-9081-F42299E19EF7}"/>
                  </a:ext>
                </a:extLst>
              </p:cNvPr>
              <p:cNvSpPr txBox="1">
                <a:spLocks noRot="1" noChangeAspect="1" noMove="1" noResize="1" noEditPoints="1" noAdjustHandles="1" noChangeArrowheads="1" noChangeShapeType="1" noTextEdit="1"/>
              </p:cNvSpPr>
              <p:nvPr/>
            </p:nvSpPr>
            <p:spPr>
              <a:xfrm>
                <a:off x="442975" y="5026490"/>
                <a:ext cx="389144" cy="369332"/>
              </a:xfrm>
              <a:prstGeom prst="rect">
                <a:avLst/>
              </a:prstGeom>
              <a:blipFill>
                <a:blip r:embed="rId7"/>
                <a:stretch>
                  <a:fillRect/>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82779A79-0AC5-476E-965C-D6AA44CC89C7}"/>
              </a:ext>
            </a:extLst>
          </p:cNvPr>
          <p:cNvCxnSpPr>
            <a:cxnSpLocks/>
            <a:stCxn id="27" idx="2"/>
          </p:cNvCxnSpPr>
          <p:nvPr/>
        </p:nvCxnSpPr>
        <p:spPr bwMode="auto">
          <a:xfrm>
            <a:off x="2350381" y="4505048"/>
            <a:ext cx="0" cy="62754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Arrow Connector 45">
            <a:extLst>
              <a:ext uri="{FF2B5EF4-FFF2-40B4-BE49-F238E27FC236}">
                <a16:creationId xmlns:a16="http://schemas.microsoft.com/office/drawing/2014/main" id="{001761D4-C6D4-4C3B-A91B-C7C462E188D4}"/>
              </a:ext>
            </a:extLst>
          </p:cNvPr>
          <p:cNvCxnSpPr>
            <a:cxnSpLocks/>
            <a:stCxn id="29" idx="3"/>
            <a:endCxn id="48" idx="1"/>
          </p:cNvCxnSpPr>
          <p:nvPr/>
        </p:nvCxnSpPr>
        <p:spPr bwMode="auto">
          <a:xfrm>
            <a:off x="4027384" y="5363998"/>
            <a:ext cx="1271584" cy="34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37EA0603-A7E9-4F0D-AECD-035DB6EE8F96}"/>
                  </a:ext>
                </a:extLst>
              </p:cNvPr>
              <p:cNvSpPr/>
              <p:nvPr/>
            </p:nvSpPr>
            <p:spPr>
              <a:xfrm>
                <a:off x="2065420" y="4669293"/>
                <a:ext cx="3609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47" name="Rectangle 46">
                <a:extLst>
                  <a:ext uri="{FF2B5EF4-FFF2-40B4-BE49-F238E27FC236}">
                    <a16:creationId xmlns:a16="http://schemas.microsoft.com/office/drawing/2014/main" id="{37EA0603-A7E9-4F0D-AECD-035DB6EE8F96}"/>
                  </a:ext>
                </a:extLst>
              </p:cNvPr>
              <p:cNvSpPr>
                <a:spLocks noRot="1" noChangeAspect="1" noMove="1" noResize="1" noEditPoints="1" noAdjustHandles="1" noChangeArrowheads="1" noChangeShapeType="1" noTextEdit="1"/>
              </p:cNvSpPr>
              <p:nvPr/>
            </p:nvSpPr>
            <p:spPr>
              <a:xfrm>
                <a:off x="2065420" y="4669293"/>
                <a:ext cx="36093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400EB605-543C-49F7-A566-51C93DEE8E23}"/>
                  </a:ext>
                </a:extLst>
              </p:cNvPr>
              <p:cNvSpPr/>
              <p:nvPr/>
            </p:nvSpPr>
            <p:spPr bwMode="auto">
              <a:xfrm>
                <a:off x="5298968" y="5141597"/>
                <a:ext cx="2562141" cy="451602"/>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r>
                  <a:rPr lang="en-GB" altLang="en-US" kern="0" dirty="0">
                    <a:solidFill>
                      <a:schemeClr val="tx1"/>
                    </a:solidFill>
                    <a:cs typeface="Times New Roman" pitchFamily="18" charset="0"/>
                  </a:rPr>
                  <a:t>Verify: is</a:t>
                </a:r>
                <a14:m>
                  <m:oMath xmlns:m="http://schemas.openxmlformats.org/officeDocument/2006/math">
                    <m:sSubSup>
                      <m:sSubSupPr>
                        <m:ctrlPr>
                          <a:rPr lang="en-US" altLang="en-US" i="1">
                            <a:latin typeface="Cambria Math" panose="02040503050406030204" pitchFamily="18" charset="0"/>
                            <a:ea typeface="Cambria Math" panose="02040503050406030204" pitchFamily="18" charset="0"/>
                          </a:rPr>
                        </m:ctrlPr>
                      </m:sSubSupPr>
                      <m:e>
                        <m:r>
                          <a:rPr lang="en-US" altLang="en-US" b="0" i="1" smtClean="0">
                            <a:latin typeface="Cambria Math" panose="02040503050406030204" pitchFamily="18" charset="0"/>
                            <a:ea typeface="Cambria Math" panose="02040503050406030204" pitchFamily="18" charset="0"/>
                          </a:rPr>
                          <m:t> </m:t>
                        </m:r>
                        <m:r>
                          <a:rPr lang="en-US" altLang="en-US" i="1">
                            <a:latin typeface="Cambria Math" panose="02040503050406030204" pitchFamily="18" charset="0"/>
                            <a:ea typeface="Cambria Math" panose="02040503050406030204" pitchFamily="18" charset="0"/>
                          </a:rPr>
                          <m:t>𝑣</m:t>
                        </m:r>
                      </m:e>
                      <m:sub>
                        <m:sSub>
                          <m:sSubPr>
                            <m:ctrlPr>
                              <a:rPr lang="en-US" altLang="en-US" i="1" smtClean="0">
                                <a:latin typeface="Cambria Math" panose="02040503050406030204" pitchFamily="18" charset="0"/>
                                <a:ea typeface="Cambria Math" panose="02040503050406030204" pitchFamily="18" charset="0"/>
                              </a:rPr>
                            </m:ctrlPr>
                          </m:sSubPr>
                          <m:e>
                            <m:r>
                              <a:rPr lang="en-US" altLang="en-US" b="0" i="1" smtClean="0">
                                <a:latin typeface="Cambria Math" panose="02040503050406030204" pitchFamily="18" charset="0"/>
                                <a:ea typeface="Cambria Math" panose="02040503050406030204" pitchFamily="18" charset="0"/>
                              </a:rPr>
                              <m:t>𝑑</m:t>
                            </m:r>
                          </m:e>
                          <m:sub>
                            <m:r>
                              <a:rPr lang="en-US" altLang="en-US" b="0" i="1" smtClean="0">
                                <a:latin typeface="Cambria Math" panose="02040503050406030204" pitchFamily="18" charset="0"/>
                                <a:ea typeface="Cambria Math" panose="02040503050406030204" pitchFamily="18" charset="0"/>
                              </a:rPr>
                              <m:t>𝑖</m:t>
                            </m:r>
                          </m:sub>
                        </m:sSub>
                      </m:sub>
                      <m:sup>
                        <m:r>
                          <a:rPr lang="en-US" altLang="en-US" i="1">
                            <a:latin typeface="Cambria Math" panose="02040503050406030204" pitchFamily="18" charset="0"/>
                            <a:ea typeface="Cambria Math" panose="02040503050406030204" pitchFamily="18" charset="0"/>
                          </a:rPr>
                          <m:t>𝑖</m:t>
                        </m:r>
                      </m:sup>
                    </m:sSubSup>
                  </m:oMath>
                </a14:m>
                <a:r>
                  <a:rPr lang="en-GB" altLang="en-US" i="1" dirty="0">
                    <a:solidFill>
                      <a:schemeClr val="tx1"/>
                    </a:solidFill>
                    <a:latin typeface="Times New Roman" pitchFamily="18" charset="0"/>
                    <a:cs typeface="Times New Roman" pitchFamily="18" charset="0"/>
                  </a:rPr>
                  <a:t>=h(</a:t>
                </a:r>
                <a14:m>
                  <m:oMath xmlns:m="http://schemas.openxmlformats.org/officeDocument/2006/math">
                    <m:sSub>
                      <m:sSubPr>
                        <m:ctrlPr>
                          <a:rPr lang="en-US" altLang="en-US" i="1">
                            <a:solidFill>
                              <a:schemeClr val="tx1"/>
                            </a:solidFill>
                            <a:latin typeface="Cambria Math" panose="02040503050406030204" pitchFamily="18" charset="0"/>
                            <a:ea typeface="Cambria Math" panose="02040503050406030204" pitchFamily="18" charset="0"/>
                          </a:rPr>
                        </m:ctrlPr>
                      </m:sSubPr>
                      <m:e>
                        <m:r>
                          <a:rPr lang="en-GB" altLang="en-US" i="1">
                            <a:solidFill>
                              <a:schemeClr val="tx1"/>
                            </a:solidFill>
                            <a:latin typeface="Cambria Math" panose="02040503050406030204" pitchFamily="18" charset="0"/>
                            <a:ea typeface="Cambria Math" panose="02040503050406030204" pitchFamily="18" charset="0"/>
                          </a:rPr>
                          <m:t>𝜎</m:t>
                        </m:r>
                      </m:e>
                      <m:sub>
                        <m:r>
                          <a:rPr lang="en-US" altLang="en-US" i="1">
                            <a:solidFill>
                              <a:schemeClr val="tx1"/>
                            </a:solidFill>
                            <a:latin typeface="Cambria Math" panose="02040503050406030204" pitchFamily="18" charset="0"/>
                            <a:ea typeface="Cambria Math" panose="02040503050406030204" pitchFamily="18" charset="0"/>
                          </a:rPr>
                          <m:t>𝑖</m:t>
                        </m:r>
                      </m:sub>
                    </m:sSub>
                  </m:oMath>
                </a14:m>
                <a:r>
                  <a:rPr lang="en-GB" altLang="en-US" i="1" dirty="0">
                    <a:solidFill>
                      <a:schemeClr val="tx1"/>
                    </a:solidFill>
                    <a:latin typeface="Times New Roman" pitchFamily="18" charset="0"/>
                    <a:cs typeface="Times New Roman" pitchFamily="18" charset="0"/>
                  </a:rPr>
                  <a:t>) </a:t>
                </a:r>
                <a:r>
                  <a:rPr lang="en-US" altLang="en-US" dirty="0">
                    <a:solidFill>
                      <a:schemeClr val="tx1"/>
                    </a:solidFill>
                    <a:ea typeface="Cambria Math" panose="02040503050406030204" pitchFamily="18" charset="0"/>
                  </a:rPr>
                  <a:t>?</a:t>
                </a:r>
                <a:endParaRPr lang="en-US" altLang="en-US" dirty="0">
                  <a:ea typeface="Cambria Math" panose="02040503050406030204" pitchFamily="18" charset="0"/>
                </a:endParaRPr>
              </a:p>
            </p:txBody>
          </p:sp>
        </mc:Choice>
        <mc:Fallback xmlns="">
          <p:sp>
            <p:nvSpPr>
              <p:cNvPr id="48" name="Rectangle 47">
                <a:extLst>
                  <a:ext uri="{FF2B5EF4-FFF2-40B4-BE49-F238E27FC236}">
                    <a16:creationId xmlns:a16="http://schemas.microsoft.com/office/drawing/2014/main" id="{400EB605-543C-49F7-A566-51C93DEE8E23}"/>
                  </a:ext>
                </a:extLst>
              </p:cNvPr>
              <p:cNvSpPr>
                <a:spLocks noRot="1" noChangeAspect="1" noMove="1" noResize="1" noEditPoints="1" noAdjustHandles="1" noChangeArrowheads="1" noChangeShapeType="1" noTextEdit="1"/>
              </p:cNvSpPr>
              <p:nvPr/>
            </p:nvSpPr>
            <p:spPr bwMode="auto">
              <a:xfrm>
                <a:off x="5298968" y="5141597"/>
                <a:ext cx="2562141" cy="451602"/>
              </a:xfrm>
              <a:prstGeom prst="rect">
                <a:avLst/>
              </a:prstGeom>
              <a:blipFill>
                <a:blip r:embed="rId9"/>
                <a:stretch>
                  <a:fillRect l="-1655" b="-7792"/>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820A13C8-5408-4CE4-980F-0A6A23C8080A}"/>
              </a:ext>
            </a:extLst>
          </p:cNvPr>
          <p:cNvCxnSpPr>
            <a:cxnSpLocks/>
            <a:stCxn id="28" idx="2"/>
          </p:cNvCxnSpPr>
          <p:nvPr/>
        </p:nvCxnSpPr>
        <p:spPr bwMode="auto">
          <a:xfrm flipH="1">
            <a:off x="6435189" y="4502365"/>
            <a:ext cx="1" cy="63022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Arrow Connector 49">
            <a:extLst>
              <a:ext uri="{FF2B5EF4-FFF2-40B4-BE49-F238E27FC236}">
                <a16:creationId xmlns:a16="http://schemas.microsoft.com/office/drawing/2014/main" id="{1DF82884-AD5F-4669-8BDA-5366F0847947}"/>
              </a:ext>
            </a:extLst>
          </p:cNvPr>
          <p:cNvCxnSpPr>
            <a:cxnSpLocks/>
            <a:stCxn id="48" idx="3"/>
          </p:cNvCxnSpPr>
          <p:nvPr/>
        </p:nvCxnSpPr>
        <p:spPr bwMode="auto">
          <a:xfrm>
            <a:off x="7861109" y="5367398"/>
            <a:ext cx="707927"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CFEE807B-5AFC-4794-B653-99766FDA5606}"/>
                  </a:ext>
                </a:extLst>
              </p:cNvPr>
              <p:cNvSpPr/>
              <p:nvPr/>
            </p:nvSpPr>
            <p:spPr>
              <a:xfrm>
                <a:off x="7867872" y="5360936"/>
                <a:ext cx="62747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sym typeface="Wingdings" panose="05000000000000000000" pitchFamily="2" charset="2"/>
                        </a:rPr>
                        <m:t>𝑌</m:t>
                      </m:r>
                      <m:r>
                        <a:rPr lang="en-US" sz="1600" b="0" i="1" smtClean="0">
                          <a:latin typeface="Cambria Math" panose="02040503050406030204" pitchFamily="18" charset="0"/>
                          <a:sym typeface="Wingdings" panose="05000000000000000000" pitchFamily="2" charset="2"/>
                        </a:rPr>
                        <m:t>/</m:t>
                      </m:r>
                      <m:r>
                        <a:rPr lang="en-US" sz="1600" b="0" i="1" smtClean="0">
                          <a:latin typeface="Cambria Math" panose="02040503050406030204" pitchFamily="18" charset="0"/>
                          <a:sym typeface="Wingdings" panose="05000000000000000000" pitchFamily="2" charset="2"/>
                        </a:rPr>
                        <m:t>𝑁</m:t>
                      </m:r>
                    </m:oMath>
                  </m:oMathPara>
                </a14:m>
                <a:endParaRPr lang="en-US" sz="1600" dirty="0">
                  <a:sym typeface="Wingdings" panose="05000000000000000000" pitchFamily="2" charset="2"/>
                </a:endParaRPr>
              </a:p>
            </p:txBody>
          </p:sp>
        </mc:Choice>
        <mc:Fallback xmlns="">
          <p:sp>
            <p:nvSpPr>
              <p:cNvPr id="51" name="Rectangle 50">
                <a:extLst>
                  <a:ext uri="{FF2B5EF4-FFF2-40B4-BE49-F238E27FC236}">
                    <a16:creationId xmlns:a16="http://schemas.microsoft.com/office/drawing/2014/main" id="{CFEE807B-5AFC-4794-B653-99766FDA5606}"/>
                  </a:ext>
                </a:extLst>
              </p:cNvPr>
              <p:cNvSpPr>
                <a:spLocks noRot="1" noChangeAspect="1" noMove="1" noResize="1" noEditPoints="1" noAdjustHandles="1" noChangeArrowheads="1" noChangeShapeType="1" noTextEdit="1"/>
              </p:cNvSpPr>
              <p:nvPr/>
            </p:nvSpPr>
            <p:spPr>
              <a:xfrm>
                <a:off x="7867872" y="5360936"/>
                <a:ext cx="627479" cy="338554"/>
              </a:xfrm>
              <a:prstGeom prst="rect">
                <a:avLst/>
              </a:prstGeom>
              <a:blipFill>
                <a:blip r:embed="rId10"/>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035B07D-4981-4416-A905-C65E278B509E}"/>
                  </a:ext>
                </a:extLst>
              </p:cNvPr>
              <p:cNvSpPr/>
              <p:nvPr/>
            </p:nvSpPr>
            <p:spPr>
              <a:xfrm>
                <a:off x="4468757" y="5000698"/>
                <a:ext cx="616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ea typeface="Cambria Math" panose="02040503050406030204" pitchFamily="18" charset="0"/>
                        </a:rPr>
                        <m:t>𝑑</m:t>
                      </m:r>
                      <m:r>
                        <a:rPr lang="en-US" altLang="en-US" b="0" i="1" smtClean="0">
                          <a:latin typeface="Cambria Math" panose="02040503050406030204" pitchFamily="18" charset="0"/>
                          <a:ea typeface="Cambria Math" panose="02040503050406030204" pitchFamily="18" charset="0"/>
                        </a:rPr>
                        <m:t>,</m:t>
                      </m:r>
                      <m:r>
                        <a:rPr lang="en-GB" altLang="en-US" i="1">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52" name="Rectangle 51">
                <a:extLst>
                  <a:ext uri="{FF2B5EF4-FFF2-40B4-BE49-F238E27FC236}">
                    <a16:creationId xmlns:a16="http://schemas.microsoft.com/office/drawing/2014/main" id="{2035B07D-4981-4416-A905-C65E278B509E}"/>
                  </a:ext>
                </a:extLst>
              </p:cNvPr>
              <p:cNvSpPr>
                <a:spLocks noRot="1" noChangeAspect="1" noMove="1" noResize="1" noEditPoints="1" noAdjustHandles="1" noChangeArrowheads="1" noChangeShapeType="1" noTextEdit="1"/>
              </p:cNvSpPr>
              <p:nvPr/>
            </p:nvSpPr>
            <p:spPr>
              <a:xfrm>
                <a:off x="4468757" y="5000698"/>
                <a:ext cx="616002"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DC3711C7-B61A-4829-9619-4B6CC33EAC06}"/>
                  </a:ext>
                </a:extLst>
              </p:cNvPr>
              <p:cNvSpPr/>
              <p:nvPr/>
            </p:nvSpPr>
            <p:spPr>
              <a:xfrm>
                <a:off x="6054636" y="4666525"/>
                <a:ext cx="3805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ea typeface="Cambria Math" panose="02040503050406030204" pitchFamily="18" charset="0"/>
                        </a:rPr>
                        <m:t>𝑣</m:t>
                      </m:r>
                    </m:oMath>
                  </m:oMathPara>
                </a14:m>
                <a:endParaRPr lang="en-US" dirty="0"/>
              </a:p>
            </p:txBody>
          </p:sp>
        </mc:Choice>
        <mc:Fallback xmlns="">
          <p:sp>
            <p:nvSpPr>
              <p:cNvPr id="53" name="Rectangle 52">
                <a:extLst>
                  <a:ext uri="{FF2B5EF4-FFF2-40B4-BE49-F238E27FC236}">
                    <a16:creationId xmlns:a16="http://schemas.microsoft.com/office/drawing/2014/main" id="{DC3711C7-B61A-4829-9619-4B6CC33EAC06}"/>
                  </a:ext>
                </a:extLst>
              </p:cNvPr>
              <p:cNvSpPr>
                <a:spLocks noRot="1" noChangeAspect="1" noMove="1" noResize="1" noEditPoints="1" noAdjustHandles="1" noChangeArrowheads="1" noChangeShapeType="1" noTextEdit="1"/>
              </p:cNvSpPr>
              <p:nvPr/>
            </p:nvSpPr>
            <p:spPr>
              <a:xfrm>
                <a:off x="6054636" y="4666525"/>
                <a:ext cx="380553" cy="369332"/>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9681185"/>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B3E12B31-8FC8-4A41-9E70-D32B66C23A88}"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A0B647E9-0097-4ABD-9993-9790A29446C2}" type="slidenum">
              <a:rPr lang="he-IL" altLang="en-US"/>
              <a:pPr>
                <a:defRPr/>
              </a:pPr>
              <a:t>38</a:t>
            </a:fld>
            <a:endParaRPr lang="en-US" altLang="en-US"/>
          </a:p>
        </p:txBody>
      </p:sp>
      <p:sp>
        <p:nvSpPr>
          <p:cNvPr id="2" name="Rectangle 1"/>
          <p:cNvSpPr/>
          <p:nvPr/>
        </p:nvSpPr>
        <p:spPr bwMode="auto">
          <a:xfrm>
            <a:off x="8451273" y="5957455"/>
            <a:ext cx="235527" cy="1385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218364" y="945161"/>
                <a:ext cx="9226222" cy="4838698"/>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a:lstStyle>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t>One-time signature – for </a:t>
                </a:r>
                <a:r>
                  <a:rPr lang="en-GB" altLang="en-US" sz="2400" b="1" dirty="0">
                    <a:solidFill>
                      <a:srgbClr val="0000FF"/>
                    </a:solidFill>
                  </a:rPr>
                  <a:t>arbitrary-length</a:t>
                </a:r>
                <a:r>
                  <a:rPr lang="en-GB" altLang="en-US" sz="2400" dirty="0">
                    <a:solidFill>
                      <a:srgbClr val="0000FF"/>
                    </a:solidFill>
                  </a:rPr>
                  <a:t> </a:t>
                </a:r>
                <a14:m>
                  <m:oMath xmlns:m="http://schemas.openxmlformats.org/officeDocument/2006/math">
                    <m:r>
                      <a:rPr lang="en-US" altLang="en-US" sz="2400" b="0" i="1" dirty="0" smtClean="0">
                        <a:solidFill>
                          <a:srgbClr val="0000FF"/>
                        </a:solidFill>
                        <a:latin typeface="Cambria Math" panose="02040503050406030204" pitchFamily="18" charset="0"/>
                        <a:cs typeface="Times New Roman" pitchFamily="18" charset="0"/>
                      </a:rPr>
                      <m:t>𝑚</m:t>
                    </m:r>
                    <m:r>
                      <a:rPr lang="en-GB" altLang="en-US" sz="2400" i="1" dirty="0">
                        <a:solidFill>
                          <a:srgbClr val="0000FF"/>
                        </a:solidFill>
                        <a:latin typeface="Cambria Math" panose="02040503050406030204" pitchFamily="18" charset="0"/>
                        <a:ea typeface="Cambria Math" panose="02040503050406030204" pitchFamily="18" charset="0"/>
                        <a:cs typeface="Times New Roman" pitchFamily="18" charset="0"/>
                      </a:rPr>
                      <m:t>∈</m:t>
                    </m:r>
                    <m:sSup>
                      <m:sSupPr>
                        <m:ctrlPr>
                          <a:rPr lang="en-GB" altLang="en-US" sz="2400" i="1" dirty="0">
                            <a:solidFill>
                              <a:srgbClr val="0000FF"/>
                            </a:solidFill>
                            <a:latin typeface="Cambria Math" panose="02040503050406030204" pitchFamily="18" charset="0"/>
                            <a:ea typeface="Cambria Math" panose="02040503050406030204" pitchFamily="18" charset="0"/>
                            <a:cs typeface="Times New Roman" pitchFamily="18" charset="0"/>
                          </a:rPr>
                        </m:ctrlPr>
                      </m:sSupPr>
                      <m:e>
                        <m:d>
                          <m:dPr>
                            <m:begChr m:val="{"/>
                            <m:endChr m:val="}"/>
                            <m:ctrlPr>
                              <a:rPr lang="en-GB" altLang="en-US" sz="2400" i="1" dirty="0">
                                <a:solidFill>
                                  <a:srgbClr val="0000FF"/>
                                </a:solidFill>
                                <a:latin typeface="Cambria Math" panose="02040503050406030204" pitchFamily="18" charset="0"/>
                                <a:ea typeface="Cambria Math" panose="02040503050406030204" pitchFamily="18" charset="0"/>
                                <a:cs typeface="Times New Roman" pitchFamily="18" charset="0"/>
                              </a:rPr>
                            </m:ctrlPr>
                          </m:dPr>
                          <m:e>
                            <m:r>
                              <a:rPr lang="en-US" altLang="en-US" sz="2400" i="1" dirty="0">
                                <a:solidFill>
                                  <a:srgbClr val="0000FF"/>
                                </a:solidFill>
                                <a:latin typeface="Cambria Math" panose="02040503050406030204" pitchFamily="18" charset="0"/>
                                <a:ea typeface="Cambria Math" panose="02040503050406030204" pitchFamily="18" charset="0"/>
                                <a:cs typeface="Times New Roman" pitchFamily="18" charset="0"/>
                              </a:rPr>
                              <m:t>0</m:t>
                            </m:r>
                            <m:r>
                              <a:rPr lang="en-US" altLang="en-US" sz="2400" i="1" dirty="0">
                                <a:solidFill>
                                  <a:srgbClr val="0000FF"/>
                                </a:solidFill>
                                <a:latin typeface="Cambria Math" panose="02040503050406030204" pitchFamily="18" charset="0"/>
                                <a:ea typeface="Cambria Math" panose="02040503050406030204" pitchFamily="18" charset="0"/>
                                <a:cs typeface="Times New Roman" pitchFamily="18" charset="0"/>
                              </a:rPr>
                              <m:t>,</m:t>
                            </m:r>
                            <m:r>
                              <a:rPr lang="en-US" altLang="en-US" sz="2400" i="1" dirty="0">
                                <a:solidFill>
                                  <a:srgbClr val="0000FF"/>
                                </a:solidFill>
                                <a:latin typeface="Cambria Math" panose="02040503050406030204" pitchFamily="18" charset="0"/>
                                <a:ea typeface="Cambria Math" panose="02040503050406030204" pitchFamily="18" charset="0"/>
                                <a:cs typeface="Times New Roman" pitchFamily="18" charset="0"/>
                              </a:rPr>
                              <m:t>1</m:t>
                            </m:r>
                          </m:e>
                        </m:d>
                      </m:e>
                      <m:sup>
                        <m:r>
                          <a:rPr lang="en-US" altLang="en-US" sz="2400" b="0" i="1" dirty="0" smtClean="0">
                            <a:solidFill>
                              <a:srgbClr val="0000FF"/>
                            </a:solidFill>
                            <a:latin typeface="Cambria Math" panose="02040503050406030204" pitchFamily="18" charset="0"/>
                            <a:ea typeface="Cambria Math" panose="02040503050406030204" pitchFamily="18" charset="0"/>
                            <a:cs typeface="Times New Roman" pitchFamily="18" charset="0"/>
                          </a:rPr>
                          <m:t>∗</m:t>
                        </m:r>
                      </m:sup>
                    </m:sSup>
                  </m:oMath>
                </a14:m>
                <a:r>
                  <a:rPr lang="en-GB" altLang="en-US" sz="2400" dirty="0"/>
                  <a:t>:</a:t>
                </a:r>
              </a:p>
              <a:p>
                <a:pPr marL="1338263" lvl="3"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a:t>Private key </a:t>
                </a:r>
                <a14:m>
                  <m:oMath xmlns:m="http://schemas.openxmlformats.org/officeDocument/2006/math">
                    <m:r>
                      <a:rPr lang="en-US" altLang="en-US" sz="1800" i="1">
                        <a:latin typeface="Cambria Math" panose="02040503050406030204" pitchFamily="18" charset="0"/>
                        <a:ea typeface="Cambria Math" panose="02040503050406030204" pitchFamily="18" charset="0"/>
                      </a:rPr>
                      <m:t>𝑠</m:t>
                    </m:r>
                    <m:r>
                      <a:rPr lang="en-US" altLang="en-US" sz="1800">
                        <a:latin typeface="Cambria Math" panose="02040503050406030204" pitchFamily="18" charset="0"/>
                        <a:ea typeface="Cambria Math" panose="02040503050406030204" pitchFamily="18" charset="0"/>
                      </a:rPr>
                      <m:t>=</m:t>
                    </m:r>
                    <m:sSubSup>
                      <m:sSubSupPr>
                        <m:ctrlPr>
                          <a:rPr lang="en-US" altLang="en-US" sz="1800" i="1">
                            <a:latin typeface="Cambria Math" panose="02040503050406030204" pitchFamily="18" charset="0"/>
                            <a:ea typeface="Cambria Math" panose="02040503050406030204" pitchFamily="18" charset="0"/>
                          </a:rPr>
                        </m:ctrlPr>
                      </m:sSubSupPr>
                      <m:e>
                        <m:d>
                          <m:dPr>
                            <m:begChr m:val="{"/>
                            <m:endChr m:val="}"/>
                            <m:ctrlPr>
                              <a:rPr lang="en-US" altLang="en-US" sz="1800" i="1">
                                <a:latin typeface="Cambria Math" panose="02040503050406030204" pitchFamily="18" charset="0"/>
                                <a:ea typeface="Cambria Math" panose="02040503050406030204" pitchFamily="18" charset="0"/>
                              </a:rPr>
                            </m:ctrlPr>
                          </m:dPr>
                          <m:e>
                            <m:sSubSup>
                              <m:sSubSupPr>
                                <m:ctrlPr>
                                  <a:rPr lang="en-US" altLang="en-US" sz="1800" i="1">
                                    <a:latin typeface="Cambria Math" panose="02040503050406030204" pitchFamily="18" charset="0"/>
                                    <a:ea typeface="Cambria Math" panose="02040503050406030204" pitchFamily="18" charset="0"/>
                                  </a:rPr>
                                </m:ctrlPr>
                              </m:sSubSupPr>
                              <m:e>
                                <m:r>
                                  <a:rPr lang="en-US" altLang="en-US" sz="1800" i="1">
                                    <a:latin typeface="Cambria Math" panose="02040503050406030204" pitchFamily="18" charset="0"/>
                                    <a:ea typeface="Cambria Math" panose="02040503050406030204" pitchFamily="18" charset="0"/>
                                  </a:rPr>
                                  <m:t>𝑠</m:t>
                                </m:r>
                              </m:e>
                              <m:sub>
                                <m:r>
                                  <a:rPr lang="en-US" altLang="en-US" sz="1800" i="1">
                                    <a:latin typeface="Cambria Math" panose="02040503050406030204" pitchFamily="18" charset="0"/>
                                    <a:ea typeface="Cambria Math" panose="02040503050406030204" pitchFamily="18" charset="0"/>
                                  </a:rPr>
                                  <m:t>𝑏</m:t>
                                </m:r>
                              </m:sub>
                              <m:sup>
                                <m:r>
                                  <a:rPr lang="en-US" altLang="en-US" sz="1800" i="1">
                                    <a:latin typeface="Cambria Math" panose="02040503050406030204" pitchFamily="18" charset="0"/>
                                    <a:ea typeface="Cambria Math" panose="02040503050406030204" pitchFamily="18" charset="0"/>
                                  </a:rPr>
                                  <m:t> </m:t>
                                </m:r>
                              </m:sup>
                            </m:sSubSup>
                            <m:r>
                              <a:rPr lang="en-US" altLang="en-US" sz="1800" i="1">
                                <a:latin typeface="Cambria Math" panose="02040503050406030204" pitchFamily="18" charset="0"/>
                                <a:ea typeface="Cambria Math" panose="02040503050406030204" pitchFamily="18" charset="0"/>
                              </a:rPr>
                              <m:t>(</m:t>
                            </m:r>
                            <m:r>
                              <a:rPr lang="en-US" altLang="en-US" sz="1800" i="1">
                                <a:latin typeface="Cambria Math" panose="02040503050406030204" pitchFamily="18" charset="0"/>
                                <a:ea typeface="Cambria Math" panose="02040503050406030204" pitchFamily="18" charset="0"/>
                              </a:rPr>
                              <m:t>𝑖</m:t>
                            </m:r>
                            <m:r>
                              <a:rPr lang="en-US" altLang="en-US" sz="1800" i="1">
                                <a:latin typeface="Cambria Math" panose="02040503050406030204" pitchFamily="18" charset="0"/>
                                <a:ea typeface="Cambria Math" panose="02040503050406030204" pitchFamily="18" charset="0"/>
                              </a:rPr>
                              <m:t>)</m:t>
                            </m:r>
                          </m:e>
                        </m:d>
                      </m:e>
                      <m:sub>
                        <m:r>
                          <a:rPr lang="en-US" altLang="en-US" sz="1800" i="1">
                            <a:latin typeface="Cambria Math" panose="02040503050406030204" pitchFamily="18" charset="0"/>
                            <a:ea typeface="Cambria Math" panose="02040503050406030204" pitchFamily="18" charset="0"/>
                          </a:rPr>
                          <m:t>𝑏</m:t>
                        </m:r>
                        <m:r>
                          <a:rPr lang="en-US" altLang="en-US" sz="1800" i="1">
                            <a:latin typeface="Cambria Math" panose="02040503050406030204" pitchFamily="18" charset="0"/>
                            <a:ea typeface="Cambria Math" panose="02040503050406030204" pitchFamily="18" charset="0"/>
                          </a:rPr>
                          <m:t>∈</m:t>
                        </m:r>
                        <m:d>
                          <m:dPr>
                            <m:begChr m:val="{"/>
                            <m:endChr m:val="}"/>
                            <m:ctrlPr>
                              <a:rPr lang="en-US" altLang="en-US" sz="1800" i="1">
                                <a:latin typeface="Cambria Math" panose="02040503050406030204" pitchFamily="18" charset="0"/>
                                <a:ea typeface="Cambria Math" panose="02040503050406030204" pitchFamily="18" charset="0"/>
                              </a:rPr>
                            </m:ctrlPr>
                          </m:dPr>
                          <m:e>
                            <m:r>
                              <a:rPr lang="en-US" altLang="en-US" sz="1800" i="1">
                                <a:latin typeface="Cambria Math" panose="02040503050406030204" pitchFamily="18" charset="0"/>
                                <a:ea typeface="Cambria Math" panose="02040503050406030204" pitchFamily="18" charset="0"/>
                              </a:rPr>
                              <m:t>0</m:t>
                            </m:r>
                            <m:r>
                              <a:rPr lang="en-US" altLang="en-US" sz="1800" i="1">
                                <a:latin typeface="Cambria Math" panose="02040503050406030204" pitchFamily="18" charset="0"/>
                                <a:ea typeface="Cambria Math" panose="02040503050406030204" pitchFamily="18" charset="0"/>
                              </a:rPr>
                              <m:t>,</m:t>
                            </m:r>
                            <m:r>
                              <a:rPr lang="en-US" altLang="en-US" sz="1800" i="1">
                                <a:latin typeface="Cambria Math" panose="02040503050406030204" pitchFamily="18" charset="0"/>
                                <a:ea typeface="Cambria Math" panose="02040503050406030204" pitchFamily="18" charset="0"/>
                              </a:rPr>
                              <m:t>1</m:t>
                            </m:r>
                          </m:e>
                        </m:d>
                        <m:r>
                          <a:rPr lang="en-US" altLang="en-US" sz="1800" i="1">
                            <a:latin typeface="Cambria Math" panose="02040503050406030204" pitchFamily="18" charset="0"/>
                            <a:ea typeface="Cambria Math" panose="02040503050406030204" pitchFamily="18" charset="0"/>
                          </a:rPr>
                          <m:t>,</m:t>
                        </m:r>
                        <m:r>
                          <a:rPr lang="en-US" altLang="en-US" sz="1800" i="1">
                            <a:latin typeface="Cambria Math" panose="02040503050406030204" pitchFamily="18" charset="0"/>
                            <a:ea typeface="Cambria Math" panose="02040503050406030204" pitchFamily="18" charset="0"/>
                          </a:rPr>
                          <m:t>𝑖</m:t>
                        </m:r>
                        <m:r>
                          <a:rPr lang="en-US" altLang="en-US" sz="1800" i="1">
                            <a:latin typeface="Cambria Math" panose="02040503050406030204" pitchFamily="18" charset="0"/>
                            <a:ea typeface="Cambria Math" panose="02040503050406030204" pitchFamily="18" charset="0"/>
                          </a:rPr>
                          <m:t>∈</m:t>
                        </m:r>
                        <m:d>
                          <m:dPr>
                            <m:begChr m:val="{"/>
                            <m:endChr m:val="}"/>
                            <m:ctrlPr>
                              <a:rPr lang="en-US" altLang="en-US" sz="1800" i="1">
                                <a:latin typeface="Cambria Math" panose="02040503050406030204" pitchFamily="18" charset="0"/>
                                <a:ea typeface="Cambria Math" panose="02040503050406030204" pitchFamily="18" charset="0"/>
                              </a:rPr>
                            </m:ctrlPr>
                          </m:dPr>
                          <m:e>
                            <m:r>
                              <a:rPr lang="en-US" altLang="en-US" sz="1800" i="1">
                                <a:latin typeface="Cambria Math" panose="02040503050406030204" pitchFamily="18" charset="0"/>
                                <a:ea typeface="Cambria Math" panose="02040503050406030204" pitchFamily="18" charset="0"/>
                              </a:rPr>
                              <m:t>1</m:t>
                            </m:r>
                            <m:r>
                              <a:rPr lang="en-US" altLang="en-US" sz="1800" i="1">
                                <a:latin typeface="Cambria Math" panose="02040503050406030204" pitchFamily="18" charset="0"/>
                                <a:ea typeface="Cambria Math" panose="02040503050406030204" pitchFamily="18" charset="0"/>
                              </a:rPr>
                              <m:t>,…,</m:t>
                            </m:r>
                            <m:r>
                              <a:rPr lang="en-US" altLang="en-US" sz="1800" i="1">
                                <a:latin typeface="Cambria Math" panose="02040503050406030204" pitchFamily="18" charset="0"/>
                                <a:ea typeface="Cambria Math" panose="02040503050406030204" pitchFamily="18" charset="0"/>
                              </a:rPr>
                              <m:t>𝑙</m:t>
                            </m:r>
                          </m:e>
                        </m:d>
                      </m:sub>
                      <m:sup/>
                    </m:sSubSup>
                  </m:oMath>
                </a14:m>
                <a:endParaRPr lang="en-GB" altLang="en-US" sz="1800" dirty="0"/>
              </a:p>
              <a:p>
                <a:pPr marL="1338263" lvl="3"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a:t>Public key  </a:t>
                </a:r>
                <a14:m>
                  <m:oMath xmlns:m="http://schemas.openxmlformats.org/officeDocument/2006/math">
                    <m:sSubSup>
                      <m:sSubSupPr>
                        <m:ctrlPr>
                          <a:rPr lang="en-US" altLang="en-US" sz="1800" i="1">
                            <a:latin typeface="Cambria Math" panose="02040503050406030204" pitchFamily="18" charset="0"/>
                            <a:ea typeface="Cambria Math" panose="02040503050406030204" pitchFamily="18" charset="0"/>
                          </a:rPr>
                        </m:ctrlPr>
                      </m:sSubSupPr>
                      <m:e>
                        <m:r>
                          <a:rPr lang="en-US" altLang="en-US" sz="1800" i="1">
                            <a:latin typeface="Cambria Math" panose="02040503050406030204" pitchFamily="18" charset="0"/>
                            <a:ea typeface="Cambria Math" panose="02040503050406030204" pitchFamily="18" charset="0"/>
                          </a:rPr>
                          <m:t>𝑣</m:t>
                        </m:r>
                        <m:r>
                          <a:rPr lang="en-US" altLang="en-US" sz="1800" i="1">
                            <a:latin typeface="Cambria Math" panose="02040503050406030204" pitchFamily="18" charset="0"/>
                            <a:ea typeface="Cambria Math" panose="02040503050406030204" pitchFamily="18" charset="0"/>
                          </a:rPr>
                          <m:t>=</m:t>
                        </m:r>
                        <m:sSubSup>
                          <m:sSubSupPr>
                            <m:ctrlPr>
                              <a:rPr lang="en-US" altLang="en-US" sz="1800" i="1">
                                <a:latin typeface="Cambria Math" panose="02040503050406030204" pitchFamily="18" charset="0"/>
                                <a:ea typeface="Cambria Math" panose="02040503050406030204" pitchFamily="18" charset="0"/>
                              </a:rPr>
                            </m:ctrlPr>
                          </m:sSubSupPr>
                          <m:e>
                            <m:d>
                              <m:dPr>
                                <m:begChr m:val="{"/>
                                <m:endChr m:val="}"/>
                                <m:ctrlPr>
                                  <a:rPr lang="en-US" altLang="en-US" sz="1800" i="1">
                                    <a:latin typeface="Cambria Math" panose="02040503050406030204" pitchFamily="18" charset="0"/>
                                    <a:ea typeface="Cambria Math" panose="02040503050406030204" pitchFamily="18" charset="0"/>
                                  </a:rPr>
                                </m:ctrlPr>
                              </m:dPr>
                              <m:e>
                                <m:sSubSup>
                                  <m:sSubSupPr>
                                    <m:ctrlPr>
                                      <a:rPr lang="en-US" altLang="en-US" sz="1800" i="1">
                                        <a:latin typeface="Cambria Math" panose="02040503050406030204" pitchFamily="18" charset="0"/>
                                        <a:ea typeface="Cambria Math" panose="02040503050406030204" pitchFamily="18" charset="0"/>
                                      </a:rPr>
                                    </m:ctrlPr>
                                  </m:sSubSupPr>
                                  <m:e>
                                    <m:r>
                                      <a:rPr lang="en-US" altLang="en-US" sz="1800" i="1">
                                        <a:latin typeface="Cambria Math" panose="02040503050406030204" pitchFamily="18" charset="0"/>
                                        <a:ea typeface="Cambria Math" panose="02040503050406030204" pitchFamily="18" charset="0"/>
                                      </a:rPr>
                                      <m:t>𝑣</m:t>
                                    </m:r>
                                  </m:e>
                                  <m:sub>
                                    <m:r>
                                      <a:rPr lang="en-US" altLang="en-US" sz="1800" i="1">
                                        <a:latin typeface="Cambria Math" panose="02040503050406030204" pitchFamily="18" charset="0"/>
                                        <a:ea typeface="Cambria Math" panose="02040503050406030204" pitchFamily="18" charset="0"/>
                                      </a:rPr>
                                      <m:t>𝑏</m:t>
                                    </m:r>
                                  </m:sub>
                                  <m:sup>
                                    <m:r>
                                      <a:rPr lang="en-US" altLang="en-US" sz="1800" i="1">
                                        <a:latin typeface="Cambria Math" panose="02040503050406030204" pitchFamily="18" charset="0"/>
                                        <a:ea typeface="Cambria Math" panose="02040503050406030204" pitchFamily="18" charset="0"/>
                                      </a:rPr>
                                      <m:t> </m:t>
                                    </m:r>
                                  </m:sup>
                                </m:sSubSup>
                                <m:r>
                                  <a:rPr lang="en-US" altLang="en-US" sz="1800" i="1">
                                    <a:latin typeface="Cambria Math" panose="02040503050406030204" pitchFamily="18" charset="0"/>
                                    <a:ea typeface="Cambria Math" panose="02040503050406030204" pitchFamily="18" charset="0"/>
                                  </a:rPr>
                                  <m:t>(</m:t>
                                </m:r>
                                <m:r>
                                  <a:rPr lang="en-US" altLang="en-US" sz="1800" i="1">
                                    <a:latin typeface="Cambria Math" panose="02040503050406030204" pitchFamily="18" charset="0"/>
                                    <a:ea typeface="Cambria Math" panose="02040503050406030204" pitchFamily="18" charset="0"/>
                                  </a:rPr>
                                  <m:t>𝑖</m:t>
                                </m:r>
                                <m:r>
                                  <a:rPr lang="en-US" altLang="en-US" sz="1800" i="1">
                                    <a:latin typeface="Cambria Math" panose="02040503050406030204" pitchFamily="18" charset="0"/>
                                    <a:ea typeface="Cambria Math" panose="02040503050406030204" pitchFamily="18" charset="0"/>
                                  </a:rPr>
                                  <m:t>)</m:t>
                                </m:r>
                              </m:e>
                            </m:d>
                          </m:e>
                          <m:sub>
                            <m:r>
                              <a:rPr lang="en-US" altLang="en-US" sz="1800" i="1">
                                <a:latin typeface="Cambria Math" panose="02040503050406030204" pitchFamily="18" charset="0"/>
                                <a:ea typeface="Cambria Math" panose="02040503050406030204" pitchFamily="18" charset="0"/>
                              </a:rPr>
                              <m:t>𝑏</m:t>
                            </m:r>
                            <m:r>
                              <a:rPr lang="en-US" altLang="en-US" sz="1800" i="1">
                                <a:latin typeface="Cambria Math" panose="02040503050406030204" pitchFamily="18" charset="0"/>
                                <a:ea typeface="Cambria Math" panose="02040503050406030204" pitchFamily="18" charset="0"/>
                              </a:rPr>
                              <m:t>∈</m:t>
                            </m:r>
                            <m:d>
                              <m:dPr>
                                <m:begChr m:val="{"/>
                                <m:endChr m:val="}"/>
                                <m:ctrlPr>
                                  <a:rPr lang="en-US" altLang="en-US" sz="1800" i="1">
                                    <a:latin typeface="Cambria Math" panose="02040503050406030204" pitchFamily="18" charset="0"/>
                                    <a:ea typeface="Cambria Math" panose="02040503050406030204" pitchFamily="18" charset="0"/>
                                  </a:rPr>
                                </m:ctrlPr>
                              </m:dPr>
                              <m:e>
                                <m:r>
                                  <a:rPr lang="en-US" altLang="en-US" sz="1800" i="1">
                                    <a:latin typeface="Cambria Math" panose="02040503050406030204" pitchFamily="18" charset="0"/>
                                    <a:ea typeface="Cambria Math" panose="02040503050406030204" pitchFamily="18" charset="0"/>
                                  </a:rPr>
                                  <m:t>0</m:t>
                                </m:r>
                                <m:r>
                                  <a:rPr lang="en-US" altLang="en-US" sz="1800" i="1">
                                    <a:latin typeface="Cambria Math" panose="02040503050406030204" pitchFamily="18" charset="0"/>
                                    <a:ea typeface="Cambria Math" panose="02040503050406030204" pitchFamily="18" charset="0"/>
                                  </a:rPr>
                                  <m:t>,</m:t>
                                </m:r>
                                <m:r>
                                  <a:rPr lang="en-US" altLang="en-US" sz="1800" i="1">
                                    <a:latin typeface="Cambria Math" panose="02040503050406030204" pitchFamily="18" charset="0"/>
                                    <a:ea typeface="Cambria Math" panose="02040503050406030204" pitchFamily="18" charset="0"/>
                                  </a:rPr>
                                  <m:t>1</m:t>
                                </m:r>
                              </m:e>
                            </m:d>
                            <m:r>
                              <a:rPr lang="en-US" altLang="en-US" sz="1800" i="1">
                                <a:latin typeface="Cambria Math" panose="02040503050406030204" pitchFamily="18" charset="0"/>
                                <a:ea typeface="Cambria Math" panose="02040503050406030204" pitchFamily="18" charset="0"/>
                              </a:rPr>
                              <m:t>,</m:t>
                            </m:r>
                            <m:r>
                              <a:rPr lang="en-US" altLang="en-US" sz="1800" i="1">
                                <a:latin typeface="Cambria Math" panose="02040503050406030204" pitchFamily="18" charset="0"/>
                                <a:ea typeface="Cambria Math" panose="02040503050406030204" pitchFamily="18" charset="0"/>
                              </a:rPr>
                              <m:t>𝑖</m:t>
                            </m:r>
                            <m:r>
                              <a:rPr lang="en-US" altLang="en-US" sz="1800" i="1">
                                <a:latin typeface="Cambria Math" panose="02040503050406030204" pitchFamily="18" charset="0"/>
                                <a:ea typeface="Cambria Math" panose="02040503050406030204" pitchFamily="18" charset="0"/>
                              </a:rPr>
                              <m:t>∈</m:t>
                            </m:r>
                            <m:d>
                              <m:dPr>
                                <m:begChr m:val="{"/>
                                <m:endChr m:val="}"/>
                                <m:ctrlPr>
                                  <a:rPr lang="en-US" altLang="en-US" sz="1800" i="1">
                                    <a:latin typeface="Cambria Math" panose="02040503050406030204" pitchFamily="18" charset="0"/>
                                    <a:ea typeface="Cambria Math" panose="02040503050406030204" pitchFamily="18" charset="0"/>
                                  </a:rPr>
                                </m:ctrlPr>
                              </m:dPr>
                              <m:e>
                                <m:r>
                                  <a:rPr lang="en-US" altLang="en-US" sz="1800" i="1">
                                    <a:latin typeface="Cambria Math" panose="02040503050406030204" pitchFamily="18" charset="0"/>
                                    <a:ea typeface="Cambria Math" panose="02040503050406030204" pitchFamily="18" charset="0"/>
                                  </a:rPr>
                                  <m:t>1</m:t>
                                </m:r>
                                <m:r>
                                  <a:rPr lang="en-US" altLang="en-US" sz="1800" i="1">
                                    <a:latin typeface="Cambria Math" panose="02040503050406030204" pitchFamily="18" charset="0"/>
                                    <a:ea typeface="Cambria Math" panose="02040503050406030204" pitchFamily="18" charset="0"/>
                                  </a:rPr>
                                  <m:t>,…,</m:t>
                                </m:r>
                                <m:r>
                                  <a:rPr lang="en-US" altLang="en-US" sz="1800" i="1">
                                    <a:latin typeface="Cambria Math" panose="02040503050406030204" pitchFamily="18" charset="0"/>
                                    <a:ea typeface="Cambria Math" panose="02040503050406030204" pitchFamily="18" charset="0"/>
                                  </a:rPr>
                                  <m:t>𝑙</m:t>
                                </m:r>
                              </m:e>
                            </m:d>
                          </m:sub>
                          <m:sup>
                            <m:r>
                              <a:rPr lang="en-US" altLang="en-US" sz="1800" i="1">
                                <a:latin typeface="Cambria Math" panose="02040503050406030204" pitchFamily="18" charset="0"/>
                                <a:ea typeface="Cambria Math" panose="02040503050406030204" pitchFamily="18" charset="0"/>
                              </a:rPr>
                              <m:t> </m:t>
                            </m:r>
                          </m:sup>
                        </m:sSubSup>
                      </m:e>
                      <m:sub>
                        <m:r>
                          <a:rPr lang="en-US" altLang="en-US" sz="1800" i="1">
                            <a:latin typeface="Cambria Math" panose="02040503050406030204" pitchFamily="18" charset="0"/>
                            <a:ea typeface="Cambria Math" panose="02040503050406030204" pitchFamily="18" charset="0"/>
                          </a:rPr>
                          <m:t> </m:t>
                        </m:r>
                      </m:sub>
                      <m:sup>
                        <m:r>
                          <a:rPr lang="en-US" altLang="en-US" sz="1800" i="1">
                            <a:latin typeface="Cambria Math" panose="02040503050406030204" pitchFamily="18" charset="0"/>
                            <a:ea typeface="Cambria Math" panose="02040503050406030204" pitchFamily="18" charset="0"/>
                          </a:rPr>
                          <m:t> </m:t>
                        </m:r>
                      </m:sup>
                    </m:sSubSup>
                  </m:oMath>
                </a14:m>
                <a:r>
                  <a:rPr lang="en-GB" altLang="en-US" sz="1800" dirty="0"/>
                  <a:t>, </a:t>
                </a:r>
                <a14:m>
                  <m:oMath xmlns:m="http://schemas.openxmlformats.org/officeDocument/2006/math">
                    <m:sSubSup>
                      <m:sSubSupPr>
                        <m:ctrlPr>
                          <a:rPr lang="en-US" altLang="en-US" sz="1800" i="1">
                            <a:latin typeface="Cambria Math" panose="02040503050406030204" pitchFamily="18" charset="0"/>
                            <a:ea typeface="Cambria Math" panose="02040503050406030204" pitchFamily="18" charset="0"/>
                          </a:rPr>
                        </m:ctrlPr>
                      </m:sSubSupPr>
                      <m:e>
                        <m:r>
                          <a:rPr lang="en-US" altLang="en-US" sz="1800" i="1">
                            <a:latin typeface="Cambria Math" panose="02040503050406030204" pitchFamily="18" charset="0"/>
                            <a:ea typeface="Cambria Math" panose="02040503050406030204" pitchFamily="18" charset="0"/>
                          </a:rPr>
                          <m:t>𝑣</m:t>
                        </m:r>
                        <m:r>
                          <a:rPr lang="en-US" altLang="en-US" sz="1800" i="1">
                            <a:latin typeface="Cambria Math" panose="02040503050406030204" pitchFamily="18" charset="0"/>
                            <a:ea typeface="Cambria Math" panose="02040503050406030204" pitchFamily="18" charset="0"/>
                          </a:rPr>
                          <m:t>(</m:t>
                        </m:r>
                        <m:r>
                          <a:rPr lang="en-US" altLang="en-US" sz="1800" i="1">
                            <a:latin typeface="Cambria Math" panose="02040503050406030204" pitchFamily="18" charset="0"/>
                            <a:ea typeface="Cambria Math" panose="02040503050406030204" pitchFamily="18" charset="0"/>
                          </a:rPr>
                          <m:t>𝑖</m:t>
                        </m:r>
                        <m:r>
                          <a:rPr lang="en-US" altLang="en-US" sz="1800" i="1">
                            <a:latin typeface="Cambria Math" panose="02040503050406030204" pitchFamily="18" charset="0"/>
                            <a:ea typeface="Cambria Math" panose="02040503050406030204" pitchFamily="18" charset="0"/>
                          </a:rPr>
                          <m:t>)</m:t>
                        </m:r>
                      </m:e>
                      <m:sub>
                        <m:r>
                          <a:rPr lang="en-US" altLang="en-US" sz="1800" i="1">
                            <a:latin typeface="Cambria Math" panose="02040503050406030204" pitchFamily="18" charset="0"/>
                            <a:ea typeface="Cambria Math" panose="02040503050406030204" pitchFamily="18" charset="0"/>
                          </a:rPr>
                          <m:t>𝑏</m:t>
                        </m:r>
                      </m:sub>
                      <m:sup/>
                    </m:sSubSup>
                    <m:r>
                      <a:rPr lang="en-US" altLang="en-US" sz="1800">
                        <a:latin typeface="Cambria Math" panose="02040503050406030204" pitchFamily="18" charset="0"/>
                        <a:ea typeface="Cambria Math" panose="02040503050406030204" pitchFamily="18" charset="0"/>
                      </a:rPr>
                      <m:t>=</m:t>
                    </m:r>
                    <m:r>
                      <a:rPr lang="en-US" altLang="en-US" sz="1800" i="1">
                        <a:latin typeface="Cambria Math" panose="02040503050406030204" pitchFamily="18" charset="0"/>
                        <a:ea typeface="Cambria Math" panose="02040503050406030204" pitchFamily="18" charset="0"/>
                      </a:rPr>
                      <m:t>h</m:t>
                    </m:r>
                    <m:d>
                      <m:dPr>
                        <m:ctrlPr>
                          <a:rPr lang="en-US" altLang="en-US" sz="1800" i="1">
                            <a:latin typeface="Cambria Math" panose="02040503050406030204" pitchFamily="18" charset="0"/>
                            <a:ea typeface="Cambria Math" panose="02040503050406030204" pitchFamily="18" charset="0"/>
                          </a:rPr>
                        </m:ctrlPr>
                      </m:dPr>
                      <m:e>
                        <m:sSubSup>
                          <m:sSubSupPr>
                            <m:ctrlPr>
                              <a:rPr lang="en-US" altLang="en-US" sz="1800" i="1">
                                <a:latin typeface="Cambria Math" panose="02040503050406030204" pitchFamily="18" charset="0"/>
                                <a:ea typeface="Cambria Math" panose="02040503050406030204" pitchFamily="18" charset="0"/>
                              </a:rPr>
                            </m:ctrlPr>
                          </m:sSubSupPr>
                          <m:e>
                            <m:r>
                              <a:rPr lang="en-US" altLang="en-US" sz="1800" i="1">
                                <a:latin typeface="Cambria Math" panose="02040503050406030204" pitchFamily="18" charset="0"/>
                                <a:ea typeface="Cambria Math" panose="02040503050406030204" pitchFamily="18" charset="0"/>
                              </a:rPr>
                              <m:t>𝑠</m:t>
                            </m:r>
                            <m:r>
                              <a:rPr lang="en-US" altLang="en-US" sz="1800" i="1">
                                <a:latin typeface="Cambria Math" panose="02040503050406030204" pitchFamily="18" charset="0"/>
                                <a:ea typeface="Cambria Math" panose="02040503050406030204" pitchFamily="18" charset="0"/>
                              </a:rPr>
                              <m:t>(</m:t>
                            </m:r>
                            <m:r>
                              <a:rPr lang="en-US" altLang="en-US" sz="1800" i="1">
                                <a:latin typeface="Cambria Math" panose="02040503050406030204" pitchFamily="18" charset="0"/>
                                <a:ea typeface="Cambria Math" panose="02040503050406030204" pitchFamily="18" charset="0"/>
                              </a:rPr>
                              <m:t>𝑖</m:t>
                            </m:r>
                            <m:r>
                              <a:rPr lang="en-US" altLang="en-US" sz="1800" i="1">
                                <a:latin typeface="Cambria Math" panose="02040503050406030204" pitchFamily="18" charset="0"/>
                                <a:ea typeface="Cambria Math" panose="02040503050406030204" pitchFamily="18" charset="0"/>
                              </a:rPr>
                              <m:t>)</m:t>
                            </m:r>
                          </m:e>
                          <m:sub>
                            <m:r>
                              <a:rPr lang="en-US" altLang="en-US" sz="1800" i="1">
                                <a:latin typeface="Cambria Math" panose="02040503050406030204" pitchFamily="18" charset="0"/>
                                <a:ea typeface="Cambria Math" panose="02040503050406030204" pitchFamily="18" charset="0"/>
                              </a:rPr>
                              <m:t>𝑏</m:t>
                            </m:r>
                          </m:sub>
                          <m:sup/>
                        </m:sSubSup>
                      </m:e>
                    </m:d>
                  </m:oMath>
                </a14:m>
                <a:endParaRPr lang="en-GB" altLang="en-US" sz="1800" dirty="0"/>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a:solidFill>
                      <a:srgbClr val="0000FF"/>
                    </a:solidFill>
                  </a:rPr>
                  <a:t>Use </a:t>
                </a:r>
                <a:r>
                  <a:rPr lang="en-GB" altLang="en-US" sz="2000" u="sng" dirty="0">
                    <a:solidFill>
                      <a:srgbClr val="0000FF"/>
                    </a:solidFill>
                  </a:rPr>
                  <a:t>also </a:t>
                </a:r>
                <a:r>
                  <a:rPr lang="en-GB" altLang="en-US" sz="2000" dirty="0">
                    <a:solidFill>
                      <a:srgbClr val="0000FF"/>
                    </a:solidFill>
                  </a:rPr>
                  <a:t>a CRHF </a:t>
                </a:r>
                <a14:m>
                  <m:oMath xmlns:m="http://schemas.openxmlformats.org/officeDocument/2006/math">
                    <m:r>
                      <a:rPr lang="en-US" altLang="en-US" sz="2000" b="0" i="1" smtClean="0">
                        <a:solidFill>
                          <a:srgbClr val="0000FF"/>
                        </a:solidFill>
                        <a:latin typeface="Cambria Math" panose="02040503050406030204" pitchFamily="18" charset="0"/>
                        <a:ea typeface="Cambria Math" panose="02040503050406030204" pitchFamily="18" charset="0"/>
                      </a:rPr>
                      <m:t>h</m:t>
                    </m:r>
                    <m:r>
                      <a:rPr lang="en-US" altLang="en-US" sz="2000" b="0" i="1" smtClean="0">
                        <a:solidFill>
                          <a:srgbClr val="0000FF"/>
                        </a:solidFill>
                        <a:latin typeface="Cambria Math" panose="02040503050406030204" pitchFamily="18" charset="0"/>
                        <a:ea typeface="Cambria Math" panose="02040503050406030204" pitchFamily="18" charset="0"/>
                      </a:rPr>
                      <m:t>′</m:t>
                    </m:r>
                  </m:oMath>
                </a14:m>
                <a:r>
                  <a:rPr lang="en-GB" altLang="en-US" sz="2000" dirty="0">
                    <a:solidFill>
                      <a:srgbClr val="0000FF"/>
                    </a:solidFill>
                  </a:rPr>
                  <a:t>:</a:t>
                </a:r>
                <a14:m>
                  <m:oMath xmlns:m="http://schemas.openxmlformats.org/officeDocument/2006/math">
                    <m:sSup>
                      <m:sSupPr>
                        <m:ctrlPr>
                          <a:rPr lang="en-GB" altLang="en-US" sz="2000" i="1" dirty="0">
                            <a:solidFill>
                              <a:srgbClr val="0000FF"/>
                            </a:solidFill>
                            <a:latin typeface="Cambria Math" panose="02040503050406030204" pitchFamily="18" charset="0"/>
                            <a:ea typeface="Cambria Math" panose="02040503050406030204" pitchFamily="18" charset="0"/>
                            <a:cs typeface="Times New Roman" pitchFamily="18" charset="0"/>
                          </a:rPr>
                        </m:ctrlPr>
                      </m:sSupPr>
                      <m:e>
                        <m:d>
                          <m:dPr>
                            <m:begChr m:val="{"/>
                            <m:endChr m:val="}"/>
                            <m:ctrlPr>
                              <a:rPr lang="en-GB" altLang="en-US" sz="2000" i="1" dirty="0">
                                <a:solidFill>
                                  <a:srgbClr val="0000FF"/>
                                </a:solidFill>
                                <a:latin typeface="Cambria Math" panose="02040503050406030204" pitchFamily="18" charset="0"/>
                                <a:ea typeface="Cambria Math" panose="02040503050406030204" pitchFamily="18" charset="0"/>
                                <a:cs typeface="Times New Roman" pitchFamily="18" charset="0"/>
                              </a:rPr>
                            </m:ctrlPr>
                          </m:dPr>
                          <m:e>
                            <m:r>
                              <a:rPr lang="en-US" altLang="en-US" sz="2000" i="1" dirty="0">
                                <a:solidFill>
                                  <a:srgbClr val="0000FF"/>
                                </a:solidFill>
                                <a:latin typeface="Cambria Math" panose="02040503050406030204" pitchFamily="18" charset="0"/>
                                <a:ea typeface="Cambria Math" panose="02040503050406030204" pitchFamily="18" charset="0"/>
                                <a:cs typeface="Times New Roman" pitchFamily="18" charset="0"/>
                              </a:rPr>
                              <m:t>0</m:t>
                            </m:r>
                            <m:r>
                              <a:rPr lang="en-US" altLang="en-US" sz="2000" i="1" dirty="0">
                                <a:solidFill>
                                  <a:srgbClr val="0000FF"/>
                                </a:solidFill>
                                <a:latin typeface="Cambria Math" panose="02040503050406030204" pitchFamily="18" charset="0"/>
                                <a:ea typeface="Cambria Math" panose="02040503050406030204" pitchFamily="18" charset="0"/>
                                <a:cs typeface="Times New Roman" pitchFamily="18" charset="0"/>
                              </a:rPr>
                              <m:t>,</m:t>
                            </m:r>
                            <m:r>
                              <a:rPr lang="en-US" altLang="en-US" sz="2000" i="1" dirty="0">
                                <a:solidFill>
                                  <a:srgbClr val="0000FF"/>
                                </a:solidFill>
                                <a:latin typeface="Cambria Math" panose="02040503050406030204" pitchFamily="18" charset="0"/>
                                <a:ea typeface="Cambria Math" panose="02040503050406030204" pitchFamily="18" charset="0"/>
                                <a:cs typeface="Times New Roman" pitchFamily="18" charset="0"/>
                              </a:rPr>
                              <m:t>1</m:t>
                            </m:r>
                          </m:e>
                        </m:d>
                      </m:e>
                      <m:sup>
                        <m:r>
                          <a:rPr lang="en-US" altLang="en-US" sz="2000" i="1" dirty="0">
                            <a:solidFill>
                              <a:srgbClr val="0000FF"/>
                            </a:solidFill>
                            <a:latin typeface="Cambria Math" panose="02040503050406030204" pitchFamily="18" charset="0"/>
                            <a:ea typeface="Cambria Math" panose="02040503050406030204" pitchFamily="18" charset="0"/>
                            <a:cs typeface="Times New Roman" pitchFamily="18" charset="0"/>
                          </a:rPr>
                          <m:t>∗</m:t>
                        </m:r>
                      </m:sup>
                    </m:sSup>
                    <m:r>
                      <a:rPr lang="en-US" altLang="en-US" sz="2000" i="1" dirty="0" smtClean="0">
                        <a:solidFill>
                          <a:srgbClr val="0000FF"/>
                        </a:solidFill>
                        <a:latin typeface="Cambria Math" panose="02040503050406030204" pitchFamily="18" charset="0"/>
                        <a:ea typeface="Cambria Math" panose="02040503050406030204" pitchFamily="18" charset="0"/>
                        <a:cs typeface="Times New Roman" pitchFamily="18" charset="0"/>
                      </a:rPr>
                      <m:t>→</m:t>
                    </m:r>
                    <m:sSup>
                      <m:sSupPr>
                        <m:ctrlPr>
                          <a:rPr lang="en-GB" altLang="en-US" sz="2000" i="1" dirty="0">
                            <a:solidFill>
                              <a:srgbClr val="0000FF"/>
                            </a:solidFill>
                            <a:latin typeface="Cambria Math" panose="02040503050406030204" pitchFamily="18" charset="0"/>
                            <a:ea typeface="Cambria Math" panose="02040503050406030204" pitchFamily="18" charset="0"/>
                            <a:cs typeface="Times New Roman" pitchFamily="18" charset="0"/>
                          </a:rPr>
                        </m:ctrlPr>
                      </m:sSupPr>
                      <m:e>
                        <m:d>
                          <m:dPr>
                            <m:begChr m:val="{"/>
                            <m:endChr m:val="}"/>
                            <m:ctrlPr>
                              <a:rPr lang="en-GB" altLang="en-US" sz="2000" i="1" dirty="0">
                                <a:solidFill>
                                  <a:srgbClr val="0000FF"/>
                                </a:solidFill>
                                <a:latin typeface="Cambria Math" panose="02040503050406030204" pitchFamily="18" charset="0"/>
                                <a:ea typeface="Cambria Math" panose="02040503050406030204" pitchFamily="18" charset="0"/>
                                <a:cs typeface="Times New Roman" pitchFamily="18" charset="0"/>
                              </a:rPr>
                            </m:ctrlPr>
                          </m:dPr>
                          <m:e>
                            <m:r>
                              <a:rPr lang="en-US" altLang="en-US" sz="2000" i="1" dirty="0">
                                <a:solidFill>
                                  <a:srgbClr val="0000FF"/>
                                </a:solidFill>
                                <a:latin typeface="Cambria Math" panose="02040503050406030204" pitchFamily="18" charset="0"/>
                                <a:ea typeface="Cambria Math" panose="02040503050406030204" pitchFamily="18" charset="0"/>
                                <a:cs typeface="Times New Roman" pitchFamily="18" charset="0"/>
                              </a:rPr>
                              <m:t>0</m:t>
                            </m:r>
                            <m:r>
                              <a:rPr lang="en-US" altLang="en-US" sz="2000" i="1" dirty="0">
                                <a:solidFill>
                                  <a:srgbClr val="0000FF"/>
                                </a:solidFill>
                                <a:latin typeface="Cambria Math" panose="02040503050406030204" pitchFamily="18" charset="0"/>
                                <a:ea typeface="Cambria Math" panose="02040503050406030204" pitchFamily="18" charset="0"/>
                                <a:cs typeface="Times New Roman" pitchFamily="18" charset="0"/>
                              </a:rPr>
                              <m:t>,</m:t>
                            </m:r>
                            <m:r>
                              <a:rPr lang="en-US" altLang="en-US" sz="2000" i="1" dirty="0">
                                <a:solidFill>
                                  <a:srgbClr val="0000FF"/>
                                </a:solidFill>
                                <a:latin typeface="Cambria Math" panose="02040503050406030204" pitchFamily="18" charset="0"/>
                                <a:ea typeface="Cambria Math" panose="02040503050406030204" pitchFamily="18" charset="0"/>
                                <a:cs typeface="Times New Roman" pitchFamily="18" charset="0"/>
                              </a:rPr>
                              <m:t>1</m:t>
                            </m:r>
                          </m:e>
                        </m:d>
                      </m:e>
                      <m:sup>
                        <m:r>
                          <a:rPr lang="en-US" altLang="en-US" sz="2000" b="0" i="1" dirty="0" smtClean="0">
                            <a:solidFill>
                              <a:srgbClr val="0000FF"/>
                            </a:solidFill>
                            <a:latin typeface="Cambria Math" panose="02040503050406030204" pitchFamily="18" charset="0"/>
                            <a:ea typeface="Cambria Math" panose="02040503050406030204" pitchFamily="18" charset="0"/>
                            <a:cs typeface="Times New Roman" pitchFamily="18" charset="0"/>
                          </a:rPr>
                          <m:t>𝑙</m:t>
                        </m:r>
                      </m:sup>
                    </m:sSup>
                  </m:oMath>
                </a14:m>
                <a:endParaRPr lang="en-GB" altLang="en-US" sz="2000" dirty="0"/>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a:t>Signature of </a:t>
                </a:r>
                <a14:m>
                  <m:oMath xmlns:m="http://schemas.openxmlformats.org/officeDocument/2006/math">
                    <m:r>
                      <a:rPr lang="en-US" altLang="en-US" sz="2000" i="1" smtClean="0">
                        <a:latin typeface="Cambria Math" panose="02040503050406030204" pitchFamily="18" charset="0"/>
                        <a:ea typeface="Cambria Math" panose="02040503050406030204" pitchFamily="18" charset="0"/>
                      </a:rPr>
                      <m:t>𝑚</m:t>
                    </m:r>
                  </m:oMath>
                </a14:m>
                <a:r>
                  <a:rPr lang="en-GB" altLang="en-US" sz="2000" i="1" dirty="0">
                    <a:solidFill>
                      <a:srgbClr val="006633"/>
                    </a:solidFill>
                    <a:latin typeface="Times New Roman" pitchFamily="18" charset="0"/>
                    <a:cs typeface="Times New Roman" pitchFamily="18" charset="0"/>
                  </a:rPr>
                  <a:t> </a:t>
                </a:r>
                <a:r>
                  <a:rPr lang="en-GB" altLang="en-US" sz="2000" dirty="0"/>
                  <a:t>is </a:t>
                </a:r>
                <a14:m>
                  <m:oMath xmlns:m="http://schemas.openxmlformats.org/officeDocument/2006/math">
                    <m:r>
                      <a:rPr lang="en-GB" altLang="en-US" sz="2000" i="1">
                        <a:latin typeface="Cambria Math" panose="02040503050406030204" pitchFamily="18" charset="0"/>
                        <a:ea typeface="Cambria Math" panose="02040503050406030204" pitchFamily="18" charset="0"/>
                      </a:rPr>
                      <m:t>𝜎</m:t>
                    </m:r>
                    <m:r>
                      <a:rPr lang="en-US" altLang="en-US" sz="2000" i="1">
                        <a:latin typeface="Cambria Math" panose="02040503050406030204" pitchFamily="18" charset="0"/>
                        <a:ea typeface="Cambria Math" panose="02040503050406030204" pitchFamily="18" charset="0"/>
                      </a:rPr>
                      <m:t>=</m:t>
                    </m:r>
                    <m:sSub>
                      <m:sSubPr>
                        <m:ctrlPr>
                          <a:rPr lang="en-US" altLang="en-US" sz="2000" i="1">
                            <a:latin typeface="Cambria Math" panose="02040503050406030204" pitchFamily="18" charset="0"/>
                            <a:ea typeface="Cambria Math" panose="02040503050406030204" pitchFamily="18" charset="0"/>
                          </a:rPr>
                        </m:ctrlPr>
                      </m:sSubPr>
                      <m:e>
                        <m:r>
                          <a:rPr lang="en-US" altLang="en-US" sz="2000" i="1">
                            <a:latin typeface="Cambria Math" panose="02040503050406030204" pitchFamily="18" charset="0"/>
                            <a:ea typeface="Cambria Math" panose="02040503050406030204" pitchFamily="18" charset="0"/>
                          </a:rPr>
                          <m:t>𝑆</m:t>
                        </m:r>
                      </m:e>
                      <m:sub>
                        <m:r>
                          <a:rPr lang="en-US" altLang="en-US" sz="2000" i="1" smtClean="0">
                            <a:latin typeface="Cambria Math" panose="02040503050406030204" pitchFamily="18" charset="0"/>
                            <a:ea typeface="Cambria Math" panose="02040503050406030204" pitchFamily="18" charset="0"/>
                          </a:rPr>
                          <m:t>𝑠</m:t>
                        </m:r>
                      </m:sub>
                    </m:sSub>
                    <m:d>
                      <m:dPr>
                        <m:ctrlPr>
                          <a:rPr lang="en-US" altLang="en-US" sz="2000" i="1">
                            <a:latin typeface="Cambria Math" panose="02040503050406030204" pitchFamily="18" charset="0"/>
                            <a:ea typeface="Cambria Math" panose="02040503050406030204" pitchFamily="18" charset="0"/>
                          </a:rPr>
                        </m:ctrlPr>
                      </m:dPr>
                      <m:e>
                        <m:r>
                          <a:rPr lang="en-US" altLang="en-US" sz="2000" b="0" i="1" smtClean="0">
                            <a:solidFill>
                              <a:srgbClr val="0000FF"/>
                            </a:solidFill>
                            <a:latin typeface="Cambria Math" panose="02040503050406030204" pitchFamily="18" charset="0"/>
                            <a:ea typeface="Cambria Math" panose="02040503050406030204" pitchFamily="18" charset="0"/>
                          </a:rPr>
                          <m:t>h</m:t>
                        </m:r>
                        <m:r>
                          <a:rPr lang="en-US" altLang="en-US" sz="2000" b="0" i="1" smtClean="0">
                            <a:solidFill>
                              <a:srgbClr val="0000FF"/>
                            </a:solidFill>
                            <a:latin typeface="Cambria Math" panose="02040503050406030204" pitchFamily="18" charset="0"/>
                            <a:ea typeface="Cambria Math" panose="02040503050406030204" pitchFamily="18" charset="0"/>
                          </a:rPr>
                          <m:t>′</m:t>
                        </m:r>
                        <m:r>
                          <a:rPr lang="en-US" altLang="en-US" sz="2000" b="0" i="1" smtClean="0">
                            <a:solidFill>
                              <a:srgbClr val="0000FF"/>
                            </a:solidFill>
                            <a:latin typeface="Cambria Math" panose="02040503050406030204" pitchFamily="18" charset="0"/>
                            <a:ea typeface="Cambria Math" panose="02040503050406030204" pitchFamily="18" charset="0"/>
                          </a:rPr>
                          <m:t>(</m:t>
                        </m:r>
                        <m:r>
                          <a:rPr lang="en-US" altLang="en-US" sz="2000" b="0" i="1" smtClean="0">
                            <a:latin typeface="Cambria Math" panose="02040503050406030204" pitchFamily="18" charset="0"/>
                            <a:ea typeface="Cambria Math" panose="02040503050406030204" pitchFamily="18" charset="0"/>
                          </a:rPr>
                          <m:t>𝑚</m:t>
                        </m:r>
                        <m:r>
                          <a:rPr lang="en-US" altLang="en-US" sz="2000" b="0" i="1" smtClean="0">
                            <a:latin typeface="Cambria Math" panose="02040503050406030204" pitchFamily="18" charset="0"/>
                            <a:ea typeface="Cambria Math" panose="02040503050406030204" pitchFamily="18" charset="0"/>
                          </a:rPr>
                          <m:t>)</m:t>
                        </m:r>
                      </m:e>
                    </m:d>
                    <m:r>
                      <a:rPr lang="en-US" altLang="en-US" sz="2000" i="1">
                        <a:latin typeface="Cambria Math" panose="02040503050406030204" pitchFamily="18" charset="0"/>
                        <a:ea typeface="Cambria Math" panose="02040503050406030204" pitchFamily="18" charset="0"/>
                      </a:rPr>
                      <m:t>=</m:t>
                    </m:r>
                    <m:d>
                      <m:dPr>
                        <m:begChr m:val="{"/>
                        <m:endChr m:val="}"/>
                        <m:ctrlPr>
                          <a:rPr lang="en-US" altLang="en-US" sz="2000" i="1">
                            <a:latin typeface="Cambria Math" panose="02040503050406030204" pitchFamily="18" charset="0"/>
                            <a:ea typeface="Cambria Math" panose="02040503050406030204" pitchFamily="18" charset="0"/>
                          </a:rPr>
                        </m:ctrlPr>
                      </m:dPr>
                      <m:e>
                        <m:sSubSup>
                          <m:sSubSupPr>
                            <m:ctrlPr>
                              <a:rPr lang="en-US" altLang="en-US" sz="2000" i="1">
                                <a:latin typeface="Cambria Math" panose="02040503050406030204" pitchFamily="18" charset="0"/>
                                <a:ea typeface="Cambria Math" panose="02040503050406030204" pitchFamily="18" charset="0"/>
                              </a:rPr>
                            </m:ctrlPr>
                          </m:sSubSupPr>
                          <m:e>
                            <m:r>
                              <a:rPr lang="en-US" altLang="en-US" sz="2000" i="1">
                                <a:latin typeface="Cambria Math" panose="02040503050406030204" pitchFamily="18" charset="0"/>
                                <a:ea typeface="Cambria Math" panose="02040503050406030204" pitchFamily="18" charset="0"/>
                              </a:rPr>
                              <m:t>𝑠</m:t>
                            </m:r>
                            <m:r>
                              <a:rPr lang="en-US" altLang="en-US" sz="2000" b="0" i="1" smtClean="0">
                                <a:latin typeface="Cambria Math" panose="02040503050406030204" pitchFamily="18" charset="0"/>
                                <a:ea typeface="Cambria Math" panose="02040503050406030204" pitchFamily="18" charset="0"/>
                              </a:rPr>
                              <m:t>(</m:t>
                            </m:r>
                            <m:r>
                              <a:rPr lang="en-US" altLang="en-US" sz="2000" b="0" i="1" smtClean="0">
                                <a:latin typeface="Cambria Math" panose="02040503050406030204" pitchFamily="18" charset="0"/>
                                <a:ea typeface="Cambria Math" panose="02040503050406030204" pitchFamily="18" charset="0"/>
                              </a:rPr>
                              <m:t>1</m:t>
                            </m:r>
                            <m:r>
                              <a:rPr lang="en-US" altLang="en-US" sz="2000" b="0" i="1" smtClean="0">
                                <a:latin typeface="Cambria Math" panose="02040503050406030204" pitchFamily="18" charset="0"/>
                                <a:ea typeface="Cambria Math" panose="02040503050406030204" pitchFamily="18" charset="0"/>
                              </a:rPr>
                              <m:t>)</m:t>
                            </m:r>
                          </m:e>
                          <m:sub>
                            <m:sSub>
                              <m:sSubPr>
                                <m:ctrlPr>
                                  <a:rPr lang="en-US" altLang="en-US" sz="2000" i="1" smtClean="0">
                                    <a:latin typeface="Cambria Math" panose="02040503050406030204" pitchFamily="18" charset="0"/>
                                    <a:ea typeface="Cambria Math" panose="02040503050406030204" pitchFamily="18" charset="0"/>
                                  </a:rPr>
                                </m:ctrlPr>
                              </m:sSubPr>
                              <m:e>
                                <m:r>
                                  <a:rPr lang="en-US" altLang="en-US" sz="2000" b="0" i="1" smtClean="0">
                                    <a:solidFill>
                                      <a:srgbClr val="0000FF"/>
                                    </a:solidFill>
                                    <a:latin typeface="Cambria Math" panose="02040503050406030204" pitchFamily="18" charset="0"/>
                                    <a:ea typeface="Cambria Math" panose="02040503050406030204" pitchFamily="18" charset="0"/>
                                  </a:rPr>
                                  <m:t>h</m:t>
                                </m:r>
                                <m:r>
                                  <a:rPr lang="en-US" altLang="en-US" sz="2000" b="0" i="1" smtClean="0">
                                    <a:solidFill>
                                      <a:srgbClr val="0000FF"/>
                                    </a:solidFill>
                                    <a:latin typeface="Cambria Math" panose="02040503050406030204" pitchFamily="18" charset="0"/>
                                    <a:ea typeface="Cambria Math" panose="02040503050406030204" pitchFamily="18" charset="0"/>
                                  </a:rPr>
                                  <m:t>′</m:t>
                                </m:r>
                                <m:r>
                                  <a:rPr lang="en-US" altLang="en-US" sz="2000" b="0" i="1" smtClean="0">
                                    <a:solidFill>
                                      <a:srgbClr val="0000FF"/>
                                    </a:solidFill>
                                    <a:latin typeface="Cambria Math" panose="02040503050406030204" pitchFamily="18" charset="0"/>
                                    <a:ea typeface="Cambria Math" panose="02040503050406030204" pitchFamily="18" charset="0"/>
                                  </a:rPr>
                                  <m:t>(</m:t>
                                </m:r>
                                <m:r>
                                  <a:rPr lang="en-US" altLang="en-US" sz="2000" b="0" i="1" smtClean="0">
                                    <a:latin typeface="Cambria Math" panose="02040503050406030204" pitchFamily="18" charset="0"/>
                                    <a:ea typeface="Cambria Math" panose="02040503050406030204" pitchFamily="18" charset="0"/>
                                  </a:rPr>
                                  <m:t>𝑚</m:t>
                                </m:r>
                                <m:r>
                                  <a:rPr lang="en-US" altLang="en-US" sz="2000" b="0" i="1" smtClean="0">
                                    <a:latin typeface="Cambria Math" panose="02040503050406030204" pitchFamily="18" charset="0"/>
                                    <a:ea typeface="Cambria Math" panose="02040503050406030204" pitchFamily="18" charset="0"/>
                                  </a:rPr>
                                  <m:t>)</m:t>
                                </m:r>
                              </m:e>
                              <m:sub>
                                <m:r>
                                  <a:rPr lang="en-US" altLang="en-US" sz="2000" b="0" i="1" smtClean="0">
                                    <a:latin typeface="Cambria Math" panose="02040503050406030204" pitchFamily="18" charset="0"/>
                                    <a:ea typeface="Cambria Math" panose="02040503050406030204" pitchFamily="18" charset="0"/>
                                  </a:rPr>
                                  <m:t>1</m:t>
                                </m:r>
                              </m:sub>
                            </m:sSub>
                          </m:sub>
                          <m:sup/>
                        </m:sSubSup>
                        <m:r>
                          <a:rPr lang="en-US" altLang="en-US" sz="2000" i="1">
                            <a:latin typeface="Cambria Math" panose="02040503050406030204" pitchFamily="18" charset="0"/>
                            <a:ea typeface="Cambria Math" panose="02040503050406030204" pitchFamily="18" charset="0"/>
                          </a:rPr>
                          <m:t>…</m:t>
                        </m:r>
                        <m:sSubSup>
                          <m:sSubSupPr>
                            <m:ctrlPr>
                              <a:rPr lang="en-US" altLang="en-US" sz="2000" i="1">
                                <a:latin typeface="Cambria Math" panose="02040503050406030204" pitchFamily="18" charset="0"/>
                                <a:ea typeface="Cambria Math" panose="02040503050406030204" pitchFamily="18" charset="0"/>
                              </a:rPr>
                            </m:ctrlPr>
                          </m:sSubSupPr>
                          <m:e>
                            <m:r>
                              <a:rPr lang="en-US" altLang="en-US" sz="2000" i="1">
                                <a:latin typeface="Cambria Math" panose="02040503050406030204" pitchFamily="18" charset="0"/>
                                <a:ea typeface="Cambria Math" panose="02040503050406030204" pitchFamily="18" charset="0"/>
                              </a:rPr>
                              <m:t>𝑠</m:t>
                            </m:r>
                            <m:r>
                              <a:rPr lang="en-US" altLang="en-US" sz="2000" b="0" i="1" smtClean="0">
                                <a:latin typeface="Cambria Math" panose="02040503050406030204" pitchFamily="18" charset="0"/>
                                <a:ea typeface="Cambria Math" panose="02040503050406030204" pitchFamily="18" charset="0"/>
                              </a:rPr>
                              <m:t>(</m:t>
                            </m:r>
                            <m:r>
                              <a:rPr lang="en-US" altLang="en-US" sz="2000" b="0" i="1" smtClean="0">
                                <a:latin typeface="Cambria Math" panose="02040503050406030204" pitchFamily="18" charset="0"/>
                                <a:ea typeface="Cambria Math" panose="02040503050406030204" pitchFamily="18" charset="0"/>
                              </a:rPr>
                              <m:t>𝑙</m:t>
                            </m:r>
                            <m:r>
                              <a:rPr lang="en-US" altLang="en-US" sz="2000" b="0" i="1" smtClean="0">
                                <a:latin typeface="Cambria Math" panose="02040503050406030204" pitchFamily="18" charset="0"/>
                                <a:ea typeface="Cambria Math" panose="02040503050406030204" pitchFamily="18" charset="0"/>
                              </a:rPr>
                              <m:t>)</m:t>
                            </m:r>
                          </m:e>
                          <m:sub>
                            <m:sSub>
                              <m:sSubPr>
                                <m:ctrlPr>
                                  <a:rPr lang="en-US" altLang="en-US" sz="2000" i="1">
                                    <a:latin typeface="Cambria Math" panose="02040503050406030204" pitchFamily="18" charset="0"/>
                                    <a:ea typeface="Cambria Math" panose="02040503050406030204" pitchFamily="18" charset="0"/>
                                  </a:rPr>
                                </m:ctrlPr>
                              </m:sSubPr>
                              <m:e>
                                <m:r>
                                  <a:rPr lang="en-US" altLang="en-US" sz="2000" b="0" i="1" smtClean="0">
                                    <a:solidFill>
                                      <a:srgbClr val="0000FF"/>
                                    </a:solidFill>
                                    <a:latin typeface="Cambria Math" panose="02040503050406030204" pitchFamily="18" charset="0"/>
                                    <a:ea typeface="Cambria Math" panose="02040503050406030204" pitchFamily="18" charset="0"/>
                                  </a:rPr>
                                  <m:t>h</m:t>
                                </m:r>
                                <m:r>
                                  <a:rPr lang="en-US" altLang="en-US" sz="2000" b="0" i="1" smtClean="0">
                                    <a:solidFill>
                                      <a:srgbClr val="0000FF"/>
                                    </a:solidFill>
                                    <a:latin typeface="Cambria Math" panose="02040503050406030204" pitchFamily="18" charset="0"/>
                                    <a:ea typeface="Cambria Math" panose="02040503050406030204" pitchFamily="18" charset="0"/>
                                  </a:rPr>
                                  <m:t>′</m:t>
                                </m:r>
                                <m:r>
                                  <a:rPr lang="en-US" altLang="en-US" sz="2000" b="0" i="1" smtClean="0">
                                    <a:solidFill>
                                      <a:srgbClr val="0000FF"/>
                                    </a:solidFill>
                                    <a:latin typeface="Cambria Math" panose="02040503050406030204" pitchFamily="18" charset="0"/>
                                    <a:ea typeface="Cambria Math" panose="02040503050406030204" pitchFamily="18" charset="0"/>
                                  </a:rPr>
                                  <m:t>(</m:t>
                                </m:r>
                                <m:r>
                                  <a:rPr lang="en-US" altLang="en-US" sz="2000" b="0" i="1" smtClean="0">
                                    <a:latin typeface="Cambria Math" panose="02040503050406030204" pitchFamily="18" charset="0"/>
                                    <a:ea typeface="Cambria Math" panose="02040503050406030204" pitchFamily="18" charset="0"/>
                                  </a:rPr>
                                  <m:t>𝑚</m:t>
                                </m:r>
                                <m:r>
                                  <a:rPr lang="en-US" altLang="en-US" sz="2000" b="0" i="1" smtClean="0">
                                    <a:latin typeface="Cambria Math" panose="02040503050406030204" pitchFamily="18" charset="0"/>
                                    <a:ea typeface="Cambria Math" panose="02040503050406030204" pitchFamily="18" charset="0"/>
                                  </a:rPr>
                                  <m:t>)</m:t>
                                </m:r>
                              </m:e>
                              <m:sub>
                                <m:r>
                                  <a:rPr lang="en-US" altLang="en-US" sz="2000" b="0" i="1" smtClean="0">
                                    <a:latin typeface="Cambria Math" panose="02040503050406030204" pitchFamily="18" charset="0"/>
                                    <a:ea typeface="Cambria Math" panose="02040503050406030204" pitchFamily="18" charset="0"/>
                                  </a:rPr>
                                  <m:t>𝑙</m:t>
                                </m:r>
                              </m:sub>
                            </m:sSub>
                          </m:sub>
                          <m:sup/>
                        </m:sSubSup>
                      </m:e>
                    </m:d>
                  </m:oMath>
                </a14:m>
                <a:endParaRPr lang="en-US" altLang="en-US" sz="2000" dirty="0">
                  <a:ea typeface="Cambria Math" panose="02040503050406030204" pitchFamily="18" charset="0"/>
                </a:endParaRP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a:t>Validate: </a:t>
                </a:r>
                <a14:m>
                  <m:oMath xmlns:m="http://schemas.openxmlformats.org/officeDocument/2006/math">
                    <m:sSub>
                      <m:sSubPr>
                        <m:ctrlPr>
                          <a:rPr lang="en-US" altLang="en-US" sz="2000" i="1">
                            <a:latin typeface="Cambria Math" panose="02040503050406030204" pitchFamily="18" charset="0"/>
                            <a:ea typeface="Cambria Math" panose="02040503050406030204" pitchFamily="18" charset="0"/>
                          </a:rPr>
                        </m:ctrlPr>
                      </m:sSubPr>
                      <m:e>
                        <m:r>
                          <a:rPr lang="en-US" altLang="en-US" sz="2000" i="1">
                            <a:latin typeface="Cambria Math" panose="02040503050406030204" pitchFamily="18" charset="0"/>
                            <a:ea typeface="Cambria Math" panose="02040503050406030204" pitchFamily="18" charset="0"/>
                          </a:rPr>
                          <m:t>𝑉</m:t>
                        </m:r>
                      </m:e>
                      <m:sub>
                        <m:r>
                          <a:rPr lang="en-US" altLang="en-US" sz="2000" b="0" i="1" smtClean="0">
                            <a:latin typeface="Cambria Math" panose="02040503050406030204" pitchFamily="18" charset="0"/>
                            <a:ea typeface="Cambria Math" panose="02040503050406030204" pitchFamily="18" charset="0"/>
                          </a:rPr>
                          <m:t>𝑣</m:t>
                        </m:r>
                      </m:sub>
                    </m:sSub>
                    <m:d>
                      <m:dPr>
                        <m:ctrlPr>
                          <a:rPr lang="en-US" altLang="en-US" sz="2000" i="1">
                            <a:latin typeface="Cambria Math" panose="02040503050406030204" pitchFamily="18" charset="0"/>
                            <a:ea typeface="Cambria Math" panose="02040503050406030204" pitchFamily="18" charset="0"/>
                          </a:rPr>
                        </m:ctrlPr>
                      </m:dPr>
                      <m:e>
                        <m:r>
                          <a:rPr lang="en-US" altLang="en-US" sz="2000" b="0" i="1" smtClean="0">
                            <a:latin typeface="Cambria Math" panose="02040503050406030204" pitchFamily="18" charset="0"/>
                            <a:ea typeface="Cambria Math" panose="02040503050406030204" pitchFamily="18" charset="0"/>
                          </a:rPr>
                          <m:t>𝑚</m:t>
                        </m:r>
                        <m:r>
                          <a:rPr lang="en-US" altLang="en-US" sz="2000" i="1">
                            <a:latin typeface="Cambria Math" panose="02040503050406030204" pitchFamily="18" charset="0"/>
                            <a:ea typeface="Cambria Math" panose="02040503050406030204" pitchFamily="18" charset="0"/>
                          </a:rPr>
                          <m:t>,</m:t>
                        </m:r>
                        <m:r>
                          <a:rPr lang="en-GB" altLang="en-US" sz="2000" i="1">
                            <a:latin typeface="Cambria Math" panose="02040503050406030204" pitchFamily="18" charset="0"/>
                            <a:ea typeface="Cambria Math" panose="02040503050406030204" pitchFamily="18" charset="0"/>
                          </a:rPr>
                          <m:t>𝜎</m:t>
                        </m:r>
                      </m:e>
                    </m:d>
                    <m:r>
                      <a:rPr lang="en-US" altLang="en-US" sz="2000" i="1">
                        <a:latin typeface="Cambria Math" panose="02040503050406030204" pitchFamily="18" charset="0"/>
                        <a:ea typeface="Cambria Math" panose="02040503050406030204" pitchFamily="18" charset="0"/>
                      </a:rPr>
                      <m:t>=</m:t>
                    </m:r>
                    <m:d>
                      <m:dPr>
                        <m:begChr m:val="{"/>
                        <m:endChr m:val="}"/>
                        <m:ctrlPr>
                          <a:rPr lang="en-US" altLang="en-US" sz="2000" i="1">
                            <a:latin typeface="Cambria Math" panose="02040503050406030204" pitchFamily="18" charset="0"/>
                            <a:ea typeface="Cambria Math" panose="02040503050406030204" pitchFamily="18" charset="0"/>
                          </a:rPr>
                        </m:ctrlPr>
                      </m:dPr>
                      <m:e>
                        <m:r>
                          <a:rPr lang="en-US" altLang="en-US" sz="2000" i="1">
                            <a:latin typeface="Cambria Math" panose="02040503050406030204" pitchFamily="18" charset="0"/>
                            <a:ea typeface="Cambria Math" panose="02040503050406030204" pitchFamily="18" charset="0"/>
                          </a:rPr>
                          <m:t>1</m:t>
                        </m:r>
                        <m:r>
                          <a:rPr lang="en-US" altLang="en-US" sz="2000" i="1">
                            <a:latin typeface="Cambria Math" panose="02040503050406030204" pitchFamily="18" charset="0"/>
                            <a:ea typeface="Cambria Math" panose="02040503050406030204" pitchFamily="18" charset="0"/>
                          </a:rPr>
                          <m:t> </m:t>
                        </m:r>
                        <m:r>
                          <a:rPr lang="en-US" altLang="en-US" sz="2000" i="1">
                            <a:latin typeface="Cambria Math" panose="02040503050406030204" pitchFamily="18" charset="0"/>
                            <a:ea typeface="Cambria Math" panose="02040503050406030204" pitchFamily="18" charset="0"/>
                          </a:rPr>
                          <m:t>𝑖𝑓</m:t>
                        </m:r>
                        <m:d>
                          <m:dPr>
                            <m:ctrlPr>
                              <a:rPr lang="en-US" altLang="en-US" sz="2000" i="1" smtClean="0">
                                <a:latin typeface="Cambria Math" panose="02040503050406030204" pitchFamily="18" charset="0"/>
                                <a:ea typeface="Cambria Math" panose="02040503050406030204" pitchFamily="18" charset="0"/>
                              </a:rPr>
                            </m:ctrlPr>
                          </m:dPr>
                          <m:e>
                            <m:r>
                              <a:rPr lang="en-US" altLang="en-US" sz="2000" i="1" smtClean="0">
                                <a:latin typeface="Cambria Math" panose="02040503050406030204" pitchFamily="18" charset="0"/>
                                <a:ea typeface="Cambria Math" panose="02040503050406030204" pitchFamily="18" charset="0"/>
                              </a:rPr>
                              <m:t>∀</m:t>
                            </m:r>
                            <m:r>
                              <a:rPr lang="en-US" altLang="en-US" sz="2000" b="0" i="1" smtClean="0">
                                <a:latin typeface="Cambria Math" panose="02040503050406030204" pitchFamily="18" charset="0"/>
                                <a:ea typeface="Cambria Math" panose="02040503050406030204" pitchFamily="18" charset="0"/>
                              </a:rPr>
                              <m:t>𝑖</m:t>
                            </m:r>
                          </m:e>
                        </m:d>
                        <m:sSubSup>
                          <m:sSubSupPr>
                            <m:ctrlPr>
                              <a:rPr lang="en-US" altLang="en-US" sz="2000" i="1">
                                <a:latin typeface="Cambria Math" panose="02040503050406030204" pitchFamily="18" charset="0"/>
                                <a:ea typeface="Cambria Math" panose="02040503050406030204" pitchFamily="18" charset="0"/>
                              </a:rPr>
                            </m:ctrlPr>
                          </m:sSubSupPr>
                          <m:e>
                            <m:r>
                              <a:rPr lang="en-US" altLang="en-US" sz="2000" i="1">
                                <a:latin typeface="Cambria Math" panose="02040503050406030204" pitchFamily="18" charset="0"/>
                                <a:ea typeface="Cambria Math" panose="02040503050406030204" pitchFamily="18" charset="0"/>
                              </a:rPr>
                              <m:t>𝑣</m:t>
                            </m:r>
                            <m:r>
                              <a:rPr lang="en-US" altLang="en-US" sz="2000" b="0" i="1" smtClean="0">
                                <a:latin typeface="Cambria Math" panose="02040503050406030204" pitchFamily="18" charset="0"/>
                                <a:ea typeface="Cambria Math" panose="02040503050406030204" pitchFamily="18" charset="0"/>
                              </a:rPr>
                              <m:t>(</m:t>
                            </m:r>
                            <m:r>
                              <a:rPr lang="en-US" altLang="en-US" sz="2000" b="0" i="1" smtClean="0">
                                <a:latin typeface="Cambria Math" panose="02040503050406030204" pitchFamily="18" charset="0"/>
                                <a:ea typeface="Cambria Math" panose="02040503050406030204" pitchFamily="18" charset="0"/>
                              </a:rPr>
                              <m:t>𝑖</m:t>
                            </m:r>
                            <m:r>
                              <a:rPr lang="en-US" altLang="en-US" sz="2000" b="0" i="1" smtClean="0">
                                <a:latin typeface="Cambria Math" panose="02040503050406030204" pitchFamily="18" charset="0"/>
                                <a:ea typeface="Cambria Math" panose="02040503050406030204" pitchFamily="18" charset="0"/>
                              </a:rPr>
                              <m:t>)</m:t>
                            </m:r>
                          </m:e>
                          <m:sub>
                            <m:sSub>
                              <m:sSubPr>
                                <m:ctrlPr>
                                  <a:rPr lang="en-US" altLang="en-US" sz="2000" i="1">
                                    <a:latin typeface="Cambria Math" panose="02040503050406030204" pitchFamily="18" charset="0"/>
                                    <a:ea typeface="Cambria Math" panose="02040503050406030204" pitchFamily="18" charset="0"/>
                                  </a:rPr>
                                </m:ctrlPr>
                              </m:sSubPr>
                              <m:e>
                                <m:r>
                                  <a:rPr lang="en-US" altLang="en-US" sz="2000" b="0" i="1" smtClean="0">
                                    <a:solidFill>
                                      <a:srgbClr val="0000FF"/>
                                    </a:solidFill>
                                    <a:latin typeface="Cambria Math" panose="02040503050406030204" pitchFamily="18" charset="0"/>
                                    <a:ea typeface="Cambria Math" panose="02040503050406030204" pitchFamily="18" charset="0"/>
                                  </a:rPr>
                                  <m:t>h</m:t>
                                </m:r>
                                <m:r>
                                  <a:rPr lang="en-US" altLang="en-US" sz="2000" b="0" i="1" smtClean="0">
                                    <a:solidFill>
                                      <a:srgbClr val="0000FF"/>
                                    </a:solidFill>
                                    <a:latin typeface="Cambria Math" panose="02040503050406030204" pitchFamily="18" charset="0"/>
                                    <a:ea typeface="Cambria Math" panose="02040503050406030204" pitchFamily="18" charset="0"/>
                                  </a:rPr>
                                  <m:t>′</m:t>
                                </m:r>
                                <m:r>
                                  <a:rPr lang="en-US" altLang="en-US" sz="2000" b="0" i="1" smtClean="0">
                                    <a:solidFill>
                                      <a:srgbClr val="0000FF"/>
                                    </a:solidFill>
                                    <a:latin typeface="Cambria Math" panose="02040503050406030204" pitchFamily="18" charset="0"/>
                                    <a:ea typeface="Cambria Math" panose="02040503050406030204" pitchFamily="18" charset="0"/>
                                  </a:rPr>
                                  <m:t>(</m:t>
                                </m:r>
                                <m:r>
                                  <a:rPr lang="en-US" altLang="en-US" sz="2000" b="0" i="1" smtClean="0">
                                    <a:latin typeface="Cambria Math" panose="02040503050406030204" pitchFamily="18" charset="0"/>
                                    <a:ea typeface="Cambria Math" panose="02040503050406030204" pitchFamily="18" charset="0"/>
                                  </a:rPr>
                                  <m:t>𝑚</m:t>
                                </m:r>
                                <m:r>
                                  <a:rPr lang="en-US" altLang="en-US" sz="2000" b="0" i="1" smtClean="0">
                                    <a:latin typeface="Cambria Math" panose="02040503050406030204" pitchFamily="18" charset="0"/>
                                    <a:ea typeface="Cambria Math" panose="02040503050406030204" pitchFamily="18" charset="0"/>
                                  </a:rPr>
                                  <m:t>)</m:t>
                                </m:r>
                              </m:e>
                              <m:sub>
                                <m:r>
                                  <a:rPr lang="en-US" altLang="en-US" sz="2000" i="1">
                                    <a:latin typeface="Cambria Math" panose="02040503050406030204" pitchFamily="18" charset="0"/>
                                    <a:ea typeface="Cambria Math" panose="02040503050406030204" pitchFamily="18" charset="0"/>
                                  </a:rPr>
                                  <m:t>𝑖</m:t>
                                </m:r>
                              </m:sub>
                            </m:sSub>
                          </m:sub>
                          <m:sup/>
                        </m:sSubSup>
                        <m:r>
                          <a:rPr lang="en-US" altLang="en-US" sz="2000" i="1">
                            <a:latin typeface="Cambria Math" panose="02040503050406030204" pitchFamily="18" charset="0"/>
                            <a:ea typeface="Cambria Math" panose="02040503050406030204" pitchFamily="18" charset="0"/>
                          </a:rPr>
                          <m:t>=</m:t>
                        </m:r>
                        <m:r>
                          <a:rPr lang="en-US" altLang="en-US" sz="2000" i="1">
                            <a:latin typeface="Cambria Math" panose="02040503050406030204" pitchFamily="18" charset="0"/>
                            <a:ea typeface="Cambria Math" panose="02040503050406030204" pitchFamily="18" charset="0"/>
                          </a:rPr>
                          <m:t>h</m:t>
                        </m:r>
                        <m:d>
                          <m:dPr>
                            <m:ctrlPr>
                              <a:rPr lang="en-US" altLang="en-US" sz="2000" i="1">
                                <a:latin typeface="Cambria Math" panose="02040503050406030204" pitchFamily="18" charset="0"/>
                                <a:ea typeface="Cambria Math" panose="02040503050406030204" pitchFamily="18" charset="0"/>
                              </a:rPr>
                            </m:ctrlPr>
                          </m:dPr>
                          <m:e>
                            <m:sSub>
                              <m:sSubPr>
                                <m:ctrlPr>
                                  <a:rPr lang="en-US" altLang="en-US" sz="2000" i="1" smtClean="0">
                                    <a:latin typeface="Cambria Math" panose="02040503050406030204" pitchFamily="18" charset="0"/>
                                    <a:ea typeface="Cambria Math" panose="02040503050406030204" pitchFamily="18" charset="0"/>
                                  </a:rPr>
                                </m:ctrlPr>
                              </m:sSubPr>
                              <m:e>
                                <m:r>
                                  <a:rPr lang="en-GB" altLang="en-US" sz="2000" i="1">
                                    <a:latin typeface="Cambria Math" panose="02040503050406030204" pitchFamily="18" charset="0"/>
                                    <a:ea typeface="Cambria Math" panose="02040503050406030204" pitchFamily="18" charset="0"/>
                                  </a:rPr>
                                  <m:t>𝜎</m:t>
                                </m:r>
                              </m:e>
                              <m:sub>
                                <m:r>
                                  <a:rPr lang="en-US" altLang="en-US" sz="2000" b="0" i="1" smtClean="0">
                                    <a:latin typeface="Cambria Math" panose="02040503050406030204" pitchFamily="18" charset="0"/>
                                    <a:ea typeface="Cambria Math" panose="02040503050406030204" pitchFamily="18" charset="0"/>
                                  </a:rPr>
                                  <m:t>𝑖</m:t>
                                </m:r>
                              </m:sub>
                            </m:sSub>
                          </m:e>
                        </m:d>
                        <m:r>
                          <a:rPr lang="en-US" altLang="en-US" sz="2000" i="1">
                            <a:latin typeface="Cambria Math" panose="02040503050406030204" pitchFamily="18" charset="0"/>
                            <a:ea typeface="Cambria Math" panose="02040503050406030204" pitchFamily="18" charset="0"/>
                          </a:rPr>
                          <m:t>, </m:t>
                        </m:r>
                        <m:r>
                          <a:rPr lang="en-US" altLang="en-US" sz="2000" i="1">
                            <a:latin typeface="Cambria Math" panose="02040503050406030204" pitchFamily="18" charset="0"/>
                            <a:ea typeface="Cambria Math" panose="02040503050406030204" pitchFamily="18" charset="0"/>
                          </a:rPr>
                          <m:t>0</m:t>
                        </m:r>
                        <m:r>
                          <a:rPr lang="en-US" altLang="en-US" sz="2000" i="1">
                            <a:latin typeface="Cambria Math" panose="02040503050406030204" pitchFamily="18" charset="0"/>
                            <a:ea typeface="Cambria Math" panose="02040503050406030204" pitchFamily="18" charset="0"/>
                          </a:rPr>
                          <m:t> </m:t>
                        </m:r>
                        <m:r>
                          <a:rPr lang="en-US" altLang="en-US" sz="2000" i="1">
                            <a:latin typeface="Cambria Math" panose="02040503050406030204" pitchFamily="18" charset="0"/>
                            <a:ea typeface="Cambria Math" panose="02040503050406030204" pitchFamily="18" charset="0"/>
                          </a:rPr>
                          <m:t>𝑒𝑙𝑠𝑒</m:t>
                        </m:r>
                      </m:e>
                    </m:d>
                  </m:oMath>
                </a14:m>
                <a:endParaRPr lang="en-US" altLang="en-US" sz="2000" dirty="0">
                  <a:ea typeface="Cambria Math" panose="02040503050406030204" pitchFamily="18" charset="0"/>
                </a:endParaRP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800" dirty="0"/>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400" dirty="0"/>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800" dirty="0"/>
              </a:p>
              <a:p>
                <a:pPr marL="342900" lvl="1" indent="0" defTabSz="449263" eaLnBrk="1" hangingPunct="1">
                  <a:lnSpc>
                    <a:spcPct val="110000"/>
                  </a:lnSpc>
                  <a:spcBef>
                    <a:spcPts val="5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800" dirty="0"/>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218364" y="945161"/>
                <a:ext cx="9226222" cy="4838698"/>
              </a:xfrm>
              <a:prstGeom prst="rect">
                <a:avLst/>
              </a:prstGeom>
              <a:blipFill>
                <a:blip r:embed="rId3"/>
                <a:stretch>
                  <a:fillRect t="-75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Rectangle 2"/>
          <p:cNvSpPr txBox="1">
            <a:spLocks noChangeArrowheads="1"/>
          </p:cNvSpPr>
          <p:nvPr/>
        </p:nvSpPr>
        <p:spPr>
          <a:xfrm>
            <a:off x="367421" y="149823"/>
            <a:ext cx="8686931" cy="71006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cs typeface="Arial" pitchFamily="34" charset="0"/>
              </a:defRPr>
            </a:lvl2pPr>
            <a:lvl3pPr algn="l" rtl="0" eaLnBrk="0" fontAlgn="base" hangingPunct="0">
              <a:spcBef>
                <a:spcPct val="0"/>
              </a:spcBef>
              <a:spcAft>
                <a:spcPct val="0"/>
              </a:spcAft>
              <a:defRPr sz="4200">
                <a:solidFill>
                  <a:schemeClr val="tx2"/>
                </a:solidFill>
                <a:latin typeface="Garamond" pitchFamily="18" charset="0"/>
                <a:cs typeface="Arial" pitchFamily="34" charset="0"/>
              </a:defRPr>
            </a:lvl3pPr>
            <a:lvl4pPr algn="l" rtl="0" eaLnBrk="0" fontAlgn="base" hangingPunct="0">
              <a:spcBef>
                <a:spcPct val="0"/>
              </a:spcBef>
              <a:spcAft>
                <a:spcPct val="0"/>
              </a:spcAft>
              <a:defRPr sz="4200">
                <a:solidFill>
                  <a:schemeClr val="tx2"/>
                </a:solidFill>
                <a:latin typeface="Garamond" pitchFamily="18" charset="0"/>
                <a:cs typeface="Arial" pitchFamily="34" charset="0"/>
              </a:defRPr>
            </a:lvl4pPr>
            <a:lvl5pPr algn="l" rtl="0" eaLnBrk="0" fontAlgn="base" hangingPunct="0">
              <a:spcBef>
                <a:spcPct val="0"/>
              </a:spcBef>
              <a:spcAft>
                <a:spcPct val="0"/>
              </a:spcAft>
              <a:defRPr sz="4200">
                <a:solidFill>
                  <a:schemeClr val="tx2"/>
                </a:solidFill>
                <a:latin typeface="Garamond" pitchFamily="18" charset="0"/>
                <a:cs typeface="Arial" pitchFamily="34" charset="0"/>
              </a:defRPr>
            </a:lvl5pPr>
            <a:lvl6pPr marL="457200" algn="l" rtl="0" fontAlgn="base">
              <a:spcBef>
                <a:spcPct val="0"/>
              </a:spcBef>
              <a:spcAft>
                <a:spcPct val="0"/>
              </a:spcAft>
              <a:defRPr sz="4200">
                <a:solidFill>
                  <a:schemeClr val="tx2"/>
                </a:solidFill>
                <a:latin typeface="Garamond" pitchFamily="18" charset="0"/>
                <a:cs typeface="Arial" pitchFamily="34" charset="0"/>
              </a:defRPr>
            </a:lvl6pPr>
            <a:lvl7pPr marL="914400" algn="l" rtl="0" fontAlgn="base">
              <a:spcBef>
                <a:spcPct val="0"/>
              </a:spcBef>
              <a:spcAft>
                <a:spcPct val="0"/>
              </a:spcAft>
              <a:defRPr sz="4200">
                <a:solidFill>
                  <a:schemeClr val="tx2"/>
                </a:solidFill>
                <a:latin typeface="Garamond" pitchFamily="18" charset="0"/>
                <a:cs typeface="Arial" pitchFamily="34" charset="0"/>
              </a:defRPr>
            </a:lvl7pPr>
            <a:lvl8pPr marL="1371600" algn="l" rtl="0" fontAlgn="base">
              <a:spcBef>
                <a:spcPct val="0"/>
              </a:spcBef>
              <a:spcAft>
                <a:spcPct val="0"/>
              </a:spcAft>
              <a:defRPr sz="4200">
                <a:solidFill>
                  <a:schemeClr val="tx2"/>
                </a:solidFill>
                <a:latin typeface="Garamond" pitchFamily="18" charset="0"/>
                <a:cs typeface="Arial" pitchFamily="34" charset="0"/>
              </a:defRPr>
            </a:lvl8pPr>
            <a:lvl9pPr marL="1828800" algn="l" rtl="0" fontAlgn="base">
              <a:spcBef>
                <a:spcPct val="0"/>
              </a:spcBef>
              <a:spcAft>
                <a:spcPct val="0"/>
              </a:spcAft>
              <a:defRPr sz="4200">
                <a:solidFill>
                  <a:schemeClr val="tx2"/>
                </a:solidFill>
                <a:latin typeface="Garamond" pitchFamily="18" charset="0"/>
                <a:cs typeface="Arial" pitchFamily="34" charset="0"/>
              </a:defRPr>
            </a:lvl9pPr>
          </a:lstStyle>
          <a:p>
            <a:pPr defTabSz="449263" eaLnBrk="1" hangingPunct="1">
              <a:buClr>
                <a:srgbClr val="CC99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000" b="1" kern="0">
                <a:solidFill>
                  <a:srgbClr val="FF00FF"/>
                </a:solidFill>
              </a:rPr>
              <a:t>One-Time Signing: </a:t>
            </a:r>
            <a:r>
              <a:rPr lang="en-GB" altLang="en-US" sz="4000" b="1" kern="0">
                <a:solidFill>
                  <a:srgbClr val="0000FF"/>
                </a:solidFill>
              </a:rPr>
              <a:t>any string (VIL)</a:t>
            </a:r>
          </a:p>
        </p:txBody>
      </p:sp>
      <p:sp>
        <p:nvSpPr>
          <p:cNvPr id="23" name="Rounded Rectangle 31">
            <a:extLst>
              <a:ext uri="{FF2B5EF4-FFF2-40B4-BE49-F238E27FC236}">
                <a16:creationId xmlns:a16="http://schemas.microsoft.com/office/drawing/2014/main" id="{EC95BAC8-B2BF-4A56-9E3B-8FB094726D49}"/>
              </a:ext>
            </a:extLst>
          </p:cNvPr>
          <p:cNvSpPr/>
          <p:nvPr/>
        </p:nvSpPr>
        <p:spPr bwMode="auto">
          <a:xfrm>
            <a:off x="596731" y="3780496"/>
            <a:ext cx="8188632" cy="1120310"/>
          </a:xfrm>
          <a:prstGeom prst="round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Key Generation</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3C11462-59BB-460D-BAD7-6069227F92A5}"/>
                  </a:ext>
                </a:extLst>
              </p:cNvPr>
              <p:cNvSpPr/>
              <p:nvPr/>
            </p:nvSpPr>
            <p:spPr bwMode="auto">
              <a:xfrm>
                <a:off x="687604" y="4168888"/>
                <a:ext cx="3354004" cy="643052"/>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r>
                  <a:rPr lang="en-GB" altLang="en-US" kern="0" dirty="0">
                    <a:solidFill>
                      <a:schemeClr val="tx1"/>
                    </a:solidFill>
                    <a:cs typeface="Times New Roman" pitchFamily="18" charset="0"/>
                  </a:rPr>
                  <a:t>Private key: </a:t>
                </a:r>
                <a14:m>
                  <m:oMath xmlns:m="http://schemas.openxmlformats.org/officeDocument/2006/math">
                    <m:r>
                      <a:rPr lang="en-US" altLang="en-US" i="1" smtClean="0">
                        <a:latin typeface="Cambria Math" panose="02040503050406030204" pitchFamily="18" charset="0"/>
                        <a:ea typeface="Cambria Math" panose="02040503050406030204" pitchFamily="18" charset="0"/>
                      </a:rPr>
                      <m:t>𝑠</m:t>
                    </m:r>
                    <m:r>
                      <a:rPr lang="en-US" altLang="en-US" b="0" i="1" smtClean="0">
                        <a:latin typeface="Cambria Math" panose="02040503050406030204" pitchFamily="18" charset="0"/>
                        <a:ea typeface="Cambria Math" panose="02040503050406030204" pitchFamily="18" charset="0"/>
                      </a:rPr>
                      <m:t>=</m:t>
                    </m:r>
                    <m:sSubSup>
                      <m:sSubSupPr>
                        <m:ctrlPr>
                          <a:rPr lang="en-US" altLang="en-US" i="1">
                            <a:solidFill>
                              <a:srgbClr val="000000"/>
                            </a:solidFill>
                            <a:latin typeface="Cambria Math" panose="02040503050406030204" pitchFamily="18" charset="0"/>
                            <a:ea typeface="Cambria Math" panose="02040503050406030204" pitchFamily="18" charset="0"/>
                          </a:rPr>
                        </m:ctrlPr>
                      </m:sSubSupPr>
                      <m:e>
                        <m:sSubSup>
                          <m:sSubSupPr>
                            <m:ctrlPr>
                              <a:rPr lang="en-US" altLang="en-US" i="1">
                                <a:solidFill>
                                  <a:srgbClr val="000000"/>
                                </a:solidFill>
                                <a:latin typeface="Cambria Math" panose="02040503050406030204" pitchFamily="18" charset="0"/>
                                <a:ea typeface="Cambria Math" panose="02040503050406030204" pitchFamily="18" charset="0"/>
                              </a:rPr>
                            </m:ctrlPr>
                          </m:sSubSupPr>
                          <m:e>
                            <m:d>
                              <m:dPr>
                                <m:begChr m:val="{"/>
                                <m:endChr m:val="}"/>
                                <m:ctrlPr>
                                  <a:rPr lang="en-US" altLang="en-US" i="1">
                                    <a:solidFill>
                                      <a:srgbClr val="000000"/>
                                    </a:solidFill>
                                    <a:latin typeface="Cambria Math" panose="02040503050406030204" pitchFamily="18" charset="0"/>
                                    <a:ea typeface="Cambria Math" panose="02040503050406030204" pitchFamily="18" charset="0"/>
                                  </a:rPr>
                                </m:ctrlPr>
                              </m:dPr>
                              <m:e>
                                <m:sSubSup>
                                  <m:sSubSupPr>
                                    <m:ctrlPr>
                                      <a:rPr lang="en-US" altLang="en-US" i="1">
                                        <a:solidFill>
                                          <a:srgbClr val="000000"/>
                                        </a:solidFill>
                                        <a:latin typeface="Cambria Math" panose="02040503050406030204" pitchFamily="18" charset="0"/>
                                        <a:ea typeface="Cambria Math" panose="02040503050406030204" pitchFamily="18" charset="0"/>
                                      </a:rPr>
                                    </m:ctrlPr>
                                  </m:sSubSupPr>
                                  <m:e>
                                    <m:r>
                                      <a:rPr lang="en-US" altLang="en-US" b="0" i="1" smtClean="0">
                                        <a:solidFill>
                                          <a:srgbClr val="000000"/>
                                        </a:solidFill>
                                        <a:latin typeface="Cambria Math" panose="02040503050406030204" pitchFamily="18" charset="0"/>
                                        <a:ea typeface="Cambria Math" panose="02040503050406030204" pitchFamily="18" charset="0"/>
                                      </a:rPr>
                                      <m:t>𝑠</m:t>
                                    </m:r>
                                  </m:e>
                                  <m:sub>
                                    <m:r>
                                      <a:rPr lang="en-US" altLang="en-US" i="1">
                                        <a:solidFill>
                                          <a:srgbClr val="000000"/>
                                        </a:solidFill>
                                        <a:latin typeface="Cambria Math" panose="02040503050406030204" pitchFamily="18" charset="0"/>
                                        <a:ea typeface="Cambria Math" panose="02040503050406030204" pitchFamily="18" charset="0"/>
                                      </a:rPr>
                                      <m:t>𝑏</m:t>
                                    </m:r>
                                  </m:sub>
                                  <m:sup>
                                    <m:r>
                                      <a:rPr lang="en-US" altLang="en-US" i="1">
                                        <a:solidFill>
                                          <a:srgbClr val="000000"/>
                                        </a:solidFill>
                                        <a:latin typeface="Cambria Math" panose="02040503050406030204" pitchFamily="18" charset="0"/>
                                        <a:ea typeface="Cambria Math" panose="02040503050406030204" pitchFamily="18" charset="0"/>
                                      </a:rPr>
                                      <m:t>𝑖</m:t>
                                    </m:r>
                                  </m:sup>
                                </m:sSubSup>
                              </m:e>
                            </m:d>
                          </m:e>
                          <m:sub>
                            <m:r>
                              <a:rPr lang="en-US" altLang="en-US" i="1">
                                <a:solidFill>
                                  <a:srgbClr val="000000"/>
                                </a:solidFill>
                                <a:latin typeface="Cambria Math" panose="02040503050406030204" pitchFamily="18" charset="0"/>
                                <a:ea typeface="Cambria Math" panose="02040503050406030204" pitchFamily="18" charset="0"/>
                              </a:rPr>
                              <m:t>𝑏</m:t>
                            </m:r>
                            <m:r>
                              <a:rPr lang="en-US" altLang="en-US" i="1">
                                <a:solidFill>
                                  <a:srgbClr val="000000"/>
                                </a:solidFill>
                                <a:latin typeface="Cambria Math" panose="02040503050406030204" pitchFamily="18" charset="0"/>
                                <a:ea typeface="Cambria Math" panose="02040503050406030204" pitchFamily="18" charset="0"/>
                              </a:rPr>
                              <m:t>∈</m:t>
                            </m:r>
                            <m:d>
                              <m:dPr>
                                <m:begChr m:val="{"/>
                                <m:endChr m:val="}"/>
                                <m:ctrlPr>
                                  <a:rPr lang="en-US" altLang="en-US" i="1">
                                    <a:solidFill>
                                      <a:srgbClr val="000000"/>
                                    </a:solidFill>
                                    <a:latin typeface="Cambria Math" panose="02040503050406030204" pitchFamily="18" charset="0"/>
                                    <a:ea typeface="Cambria Math" panose="02040503050406030204" pitchFamily="18" charset="0"/>
                                  </a:rPr>
                                </m:ctrlPr>
                              </m:dPr>
                              <m:e>
                                <m:r>
                                  <a:rPr lang="en-US" altLang="en-US" i="1">
                                    <a:solidFill>
                                      <a:srgbClr val="000000"/>
                                    </a:solidFill>
                                    <a:latin typeface="Cambria Math" panose="02040503050406030204" pitchFamily="18" charset="0"/>
                                    <a:ea typeface="Cambria Math" panose="02040503050406030204" pitchFamily="18" charset="0"/>
                                  </a:rPr>
                                  <m:t>0</m:t>
                                </m:r>
                                <m:r>
                                  <a:rPr lang="en-US" altLang="en-US" i="1">
                                    <a:solidFill>
                                      <a:srgbClr val="000000"/>
                                    </a:solidFill>
                                    <a:latin typeface="Cambria Math" panose="02040503050406030204" pitchFamily="18" charset="0"/>
                                    <a:ea typeface="Cambria Math" panose="02040503050406030204" pitchFamily="18" charset="0"/>
                                  </a:rPr>
                                  <m:t>,</m:t>
                                </m:r>
                                <m:r>
                                  <a:rPr lang="en-US" altLang="en-US" i="1">
                                    <a:solidFill>
                                      <a:srgbClr val="000000"/>
                                    </a:solidFill>
                                    <a:latin typeface="Cambria Math" panose="02040503050406030204" pitchFamily="18" charset="0"/>
                                    <a:ea typeface="Cambria Math" panose="02040503050406030204" pitchFamily="18" charset="0"/>
                                  </a:rPr>
                                  <m:t>1</m:t>
                                </m:r>
                              </m:e>
                            </m:d>
                          </m:sub>
                          <m:sup>
                            <m:r>
                              <a:rPr lang="en-US" altLang="en-US" i="1">
                                <a:solidFill>
                                  <a:srgbClr val="000000"/>
                                </a:solidFill>
                                <a:latin typeface="Cambria Math" panose="02040503050406030204" pitchFamily="18" charset="0"/>
                                <a:ea typeface="Cambria Math" panose="02040503050406030204" pitchFamily="18" charset="0"/>
                              </a:rPr>
                              <m:t>𝑖</m:t>
                            </m:r>
                            <m:r>
                              <a:rPr lang="en-US" altLang="en-US" i="1">
                                <a:solidFill>
                                  <a:srgbClr val="000000"/>
                                </a:solidFill>
                                <a:latin typeface="Cambria Math" panose="02040503050406030204" pitchFamily="18" charset="0"/>
                                <a:ea typeface="Cambria Math" panose="02040503050406030204" pitchFamily="18" charset="0"/>
                              </a:rPr>
                              <m:t>∈</m:t>
                            </m:r>
                            <m:d>
                              <m:dPr>
                                <m:begChr m:val="{"/>
                                <m:endChr m:val="}"/>
                                <m:ctrlPr>
                                  <a:rPr lang="en-US" altLang="en-US" i="1">
                                    <a:solidFill>
                                      <a:srgbClr val="000000"/>
                                    </a:solidFill>
                                    <a:latin typeface="Cambria Math" panose="02040503050406030204" pitchFamily="18" charset="0"/>
                                    <a:ea typeface="Cambria Math" panose="02040503050406030204" pitchFamily="18" charset="0"/>
                                  </a:rPr>
                                </m:ctrlPr>
                              </m:dPr>
                              <m:e>
                                <m:r>
                                  <a:rPr lang="en-US" altLang="en-US" i="1">
                                    <a:solidFill>
                                      <a:srgbClr val="000000"/>
                                    </a:solidFill>
                                    <a:latin typeface="Cambria Math" panose="02040503050406030204" pitchFamily="18" charset="0"/>
                                    <a:ea typeface="Cambria Math" panose="02040503050406030204" pitchFamily="18" charset="0"/>
                                  </a:rPr>
                                  <m:t>1</m:t>
                                </m:r>
                                <m:r>
                                  <a:rPr lang="en-US" altLang="en-US" i="1">
                                    <a:solidFill>
                                      <a:srgbClr val="000000"/>
                                    </a:solidFill>
                                    <a:latin typeface="Cambria Math" panose="02040503050406030204" pitchFamily="18" charset="0"/>
                                    <a:ea typeface="Cambria Math" panose="02040503050406030204" pitchFamily="18" charset="0"/>
                                  </a:rPr>
                                  <m:t>,…,</m:t>
                                </m:r>
                                <m:r>
                                  <a:rPr lang="en-US" altLang="en-US" i="1">
                                    <a:solidFill>
                                      <a:srgbClr val="000000"/>
                                    </a:solidFill>
                                    <a:latin typeface="Cambria Math" panose="02040503050406030204" pitchFamily="18" charset="0"/>
                                    <a:ea typeface="Cambria Math" panose="02040503050406030204" pitchFamily="18" charset="0"/>
                                  </a:rPr>
                                  <m:t>𝑙</m:t>
                                </m:r>
                              </m:e>
                            </m:d>
                          </m:sup>
                        </m:sSubSup>
                      </m:e>
                      <m:sub>
                        <m:r>
                          <a:rPr lang="en-US" altLang="en-US" i="1">
                            <a:solidFill>
                              <a:srgbClr val="000000"/>
                            </a:solidFill>
                            <a:latin typeface="Cambria Math" panose="02040503050406030204" pitchFamily="18" charset="0"/>
                            <a:ea typeface="Cambria Math" panose="02040503050406030204" pitchFamily="18" charset="0"/>
                          </a:rPr>
                          <m:t>, </m:t>
                        </m:r>
                      </m:sub>
                      <m:sup>
                        <m:r>
                          <a:rPr lang="en-US" altLang="en-US" i="1">
                            <a:solidFill>
                              <a:srgbClr val="000000"/>
                            </a:solidFill>
                            <a:latin typeface="Cambria Math" panose="02040503050406030204" pitchFamily="18" charset="0"/>
                            <a:ea typeface="Cambria Math" panose="02040503050406030204" pitchFamily="18" charset="0"/>
                          </a:rPr>
                          <m:t> </m:t>
                        </m:r>
                      </m:sup>
                    </m:sSubSup>
                  </m:oMath>
                </a14:m>
                <a:r>
                  <a:rPr lang="en-GB" altLang="en-US" sz="1400" kern="0" dirty="0">
                    <a:solidFill>
                      <a:schemeClr val="tx1"/>
                    </a:solidFill>
                    <a:cs typeface="Times New Roman" pitchFamily="18" charset="0"/>
                    <a:sym typeface="Wingdings" panose="05000000000000000000" pitchFamily="2" charset="2"/>
                  </a:rPr>
                  <a:t> $</a:t>
                </a:r>
                <a:endParaRPr lang="en-GB" altLang="en-US" sz="2000" kern="0" dirty="0"/>
              </a:p>
            </p:txBody>
          </p:sp>
        </mc:Choice>
        <mc:Fallback xmlns="">
          <p:sp>
            <p:nvSpPr>
              <p:cNvPr id="24" name="Rectangle 23">
                <a:extLst>
                  <a:ext uri="{FF2B5EF4-FFF2-40B4-BE49-F238E27FC236}">
                    <a16:creationId xmlns:a16="http://schemas.microsoft.com/office/drawing/2014/main" id="{E3C11462-59BB-460D-BAD7-6069227F92A5}"/>
                  </a:ext>
                </a:extLst>
              </p:cNvPr>
              <p:cNvSpPr>
                <a:spLocks noRot="1" noChangeAspect="1" noMove="1" noResize="1" noEditPoints="1" noAdjustHandles="1" noChangeArrowheads="1" noChangeShapeType="1" noTextEdit="1"/>
              </p:cNvSpPr>
              <p:nvPr/>
            </p:nvSpPr>
            <p:spPr bwMode="auto">
              <a:xfrm>
                <a:off x="687604" y="4168888"/>
                <a:ext cx="3354004" cy="643052"/>
              </a:xfrm>
              <a:prstGeom prst="rect">
                <a:avLst/>
              </a:prstGeom>
              <a:blipFill>
                <a:blip r:embed="rId4"/>
                <a:stretch>
                  <a:fillRect l="-144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74AED90-843C-434F-8DF5-6BDE39892F38}"/>
                  </a:ext>
                </a:extLst>
              </p:cNvPr>
              <p:cNvSpPr/>
              <p:nvPr/>
            </p:nvSpPr>
            <p:spPr bwMode="auto">
              <a:xfrm>
                <a:off x="4178588" y="4168888"/>
                <a:ext cx="4541653" cy="640369"/>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r>
                  <a:rPr lang="en-GB" altLang="en-US" kern="0" dirty="0">
                    <a:solidFill>
                      <a:schemeClr val="tx1"/>
                    </a:solidFill>
                    <a:cs typeface="Times New Roman" pitchFamily="18" charset="0"/>
                  </a:rPr>
                  <a:t>Public key:</a:t>
                </a:r>
                <a:r>
                  <a:rPr lang="en-GB" altLang="en-US" kern="0" dirty="0">
                    <a:cs typeface="Times New Roman" pitchFamily="18" charset="0"/>
                  </a:rPr>
                  <a:t> </a:t>
                </a:r>
                <a:r>
                  <a:rPr lang="en-GB" altLang="en-US" kern="0" dirty="0">
                    <a:solidFill>
                      <a:schemeClr val="tx1"/>
                    </a:solidFill>
                    <a:cs typeface="Times New Roman" pitchFamily="18" charset="0"/>
                  </a:rPr>
                  <a:t> </a:t>
                </a:r>
                <a14:m>
                  <m:oMath xmlns:m="http://schemas.openxmlformats.org/officeDocument/2006/math">
                    <m:r>
                      <a:rPr lang="en-US" altLang="en-US" sz="2000" b="0" i="1" smtClean="0">
                        <a:latin typeface="Cambria Math" panose="02040503050406030204" pitchFamily="18" charset="0"/>
                        <a:ea typeface="Cambria Math" panose="02040503050406030204" pitchFamily="18" charset="0"/>
                      </a:rPr>
                      <m:t>𝑣</m:t>
                    </m:r>
                    <m:r>
                      <a:rPr lang="en-US" altLang="en-US" sz="2000" b="0" i="1" smtClean="0">
                        <a:latin typeface="Cambria Math" panose="02040503050406030204" pitchFamily="18" charset="0"/>
                        <a:ea typeface="Cambria Math" panose="02040503050406030204" pitchFamily="18" charset="0"/>
                      </a:rPr>
                      <m:t>=</m:t>
                    </m:r>
                    <m:sSubSup>
                      <m:sSubSupPr>
                        <m:ctrlPr>
                          <a:rPr lang="en-US" altLang="en-US" sz="2000" i="1">
                            <a:latin typeface="Cambria Math" panose="02040503050406030204" pitchFamily="18" charset="0"/>
                            <a:ea typeface="Cambria Math" panose="02040503050406030204" pitchFamily="18" charset="0"/>
                          </a:rPr>
                        </m:ctrlPr>
                      </m:sSubSupPr>
                      <m:e>
                        <m:sSubSup>
                          <m:sSubSupPr>
                            <m:ctrlPr>
                              <a:rPr lang="en-US" altLang="en-US" sz="2000" i="1" smtClean="0">
                                <a:latin typeface="Cambria Math" panose="02040503050406030204" pitchFamily="18" charset="0"/>
                                <a:ea typeface="Cambria Math" panose="02040503050406030204" pitchFamily="18" charset="0"/>
                              </a:rPr>
                            </m:ctrlPr>
                          </m:sSubSupPr>
                          <m:e>
                            <m:d>
                              <m:dPr>
                                <m:begChr m:val="{"/>
                                <m:endChr m:val="}"/>
                                <m:ctrlPr>
                                  <a:rPr lang="en-US" altLang="en-US" sz="2000" i="1" smtClean="0">
                                    <a:latin typeface="Cambria Math" panose="02040503050406030204" pitchFamily="18" charset="0"/>
                                    <a:ea typeface="Cambria Math" panose="02040503050406030204" pitchFamily="18" charset="0"/>
                                  </a:rPr>
                                </m:ctrlPr>
                              </m:dPr>
                              <m:e>
                                <m:sSubSup>
                                  <m:sSubSupPr>
                                    <m:ctrlPr>
                                      <a:rPr lang="en-US" altLang="en-US" sz="2000" i="1" smtClean="0">
                                        <a:latin typeface="Cambria Math" panose="02040503050406030204" pitchFamily="18" charset="0"/>
                                        <a:ea typeface="Cambria Math" panose="02040503050406030204" pitchFamily="18" charset="0"/>
                                      </a:rPr>
                                    </m:ctrlPr>
                                  </m:sSubSupPr>
                                  <m:e>
                                    <m:r>
                                      <a:rPr lang="en-US" altLang="en-US" sz="2000" b="0" i="1" smtClean="0">
                                        <a:latin typeface="Cambria Math" panose="02040503050406030204" pitchFamily="18" charset="0"/>
                                        <a:ea typeface="Cambria Math" panose="02040503050406030204" pitchFamily="18" charset="0"/>
                                      </a:rPr>
                                      <m:t>𝑣</m:t>
                                    </m:r>
                                  </m:e>
                                  <m:sub>
                                    <m:r>
                                      <a:rPr lang="en-US" altLang="en-US" sz="2000" b="0" i="1" smtClean="0">
                                        <a:latin typeface="Cambria Math" panose="02040503050406030204" pitchFamily="18" charset="0"/>
                                        <a:ea typeface="Cambria Math" panose="02040503050406030204" pitchFamily="18" charset="0"/>
                                      </a:rPr>
                                      <m:t>𝑏</m:t>
                                    </m:r>
                                  </m:sub>
                                  <m:sup>
                                    <m:r>
                                      <a:rPr lang="en-US" altLang="en-US" sz="2000" b="0" i="1" smtClean="0">
                                        <a:latin typeface="Cambria Math" panose="02040503050406030204" pitchFamily="18" charset="0"/>
                                        <a:ea typeface="Cambria Math" panose="02040503050406030204" pitchFamily="18" charset="0"/>
                                      </a:rPr>
                                      <m:t>𝑖</m:t>
                                    </m:r>
                                  </m:sup>
                                </m:sSubSup>
                              </m:e>
                            </m:d>
                          </m:e>
                          <m:sub>
                            <m:r>
                              <a:rPr lang="en-US" altLang="en-US" sz="2000" i="1">
                                <a:latin typeface="Cambria Math" panose="02040503050406030204" pitchFamily="18" charset="0"/>
                                <a:ea typeface="Cambria Math" panose="02040503050406030204" pitchFamily="18" charset="0"/>
                              </a:rPr>
                              <m:t>𝑏</m:t>
                            </m:r>
                            <m:r>
                              <a:rPr lang="en-US" altLang="en-US" sz="2000" i="1">
                                <a:latin typeface="Cambria Math" panose="02040503050406030204" pitchFamily="18" charset="0"/>
                                <a:ea typeface="Cambria Math" panose="02040503050406030204" pitchFamily="18" charset="0"/>
                              </a:rPr>
                              <m:t>∈</m:t>
                            </m:r>
                            <m:d>
                              <m:dPr>
                                <m:begChr m:val="{"/>
                                <m:endChr m:val="}"/>
                                <m:ctrlPr>
                                  <a:rPr lang="en-US" altLang="en-US" sz="2000" i="1">
                                    <a:latin typeface="Cambria Math" panose="02040503050406030204" pitchFamily="18" charset="0"/>
                                    <a:ea typeface="Cambria Math" panose="02040503050406030204" pitchFamily="18" charset="0"/>
                                  </a:rPr>
                                </m:ctrlPr>
                              </m:dPr>
                              <m:e>
                                <m:r>
                                  <a:rPr lang="en-US" altLang="en-US" sz="2000" i="1">
                                    <a:latin typeface="Cambria Math" panose="02040503050406030204" pitchFamily="18" charset="0"/>
                                    <a:ea typeface="Cambria Math" panose="02040503050406030204" pitchFamily="18" charset="0"/>
                                  </a:rPr>
                                  <m:t>0</m:t>
                                </m:r>
                                <m:r>
                                  <a:rPr lang="en-US" altLang="en-US" sz="2000" i="1">
                                    <a:latin typeface="Cambria Math" panose="02040503050406030204" pitchFamily="18" charset="0"/>
                                    <a:ea typeface="Cambria Math" panose="02040503050406030204" pitchFamily="18" charset="0"/>
                                  </a:rPr>
                                  <m:t>,</m:t>
                                </m:r>
                                <m:r>
                                  <a:rPr lang="en-US" altLang="en-US" sz="2000" i="1">
                                    <a:latin typeface="Cambria Math" panose="02040503050406030204" pitchFamily="18" charset="0"/>
                                    <a:ea typeface="Cambria Math" panose="02040503050406030204" pitchFamily="18" charset="0"/>
                                  </a:rPr>
                                  <m:t>1</m:t>
                                </m:r>
                              </m:e>
                            </m:d>
                          </m:sub>
                          <m:sup>
                            <m:r>
                              <a:rPr lang="en-US" altLang="en-US" sz="2000" i="1">
                                <a:latin typeface="Cambria Math" panose="02040503050406030204" pitchFamily="18" charset="0"/>
                                <a:ea typeface="Cambria Math" panose="02040503050406030204" pitchFamily="18" charset="0"/>
                              </a:rPr>
                              <m:t>𝑖</m:t>
                            </m:r>
                            <m:r>
                              <a:rPr lang="en-US" altLang="en-US" sz="2000" i="1">
                                <a:latin typeface="Cambria Math" panose="02040503050406030204" pitchFamily="18" charset="0"/>
                                <a:ea typeface="Cambria Math" panose="02040503050406030204" pitchFamily="18" charset="0"/>
                              </a:rPr>
                              <m:t>∈</m:t>
                            </m:r>
                            <m:d>
                              <m:dPr>
                                <m:begChr m:val="{"/>
                                <m:endChr m:val="}"/>
                                <m:ctrlPr>
                                  <a:rPr lang="en-US" altLang="en-US" sz="2000" i="1">
                                    <a:latin typeface="Cambria Math" panose="02040503050406030204" pitchFamily="18" charset="0"/>
                                    <a:ea typeface="Cambria Math" panose="02040503050406030204" pitchFamily="18" charset="0"/>
                                  </a:rPr>
                                </m:ctrlPr>
                              </m:dPr>
                              <m:e>
                                <m:r>
                                  <a:rPr lang="en-US" altLang="en-US" sz="2000" i="1">
                                    <a:latin typeface="Cambria Math" panose="02040503050406030204" pitchFamily="18" charset="0"/>
                                    <a:ea typeface="Cambria Math" panose="02040503050406030204" pitchFamily="18" charset="0"/>
                                  </a:rPr>
                                  <m:t>1</m:t>
                                </m:r>
                                <m:r>
                                  <a:rPr lang="en-US" altLang="en-US" sz="2000" i="1">
                                    <a:latin typeface="Cambria Math" panose="02040503050406030204" pitchFamily="18" charset="0"/>
                                    <a:ea typeface="Cambria Math" panose="02040503050406030204" pitchFamily="18" charset="0"/>
                                  </a:rPr>
                                  <m:t>,…,</m:t>
                                </m:r>
                                <m:r>
                                  <a:rPr lang="en-US" altLang="en-US" sz="2000" i="1">
                                    <a:latin typeface="Cambria Math" panose="02040503050406030204" pitchFamily="18" charset="0"/>
                                    <a:ea typeface="Cambria Math" panose="02040503050406030204" pitchFamily="18" charset="0"/>
                                  </a:rPr>
                                  <m:t>𝑙</m:t>
                                </m:r>
                              </m:e>
                            </m:d>
                          </m:sup>
                        </m:sSubSup>
                      </m:e>
                      <m:sub>
                        <m:r>
                          <a:rPr lang="en-US" altLang="en-US" sz="2000" b="0" i="1" smtClean="0">
                            <a:latin typeface="Cambria Math" panose="02040503050406030204" pitchFamily="18" charset="0"/>
                            <a:ea typeface="Cambria Math" panose="02040503050406030204" pitchFamily="18" charset="0"/>
                          </a:rPr>
                          <m:t>,</m:t>
                        </m:r>
                        <m:r>
                          <a:rPr lang="en-US" altLang="en-US" sz="2000" i="1" smtClean="0">
                            <a:latin typeface="Cambria Math" panose="02040503050406030204" pitchFamily="18" charset="0"/>
                            <a:ea typeface="Cambria Math" panose="02040503050406030204" pitchFamily="18" charset="0"/>
                          </a:rPr>
                          <m:t> </m:t>
                        </m:r>
                      </m:sub>
                      <m:sup>
                        <m:r>
                          <a:rPr lang="en-US" altLang="en-US" sz="2000" b="0" i="1" smtClean="0">
                            <a:latin typeface="Cambria Math" panose="02040503050406030204" pitchFamily="18" charset="0"/>
                            <a:ea typeface="Cambria Math" panose="02040503050406030204" pitchFamily="18" charset="0"/>
                          </a:rPr>
                          <m:t> </m:t>
                        </m:r>
                      </m:sup>
                    </m:sSubSup>
                    <m:r>
                      <a:rPr lang="en-US" altLang="en-US" sz="2000" b="0" i="1" smtClean="0">
                        <a:latin typeface="Cambria Math" panose="02040503050406030204" pitchFamily="18" charset="0"/>
                        <a:ea typeface="Cambria Math" panose="02040503050406030204" pitchFamily="18" charset="0"/>
                      </a:rPr>
                      <m:t> ,</m:t>
                    </m:r>
                    <m:sSubSup>
                      <m:sSubSupPr>
                        <m:ctrlPr>
                          <a:rPr lang="en-US" altLang="en-US" sz="2000" i="1">
                            <a:latin typeface="Cambria Math" panose="02040503050406030204" pitchFamily="18" charset="0"/>
                            <a:ea typeface="Cambria Math" panose="02040503050406030204" pitchFamily="18" charset="0"/>
                          </a:rPr>
                        </m:ctrlPr>
                      </m:sSubSupPr>
                      <m:e>
                        <m:r>
                          <a:rPr lang="en-US" altLang="en-US" sz="2000" i="1">
                            <a:latin typeface="Cambria Math" panose="02040503050406030204" pitchFamily="18" charset="0"/>
                            <a:ea typeface="Cambria Math" panose="02040503050406030204" pitchFamily="18" charset="0"/>
                          </a:rPr>
                          <m:t>𝑣</m:t>
                        </m:r>
                      </m:e>
                      <m:sub>
                        <m:r>
                          <a:rPr lang="en-US" altLang="en-US" sz="2000" i="1">
                            <a:latin typeface="Cambria Math" panose="02040503050406030204" pitchFamily="18" charset="0"/>
                            <a:ea typeface="Cambria Math" panose="02040503050406030204" pitchFamily="18" charset="0"/>
                          </a:rPr>
                          <m:t>𝑏</m:t>
                        </m:r>
                      </m:sub>
                      <m:sup>
                        <m:r>
                          <a:rPr lang="en-US" altLang="en-US" sz="2000" i="1">
                            <a:latin typeface="Cambria Math" panose="02040503050406030204" pitchFamily="18" charset="0"/>
                            <a:ea typeface="Cambria Math" panose="02040503050406030204" pitchFamily="18" charset="0"/>
                          </a:rPr>
                          <m:t>𝑖</m:t>
                        </m:r>
                      </m:sup>
                    </m:sSubSup>
                    <m:r>
                      <a:rPr lang="en-US" altLang="en-US" sz="2000">
                        <a:latin typeface="Cambria Math" panose="02040503050406030204" pitchFamily="18" charset="0"/>
                        <a:ea typeface="Cambria Math" panose="02040503050406030204" pitchFamily="18" charset="0"/>
                      </a:rPr>
                      <m:t>=</m:t>
                    </m:r>
                    <m:r>
                      <a:rPr lang="en-US" altLang="en-US" sz="2000" i="1">
                        <a:latin typeface="Cambria Math" panose="02040503050406030204" pitchFamily="18" charset="0"/>
                        <a:ea typeface="Cambria Math" panose="02040503050406030204" pitchFamily="18" charset="0"/>
                      </a:rPr>
                      <m:t>h</m:t>
                    </m:r>
                    <m:d>
                      <m:dPr>
                        <m:ctrlPr>
                          <a:rPr lang="en-US" altLang="en-US" sz="2000" i="1">
                            <a:latin typeface="Cambria Math" panose="02040503050406030204" pitchFamily="18" charset="0"/>
                            <a:ea typeface="Cambria Math" panose="02040503050406030204" pitchFamily="18" charset="0"/>
                          </a:rPr>
                        </m:ctrlPr>
                      </m:dPr>
                      <m:e>
                        <m:sSubSup>
                          <m:sSubSupPr>
                            <m:ctrlPr>
                              <a:rPr lang="en-US" altLang="en-US" sz="2000" i="1">
                                <a:latin typeface="Cambria Math" panose="02040503050406030204" pitchFamily="18" charset="0"/>
                                <a:ea typeface="Cambria Math" panose="02040503050406030204" pitchFamily="18" charset="0"/>
                              </a:rPr>
                            </m:ctrlPr>
                          </m:sSubSupPr>
                          <m:e>
                            <m:r>
                              <a:rPr lang="en-US" altLang="en-US" sz="2000" b="0" i="1" smtClean="0">
                                <a:latin typeface="Cambria Math" panose="02040503050406030204" pitchFamily="18" charset="0"/>
                                <a:ea typeface="Cambria Math" panose="02040503050406030204" pitchFamily="18" charset="0"/>
                              </a:rPr>
                              <m:t>𝑠</m:t>
                            </m:r>
                          </m:e>
                          <m:sub>
                            <m:r>
                              <a:rPr lang="en-US" altLang="en-US" sz="2000" i="1">
                                <a:latin typeface="Cambria Math" panose="02040503050406030204" pitchFamily="18" charset="0"/>
                                <a:ea typeface="Cambria Math" panose="02040503050406030204" pitchFamily="18" charset="0"/>
                              </a:rPr>
                              <m:t>𝑏</m:t>
                            </m:r>
                          </m:sub>
                          <m:sup>
                            <m:r>
                              <a:rPr lang="en-US" altLang="en-US" sz="2000" i="1">
                                <a:latin typeface="Cambria Math" panose="02040503050406030204" pitchFamily="18" charset="0"/>
                                <a:ea typeface="Cambria Math" panose="02040503050406030204" pitchFamily="18" charset="0"/>
                              </a:rPr>
                              <m:t>𝑖</m:t>
                            </m:r>
                          </m:sup>
                        </m:sSubSup>
                      </m:e>
                    </m:d>
                  </m:oMath>
                </a14:m>
                <a:endParaRPr lang="en-GB" altLang="en-US" kern="0" dirty="0"/>
              </a:p>
            </p:txBody>
          </p:sp>
        </mc:Choice>
        <mc:Fallback xmlns="">
          <p:sp>
            <p:nvSpPr>
              <p:cNvPr id="25" name="Rectangle 24">
                <a:extLst>
                  <a:ext uri="{FF2B5EF4-FFF2-40B4-BE49-F238E27FC236}">
                    <a16:creationId xmlns:a16="http://schemas.microsoft.com/office/drawing/2014/main" id="{F74AED90-843C-434F-8DF5-6BDE39892F38}"/>
                  </a:ext>
                </a:extLst>
              </p:cNvPr>
              <p:cNvSpPr>
                <a:spLocks noRot="1" noChangeAspect="1" noMove="1" noResize="1" noEditPoints="1" noAdjustHandles="1" noChangeArrowheads="1" noChangeShapeType="1" noTextEdit="1"/>
              </p:cNvSpPr>
              <p:nvPr/>
            </p:nvSpPr>
            <p:spPr bwMode="auto">
              <a:xfrm>
                <a:off x="4178588" y="4168888"/>
                <a:ext cx="4541653" cy="640369"/>
              </a:xfrm>
              <a:prstGeom prst="rect">
                <a:avLst/>
              </a:prstGeom>
              <a:blipFill>
                <a:blip r:embed="rId5"/>
                <a:stretch>
                  <a:fillRect l="-937"/>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CDC378A0-DB8B-4291-BF41-5E4A71C26114}"/>
                  </a:ext>
                </a:extLst>
              </p:cNvPr>
              <p:cNvSpPr/>
              <p:nvPr/>
            </p:nvSpPr>
            <p:spPr bwMode="auto">
              <a:xfrm>
                <a:off x="898573" y="5289198"/>
                <a:ext cx="3143036" cy="778934"/>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r>
                  <a:rPr lang="en-GB" altLang="en-US" kern="0" dirty="0">
                    <a:solidFill>
                      <a:schemeClr val="tx1"/>
                    </a:solidFill>
                    <a:cs typeface="Times New Roman" pitchFamily="18" charset="0"/>
                  </a:rPr>
                  <a:t>Hash: </a:t>
                </a:r>
                <a14:m>
                  <m:oMath xmlns:m="http://schemas.openxmlformats.org/officeDocument/2006/math">
                    <m:r>
                      <a:rPr lang="en-US" altLang="en-US" i="1" smtClean="0">
                        <a:latin typeface="Cambria Math" panose="02040503050406030204" pitchFamily="18" charset="0"/>
                        <a:ea typeface="Cambria Math" panose="02040503050406030204" pitchFamily="18" charset="0"/>
                      </a:rPr>
                      <m:t>𝑑</m:t>
                    </m:r>
                    <m:r>
                      <a:rPr lang="en-US" altLang="en-US" i="1">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h</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𝑚</m:t>
                    </m:r>
                    <m:r>
                      <a:rPr lang="en-US" altLang="en-US" b="0" i="1" smtClean="0">
                        <a:latin typeface="Cambria Math" panose="02040503050406030204" pitchFamily="18" charset="0"/>
                        <a:ea typeface="Cambria Math" panose="02040503050406030204" pitchFamily="18" charset="0"/>
                      </a:rPr>
                      <m:t>)</m:t>
                    </m:r>
                  </m:oMath>
                </a14:m>
                <a:endParaRPr lang="en-GB" altLang="en-US" kern="0" dirty="0">
                  <a:solidFill>
                    <a:schemeClr val="tx1"/>
                  </a:solidFill>
                  <a:cs typeface="Times New Roman" pitchFamily="18" charset="0"/>
                </a:endParaRPr>
              </a:p>
              <a:p>
                <a:pPr marL="0" lvl="1"/>
                <a:r>
                  <a:rPr lang="en-GB" altLang="en-US" kern="0" dirty="0">
                    <a:solidFill>
                      <a:schemeClr val="tx1"/>
                    </a:solidFill>
                    <a:cs typeface="Times New Roman" pitchFamily="18" charset="0"/>
                  </a:rPr>
                  <a:t>Sign: </a:t>
                </a:r>
                <a14:m>
                  <m:oMath xmlns:m="http://schemas.openxmlformats.org/officeDocument/2006/math">
                    <m:r>
                      <a:rPr lang="en-GB" altLang="en-US" i="1">
                        <a:latin typeface="Cambria Math" panose="02040503050406030204" pitchFamily="18" charset="0"/>
                        <a:ea typeface="Cambria Math" panose="02040503050406030204" pitchFamily="18" charset="0"/>
                      </a:rPr>
                      <m:t>𝜎</m:t>
                    </m:r>
                    <m:r>
                      <a:rPr lang="en-US" altLang="en-US" i="1">
                        <a:latin typeface="Cambria Math" panose="02040503050406030204" pitchFamily="18" charset="0"/>
                        <a:ea typeface="Cambria Math" panose="02040503050406030204" pitchFamily="18" charset="0"/>
                      </a:rPr>
                      <m:t>=</m:t>
                    </m:r>
                    <m:sSub>
                      <m:sSubPr>
                        <m:ctrlPr>
                          <a:rPr lang="en-US" altLang="en-US" i="1">
                            <a:latin typeface="Cambria Math" panose="02040503050406030204" pitchFamily="18" charset="0"/>
                            <a:ea typeface="Cambria Math" panose="02040503050406030204" pitchFamily="18" charset="0"/>
                          </a:rPr>
                        </m:ctrlPr>
                      </m:sSubPr>
                      <m:e>
                        <m:r>
                          <a:rPr lang="en-US" altLang="en-US" i="1">
                            <a:latin typeface="Cambria Math" panose="02040503050406030204" pitchFamily="18" charset="0"/>
                            <a:ea typeface="Cambria Math" panose="02040503050406030204" pitchFamily="18" charset="0"/>
                          </a:rPr>
                          <m:t>𝑆</m:t>
                        </m:r>
                      </m:e>
                      <m:sub>
                        <m:r>
                          <a:rPr lang="en-US" altLang="en-US" b="0" i="1" smtClean="0">
                            <a:latin typeface="Cambria Math" panose="02040503050406030204" pitchFamily="18" charset="0"/>
                            <a:ea typeface="Cambria Math" panose="02040503050406030204" pitchFamily="18" charset="0"/>
                          </a:rPr>
                          <m:t>𝑠</m:t>
                        </m:r>
                      </m:sub>
                    </m:sSub>
                    <m:d>
                      <m:dPr>
                        <m:ctrlPr>
                          <a:rPr lang="en-US" altLang="en-US" i="1">
                            <a:latin typeface="Cambria Math" panose="02040503050406030204" pitchFamily="18" charset="0"/>
                            <a:ea typeface="Cambria Math" panose="02040503050406030204" pitchFamily="18" charset="0"/>
                          </a:rPr>
                        </m:ctrlPr>
                      </m:dPr>
                      <m:e>
                        <m:r>
                          <a:rPr lang="en-US" altLang="en-US" b="0" i="1" smtClean="0">
                            <a:latin typeface="Cambria Math" panose="02040503050406030204" pitchFamily="18" charset="0"/>
                            <a:ea typeface="Cambria Math" panose="02040503050406030204" pitchFamily="18" charset="0"/>
                          </a:rPr>
                          <m:t>𝑑</m:t>
                        </m:r>
                      </m:e>
                    </m:d>
                    <m:r>
                      <a:rPr lang="en-US" altLang="en-US" i="1">
                        <a:latin typeface="Cambria Math" panose="02040503050406030204" pitchFamily="18" charset="0"/>
                        <a:ea typeface="Cambria Math" panose="02040503050406030204" pitchFamily="18" charset="0"/>
                      </a:rPr>
                      <m:t>=</m:t>
                    </m:r>
                    <m:d>
                      <m:dPr>
                        <m:begChr m:val="{"/>
                        <m:endChr m:val="}"/>
                        <m:ctrlPr>
                          <a:rPr lang="en-US" altLang="en-US" i="1">
                            <a:latin typeface="Cambria Math" panose="02040503050406030204" pitchFamily="18" charset="0"/>
                            <a:ea typeface="Cambria Math" panose="02040503050406030204" pitchFamily="18" charset="0"/>
                          </a:rPr>
                        </m:ctrlPr>
                      </m:dPr>
                      <m:e>
                        <m:sSubSup>
                          <m:sSubSupPr>
                            <m:ctrlPr>
                              <a:rPr lang="en-US" altLang="en-US" i="1">
                                <a:latin typeface="Cambria Math" panose="02040503050406030204" pitchFamily="18" charset="0"/>
                                <a:ea typeface="Cambria Math" panose="02040503050406030204" pitchFamily="18" charset="0"/>
                              </a:rPr>
                            </m:ctrlPr>
                          </m:sSubSupPr>
                          <m:e>
                            <m:r>
                              <a:rPr lang="en-US" altLang="en-US" i="1">
                                <a:latin typeface="Cambria Math" panose="02040503050406030204" pitchFamily="18" charset="0"/>
                                <a:ea typeface="Cambria Math" panose="02040503050406030204" pitchFamily="18" charset="0"/>
                              </a:rPr>
                              <m:t>𝑠</m:t>
                            </m:r>
                          </m:e>
                          <m:sub>
                            <m:sSub>
                              <m:sSubPr>
                                <m:ctrlPr>
                                  <a:rPr lang="en-US" altLang="en-US" i="1">
                                    <a:latin typeface="Cambria Math" panose="02040503050406030204" pitchFamily="18" charset="0"/>
                                    <a:ea typeface="Cambria Math" panose="02040503050406030204" pitchFamily="18" charset="0"/>
                                  </a:rPr>
                                </m:ctrlPr>
                              </m:sSubPr>
                              <m:e>
                                <m:r>
                                  <a:rPr lang="en-US" altLang="en-US" i="1">
                                    <a:latin typeface="Cambria Math" panose="02040503050406030204" pitchFamily="18" charset="0"/>
                                    <a:ea typeface="Cambria Math" panose="02040503050406030204" pitchFamily="18" charset="0"/>
                                  </a:rPr>
                                  <m:t>𝑑</m:t>
                                </m:r>
                              </m:e>
                              <m:sub>
                                <m:r>
                                  <a:rPr lang="en-US" altLang="en-US" i="1">
                                    <a:latin typeface="Cambria Math" panose="02040503050406030204" pitchFamily="18" charset="0"/>
                                    <a:ea typeface="Cambria Math" panose="02040503050406030204" pitchFamily="18" charset="0"/>
                                  </a:rPr>
                                  <m:t>1</m:t>
                                </m:r>
                              </m:sub>
                            </m:sSub>
                          </m:sub>
                          <m:sup>
                            <m:r>
                              <a:rPr lang="en-US" altLang="en-US" b="0" i="1" smtClean="0">
                                <a:latin typeface="Cambria Math" panose="02040503050406030204" pitchFamily="18" charset="0"/>
                                <a:ea typeface="Cambria Math" panose="02040503050406030204" pitchFamily="18" charset="0"/>
                              </a:rPr>
                              <m:t>1</m:t>
                            </m:r>
                          </m:sup>
                        </m:sSubSup>
                        <m:r>
                          <a:rPr lang="en-US" altLang="en-US" i="1">
                            <a:latin typeface="Cambria Math" panose="02040503050406030204" pitchFamily="18" charset="0"/>
                            <a:ea typeface="Cambria Math" panose="02040503050406030204" pitchFamily="18" charset="0"/>
                          </a:rPr>
                          <m:t>…</m:t>
                        </m:r>
                        <m:sSubSup>
                          <m:sSubSupPr>
                            <m:ctrlPr>
                              <a:rPr lang="en-US" altLang="en-US" i="1">
                                <a:latin typeface="Cambria Math" panose="02040503050406030204" pitchFamily="18" charset="0"/>
                                <a:ea typeface="Cambria Math" panose="02040503050406030204" pitchFamily="18" charset="0"/>
                              </a:rPr>
                            </m:ctrlPr>
                          </m:sSubSupPr>
                          <m:e>
                            <m:r>
                              <a:rPr lang="en-US" altLang="en-US" i="1">
                                <a:latin typeface="Cambria Math" panose="02040503050406030204" pitchFamily="18" charset="0"/>
                                <a:ea typeface="Cambria Math" panose="02040503050406030204" pitchFamily="18" charset="0"/>
                              </a:rPr>
                              <m:t>𝑠</m:t>
                            </m:r>
                          </m:e>
                          <m:sub>
                            <m:sSub>
                              <m:sSubPr>
                                <m:ctrlPr>
                                  <a:rPr lang="en-US" altLang="en-US" i="1">
                                    <a:latin typeface="Cambria Math" panose="02040503050406030204" pitchFamily="18" charset="0"/>
                                    <a:ea typeface="Cambria Math" panose="02040503050406030204" pitchFamily="18" charset="0"/>
                                  </a:rPr>
                                </m:ctrlPr>
                              </m:sSubPr>
                              <m:e>
                                <m:r>
                                  <a:rPr lang="en-US" altLang="en-US" i="1">
                                    <a:latin typeface="Cambria Math" panose="02040503050406030204" pitchFamily="18" charset="0"/>
                                    <a:ea typeface="Cambria Math" panose="02040503050406030204" pitchFamily="18" charset="0"/>
                                  </a:rPr>
                                  <m:t>𝑑</m:t>
                                </m:r>
                              </m:e>
                              <m:sub>
                                <m:r>
                                  <a:rPr lang="en-US" altLang="en-US" i="1">
                                    <a:latin typeface="Cambria Math" panose="02040503050406030204" pitchFamily="18" charset="0"/>
                                    <a:ea typeface="Cambria Math" panose="02040503050406030204" pitchFamily="18" charset="0"/>
                                  </a:rPr>
                                  <m:t>𝑙</m:t>
                                </m:r>
                              </m:sub>
                            </m:sSub>
                          </m:sub>
                          <m:sup>
                            <m:r>
                              <a:rPr lang="en-US" altLang="en-US" b="0" i="1" smtClean="0">
                                <a:latin typeface="Cambria Math" panose="02040503050406030204" pitchFamily="18" charset="0"/>
                                <a:ea typeface="Cambria Math" panose="02040503050406030204" pitchFamily="18" charset="0"/>
                              </a:rPr>
                              <m:t>𝑙</m:t>
                            </m:r>
                          </m:sup>
                        </m:sSubSup>
                      </m:e>
                    </m:d>
                  </m:oMath>
                </a14:m>
                <a:endParaRPr lang="en-GB" altLang="en-US" kern="0" dirty="0"/>
              </a:p>
            </p:txBody>
          </p:sp>
        </mc:Choice>
        <mc:Fallback xmlns="">
          <p:sp>
            <p:nvSpPr>
              <p:cNvPr id="29" name="Rectangle 28">
                <a:extLst>
                  <a:ext uri="{FF2B5EF4-FFF2-40B4-BE49-F238E27FC236}">
                    <a16:creationId xmlns:a16="http://schemas.microsoft.com/office/drawing/2014/main" id="{CDC378A0-DB8B-4291-BF41-5E4A71C26114}"/>
                  </a:ext>
                </a:extLst>
              </p:cNvPr>
              <p:cNvSpPr>
                <a:spLocks noRot="1" noChangeAspect="1" noMove="1" noResize="1" noEditPoints="1" noAdjustHandles="1" noChangeArrowheads="1" noChangeShapeType="1" noTextEdit="1"/>
              </p:cNvSpPr>
              <p:nvPr/>
            </p:nvSpPr>
            <p:spPr bwMode="auto">
              <a:xfrm>
                <a:off x="898573" y="5289198"/>
                <a:ext cx="3143036" cy="778934"/>
              </a:xfrm>
              <a:prstGeom prst="rect">
                <a:avLst/>
              </a:prstGeom>
              <a:blipFill>
                <a:blip r:embed="rId6"/>
                <a:stretch>
                  <a:fillRect l="-1351" b="-2326"/>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B5425174-71D8-4A9B-B2AB-15AD3DF607B5}"/>
              </a:ext>
            </a:extLst>
          </p:cNvPr>
          <p:cNvCxnSpPr>
            <a:cxnSpLocks/>
            <a:endCxn id="29" idx="1"/>
          </p:cNvCxnSpPr>
          <p:nvPr/>
        </p:nvCxnSpPr>
        <p:spPr bwMode="auto">
          <a:xfrm>
            <a:off x="471425" y="5670889"/>
            <a:ext cx="427148" cy="777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0C413F-263E-4DA9-B039-CCFAB7C181B2}"/>
                  </a:ext>
                </a:extLst>
              </p:cNvPr>
              <p:cNvSpPr txBox="1"/>
              <p:nvPr/>
            </p:nvSpPr>
            <p:spPr>
              <a:xfrm>
                <a:off x="457200" y="5333382"/>
                <a:ext cx="446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ea typeface="Cambria Math" panose="02040503050406030204" pitchFamily="18" charset="0"/>
                        </a:rPr>
                        <m:t>𝑚</m:t>
                      </m:r>
                    </m:oMath>
                  </m:oMathPara>
                </a14:m>
                <a:endParaRPr lang="en-US" dirty="0"/>
              </a:p>
            </p:txBody>
          </p:sp>
        </mc:Choice>
        <mc:Fallback xmlns="">
          <p:sp>
            <p:nvSpPr>
              <p:cNvPr id="31" name="TextBox 30">
                <a:extLst>
                  <a:ext uri="{FF2B5EF4-FFF2-40B4-BE49-F238E27FC236}">
                    <a16:creationId xmlns:a16="http://schemas.microsoft.com/office/drawing/2014/main" id="{400C413F-263E-4DA9-B039-CCFAB7C181B2}"/>
                  </a:ext>
                </a:extLst>
              </p:cNvPr>
              <p:cNvSpPr txBox="1">
                <a:spLocks noRot="1" noChangeAspect="1" noMove="1" noResize="1" noEditPoints="1" noAdjustHandles="1" noChangeArrowheads="1" noChangeShapeType="1" noTextEdit="1"/>
              </p:cNvSpPr>
              <p:nvPr/>
            </p:nvSpPr>
            <p:spPr>
              <a:xfrm>
                <a:off x="457200" y="5333382"/>
                <a:ext cx="446724" cy="369332"/>
              </a:xfrm>
              <a:prstGeom prst="rect">
                <a:avLst/>
              </a:prstGeom>
              <a:blipFill>
                <a:blip r:embed="rId7"/>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797C9D49-1D0D-4BC8-BC4C-81094B15B71B}"/>
              </a:ext>
            </a:extLst>
          </p:cNvPr>
          <p:cNvCxnSpPr>
            <a:cxnSpLocks/>
            <a:stCxn id="24" idx="2"/>
          </p:cNvCxnSpPr>
          <p:nvPr/>
        </p:nvCxnSpPr>
        <p:spPr bwMode="auto">
          <a:xfrm>
            <a:off x="2364606" y="4811940"/>
            <a:ext cx="0" cy="4672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a:extLst>
              <a:ext uri="{FF2B5EF4-FFF2-40B4-BE49-F238E27FC236}">
                <a16:creationId xmlns:a16="http://schemas.microsoft.com/office/drawing/2014/main" id="{3E75302F-6AFA-410C-A19A-CF5B4E758923}"/>
              </a:ext>
            </a:extLst>
          </p:cNvPr>
          <p:cNvCxnSpPr>
            <a:cxnSpLocks/>
            <a:stCxn id="29" idx="3"/>
            <a:endCxn id="45" idx="1"/>
          </p:cNvCxnSpPr>
          <p:nvPr/>
        </p:nvCxnSpPr>
        <p:spPr bwMode="auto">
          <a:xfrm>
            <a:off x="4041609" y="5678665"/>
            <a:ext cx="1271584" cy="919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D6E06D27-DE30-4FE5-8A6F-FC2F04EC626B}"/>
                  </a:ext>
                </a:extLst>
              </p:cNvPr>
              <p:cNvSpPr/>
              <p:nvPr/>
            </p:nvSpPr>
            <p:spPr>
              <a:xfrm>
                <a:off x="1993863" y="4909863"/>
                <a:ext cx="3609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34" name="Rectangle 33">
                <a:extLst>
                  <a:ext uri="{FF2B5EF4-FFF2-40B4-BE49-F238E27FC236}">
                    <a16:creationId xmlns:a16="http://schemas.microsoft.com/office/drawing/2014/main" id="{D6E06D27-DE30-4FE5-8A6F-FC2F04EC626B}"/>
                  </a:ext>
                </a:extLst>
              </p:cNvPr>
              <p:cNvSpPr>
                <a:spLocks noRot="1" noChangeAspect="1" noMove="1" noResize="1" noEditPoints="1" noAdjustHandles="1" noChangeArrowheads="1" noChangeShapeType="1" noTextEdit="1"/>
              </p:cNvSpPr>
              <p:nvPr/>
            </p:nvSpPr>
            <p:spPr>
              <a:xfrm>
                <a:off x="1993863" y="4909863"/>
                <a:ext cx="36093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60905F4C-9CD4-4190-A35D-A8F255E7FCC1}"/>
                  </a:ext>
                </a:extLst>
              </p:cNvPr>
              <p:cNvSpPr/>
              <p:nvPr/>
            </p:nvSpPr>
            <p:spPr bwMode="auto">
              <a:xfrm>
                <a:off x="5313193" y="5307590"/>
                <a:ext cx="2562141" cy="760541"/>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r>
                  <a:rPr lang="en-GB" altLang="en-US" kern="0" dirty="0">
                    <a:solidFill>
                      <a:schemeClr val="tx1"/>
                    </a:solidFill>
                    <a:cs typeface="Times New Roman" pitchFamily="18" charset="0"/>
                  </a:rPr>
                  <a:t>Hash: </a:t>
                </a:r>
                <a14:m>
                  <m:oMath xmlns:m="http://schemas.openxmlformats.org/officeDocument/2006/math">
                    <m:r>
                      <a:rPr lang="en-US" altLang="en-US" i="1" smtClean="0">
                        <a:latin typeface="Cambria Math" panose="02040503050406030204" pitchFamily="18" charset="0"/>
                        <a:ea typeface="Cambria Math" panose="02040503050406030204" pitchFamily="18" charset="0"/>
                      </a:rPr>
                      <m:t>𝑑</m:t>
                    </m:r>
                    <m:r>
                      <a:rPr lang="en-US" altLang="en-US" i="1">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h</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𝑚</m:t>
                    </m:r>
                    <m:r>
                      <a:rPr lang="en-US" altLang="en-US" b="0" i="1" smtClean="0">
                        <a:latin typeface="Cambria Math" panose="02040503050406030204" pitchFamily="18" charset="0"/>
                        <a:ea typeface="Cambria Math" panose="02040503050406030204" pitchFamily="18" charset="0"/>
                      </a:rPr>
                      <m:t>)</m:t>
                    </m:r>
                  </m:oMath>
                </a14:m>
                <a:endParaRPr lang="en-GB" altLang="en-US" kern="0" dirty="0">
                  <a:solidFill>
                    <a:schemeClr val="tx1"/>
                  </a:solidFill>
                  <a:cs typeface="Times New Roman" pitchFamily="18" charset="0"/>
                </a:endParaRPr>
              </a:p>
              <a:p>
                <a:pPr marL="0" lvl="1"/>
                <a:r>
                  <a:rPr lang="en-GB" altLang="en-US" kern="0" dirty="0">
                    <a:solidFill>
                      <a:schemeClr val="tx1"/>
                    </a:solidFill>
                    <a:cs typeface="Times New Roman" pitchFamily="18" charset="0"/>
                  </a:rPr>
                  <a:t>Verify: is</a:t>
                </a:r>
                <a14:m>
                  <m:oMath xmlns:m="http://schemas.openxmlformats.org/officeDocument/2006/math">
                    <m:sSubSup>
                      <m:sSubSupPr>
                        <m:ctrlPr>
                          <a:rPr lang="en-US" altLang="en-US" i="1">
                            <a:latin typeface="Cambria Math" panose="02040503050406030204" pitchFamily="18" charset="0"/>
                            <a:ea typeface="Cambria Math" panose="02040503050406030204" pitchFamily="18" charset="0"/>
                          </a:rPr>
                        </m:ctrlPr>
                      </m:sSubSupPr>
                      <m:e>
                        <m:r>
                          <a:rPr lang="en-US" altLang="en-US" b="0" i="1" smtClean="0">
                            <a:latin typeface="Cambria Math" panose="02040503050406030204" pitchFamily="18" charset="0"/>
                            <a:ea typeface="Cambria Math" panose="02040503050406030204" pitchFamily="18" charset="0"/>
                          </a:rPr>
                          <m:t> </m:t>
                        </m:r>
                        <m:r>
                          <a:rPr lang="en-US" altLang="en-US" i="1">
                            <a:latin typeface="Cambria Math" panose="02040503050406030204" pitchFamily="18" charset="0"/>
                            <a:ea typeface="Cambria Math" panose="02040503050406030204" pitchFamily="18" charset="0"/>
                          </a:rPr>
                          <m:t>𝑣</m:t>
                        </m:r>
                      </m:e>
                      <m:sub>
                        <m:sSub>
                          <m:sSubPr>
                            <m:ctrlPr>
                              <a:rPr lang="en-US" altLang="en-US" i="1" smtClean="0">
                                <a:latin typeface="Cambria Math" panose="02040503050406030204" pitchFamily="18" charset="0"/>
                                <a:ea typeface="Cambria Math" panose="02040503050406030204" pitchFamily="18" charset="0"/>
                              </a:rPr>
                            </m:ctrlPr>
                          </m:sSubPr>
                          <m:e>
                            <m:r>
                              <a:rPr lang="en-US" altLang="en-US" b="0" i="1" smtClean="0">
                                <a:latin typeface="Cambria Math" panose="02040503050406030204" pitchFamily="18" charset="0"/>
                                <a:ea typeface="Cambria Math" panose="02040503050406030204" pitchFamily="18" charset="0"/>
                              </a:rPr>
                              <m:t>𝑑</m:t>
                            </m:r>
                          </m:e>
                          <m:sub>
                            <m:r>
                              <a:rPr lang="en-US" altLang="en-US" b="0" i="1" smtClean="0">
                                <a:latin typeface="Cambria Math" panose="02040503050406030204" pitchFamily="18" charset="0"/>
                                <a:ea typeface="Cambria Math" panose="02040503050406030204" pitchFamily="18" charset="0"/>
                              </a:rPr>
                              <m:t>𝑖</m:t>
                            </m:r>
                          </m:sub>
                        </m:sSub>
                      </m:sub>
                      <m:sup>
                        <m:r>
                          <a:rPr lang="en-US" altLang="en-US" i="1">
                            <a:latin typeface="Cambria Math" panose="02040503050406030204" pitchFamily="18" charset="0"/>
                            <a:ea typeface="Cambria Math" panose="02040503050406030204" pitchFamily="18" charset="0"/>
                          </a:rPr>
                          <m:t>𝑖</m:t>
                        </m:r>
                      </m:sup>
                    </m:sSubSup>
                  </m:oMath>
                </a14:m>
                <a:r>
                  <a:rPr lang="en-GB" altLang="en-US" i="1" dirty="0">
                    <a:solidFill>
                      <a:schemeClr val="tx1"/>
                    </a:solidFill>
                    <a:latin typeface="Times New Roman" pitchFamily="18" charset="0"/>
                    <a:cs typeface="Times New Roman" pitchFamily="18" charset="0"/>
                  </a:rPr>
                  <a:t>=h(</a:t>
                </a:r>
                <a14:m>
                  <m:oMath xmlns:m="http://schemas.openxmlformats.org/officeDocument/2006/math">
                    <m:sSub>
                      <m:sSubPr>
                        <m:ctrlPr>
                          <a:rPr lang="en-US" altLang="en-US" i="1">
                            <a:solidFill>
                              <a:schemeClr val="tx1"/>
                            </a:solidFill>
                            <a:latin typeface="Cambria Math" panose="02040503050406030204" pitchFamily="18" charset="0"/>
                            <a:ea typeface="Cambria Math" panose="02040503050406030204" pitchFamily="18" charset="0"/>
                          </a:rPr>
                        </m:ctrlPr>
                      </m:sSubPr>
                      <m:e>
                        <m:r>
                          <a:rPr lang="en-GB" altLang="en-US" i="1">
                            <a:solidFill>
                              <a:schemeClr val="tx1"/>
                            </a:solidFill>
                            <a:latin typeface="Cambria Math" panose="02040503050406030204" pitchFamily="18" charset="0"/>
                            <a:ea typeface="Cambria Math" panose="02040503050406030204" pitchFamily="18" charset="0"/>
                          </a:rPr>
                          <m:t>𝜎</m:t>
                        </m:r>
                      </m:e>
                      <m:sub>
                        <m:r>
                          <a:rPr lang="en-US" altLang="en-US" i="1">
                            <a:solidFill>
                              <a:schemeClr val="tx1"/>
                            </a:solidFill>
                            <a:latin typeface="Cambria Math" panose="02040503050406030204" pitchFamily="18" charset="0"/>
                            <a:ea typeface="Cambria Math" panose="02040503050406030204" pitchFamily="18" charset="0"/>
                          </a:rPr>
                          <m:t>𝑖</m:t>
                        </m:r>
                      </m:sub>
                    </m:sSub>
                  </m:oMath>
                </a14:m>
                <a:r>
                  <a:rPr lang="en-GB" altLang="en-US" i="1" dirty="0">
                    <a:solidFill>
                      <a:schemeClr val="tx1"/>
                    </a:solidFill>
                    <a:latin typeface="Times New Roman" pitchFamily="18" charset="0"/>
                    <a:cs typeface="Times New Roman" pitchFamily="18" charset="0"/>
                  </a:rPr>
                  <a:t>) </a:t>
                </a:r>
                <a:r>
                  <a:rPr lang="en-US" altLang="en-US" dirty="0">
                    <a:solidFill>
                      <a:schemeClr val="tx1"/>
                    </a:solidFill>
                    <a:ea typeface="Cambria Math" panose="02040503050406030204" pitchFamily="18" charset="0"/>
                  </a:rPr>
                  <a:t>?</a:t>
                </a:r>
                <a:endParaRPr lang="en-US" altLang="en-US" dirty="0">
                  <a:ea typeface="Cambria Math" panose="02040503050406030204" pitchFamily="18" charset="0"/>
                </a:endParaRPr>
              </a:p>
            </p:txBody>
          </p:sp>
        </mc:Choice>
        <mc:Fallback xmlns="">
          <p:sp>
            <p:nvSpPr>
              <p:cNvPr id="45" name="Rectangle 44">
                <a:extLst>
                  <a:ext uri="{FF2B5EF4-FFF2-40B4-BE49-F238E27FC236}">
                    <a16:creationId xmlns:a16="http://schemas.microsoft.com/office/drawing/2014/main" id="{60905F4C-9CD4-4190-A35D-A8F255E7FCC1}"/>
                  </a:ext>
                </a:extLst>
              </p:cNvPr>
              <p:cNvSpPr>
                <a:spLocks noRot="1" noChangeAspect="1" noMove="1" noResize="1" noEditPoints="1" noAdjustHandles="1" noChangeArrowheads="1" noChangeShapeType="1" noTextEdit="1"/>
              </p:cNvSpPr>
              <p:nvPr/>
            </p:nvSpPr>
            <p:spPr bwMode="auto">
              <a:xfrm>
                <a:off x="5313193" y="5307590"/>
                <a:ext cx="2562141" cy="760541"/>
              </a:xfrm>
              <a:prstGeom prst="rect">
                <a:avLst/>
              </a:prstGeom>
              <a:blipFill>
                <a:blip r:embed="rId9"/>
                <a:stretch>
                  <a:fillRect l="-1896" b="-3175"/>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7B7A09BF-EB74-491C-8598-D6A22823573D}"/>
              </a:ext>
            </a:extLst>
          </p:cNvPr>
          <p:cNvCxnSpPr>
            <a:cxnSpLocks/>
            <a:stCxn id="25" idx="2"/>
          </p:cNvCxnSpPr>
          <p:nvPr/>
        </p:nvCxnSpPr>
        <p:spPr bwMode="auto">
          <a:xfrm>
            <a:off x="6449415" y="4809257"/>
            <a:ext cx="0" cy="52412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Arrow Connector 46">
            <a:extLst>
              <a:ext uri="{FF2B5EF4-FFF2-40B4-BE49-F238E27FC236}">
                <a16:creationId xmlns:a16="http://schemas.microsoft.com/office/drawing/2014/main" id="{41AB527B-8A06-4449-836C-57E080BCE4F9}"/>
              </a:ext>
            </a:extLst>
          </p:cNvPr>
          <p:cNvCxnSpPr>
            <a:cxnSpLocks/>
            <a:stCxn id="45" idx="3"/>
          </p:cNvCxnSpPr>
          <p:nvPr/>
        </p:nvCxnSpPr>
        <p:spPr bwMode="auto">
          <a:xfrm flipV="1">
            <a:off x="7875334" y="5674291"/>
            <a:ext cx="707927" cy="1357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622331FB-C9A5-4F1F-B492-230D0189430E}"/>
                  </a:ext>
                </a:extLst>
              </p:cNvPr>
              <p:cNvSpPr/>
              <p:nvPr/>
            </p:nvSpPr>
            <p:spPr>
              <a:xfrm>
                <a:off x="7882097" y="5667828"/>
                <a:ext cx="62747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sym typeface="Wingdings" panose="05000000000000000000" pitchFamily="2" charset="2"/>
                        </a:rPr>
                        <m:t>𝑌</m:t>
                      </m:r>
                      <m:r>
                        <a:rPr lang="en-US" sz="1600" b="0" i="1" smtClean="0">
                          <a:latin typeface="Cambria Math" panose="02040503050406030204" pitchFamily="18" charset="0"/>
                          <a:sym typeface="Wingdings" panose="05000000000000000000" pitchFamily="2" charset="2"/>
                        </a:rPr>
                        <m:t>/</m:t>
                      </m:r>
                      <m:r>
                        <a:rPr lang="en-US" sz="1600" b="0" i="1" smtClean="0">
                          <a:latin typeface="Cambria Math" panose="02040503050406030204" pitchFamily="18" charset="0"/>
                          <a:sym typeface="Wingdings" panose="05000000000000000000" pitchFamily="2" charset="2"/>
                        </a:rPr>
                        <m:t>𝑁</m:t>
                      </m:r>
                    </m:oMath>
                  </m:oMathPara>
                </a14:m>
                <a:endParaRPr lang="en-US" sz="1600" dirty="0">
                  <a:sym typeface="Wingdings" panose="05000000000000000000" pitchFamily="2" charset="2"/>
                </a:endParaRPr>
              </a:p>
            </p:txBody>
          </p:sp>
        </mc:Choice>
        <mc:Fallback xmlns="">
          <p:sp>
            <p:nvSpPr>
              <p:cNvPr id="48" name="Rectangle 47">
                <a:extLst>
                  <a:ext uri="{FF2B5EF4-FFF2-40B4-BE49-F238E27FC236}">
                    <a16:creationId xmlns:a16="http://schemas.microsoft.com/office/drawing/2014/main" id="{622331FB-C9A5-4F1F-B492-230D0189430E}"/>
                  </a:ext>
                </a:extLst>
              </p:cNvPr>
              <p:cNvSpPr>
                <a:spLocks noRot="1" noChangeAspect="1" noMove="1" noResize="1" noEditPoints="1" noAdjustHandles="1" noChangeArrowheads="1" noChangeShapeType="1" noTextEdit="1"/>
              </p:cNvSpPr>
              <p:nvPr/>
            </p:nvSpPr>
            <p:spPr>
              <a:xfrm>
                <a:off x="7882097" y="5667828"/>
                <a:ext cx="627479" cy="338554"/>
              </a:xfrm>
              <a:prstGeom prst="rect">
                <a:avLst/>
              </a:prstGeom>
              <a:blipFill>
                <a:blip r:embed="rId10"/>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E6DBF6FC-B77B-46DD-9331-C01EC2B9E84C}"/>
                  </a:ext>
                </a:extLst>
              </p:cNvPr>
              <p:cNvSpPr/>
              <p:nvPr/>
            </p:nvSpPr>
            <p:spPr>
              <a:xfrm>
                <a:off x="4482982" y="5307590"/>
                <a:ext cx="6735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ea typeface="Cambria Math" panose="02040503050406030204" pitchFamily="18" charset="0"/>
                        </a:rPr>
                        <m:t>𝑚</m:t>
                      </m:r>
                      <m:r>
                        <a:rPr lang="en-US" altLang="en-US" b="0" i="1" smtClean="0">
                          <a:latin typeface="Cambria Math" panose="02040503050406030204" pitchFamily="18" charset="0"/>
                          <a:ea typeface="Cambria Math" panose="02040503050406030204" pitchFamily="18" charset="0"/>
                        </a:rPr>
                        <m:t>,</m:t>
                      </m:r>
                      <m:r>
                        <a:rPr lang="en-GB" altLang="en-US" i="1">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49" name="Rectangle 48">
                <a:extLst>
                  <a:ext uri="{FF2B5EF4-FFF2-40B4-BE49-F238E27FC236}">
                    <a16:creationId xmlns:a16="http://schemas.microsoft.com/office/drawing/2014/main" id="{E6DBF6FC-B77B-46DD-9331-C01EC2B9E84C}"/>
                  </a:ext>
                </a:extLst>
              </p:cNvPr>
              <p:cNvSpPr>
                <a:spLocks noRot="1" noChangeAspect="1" noMove="1" noResize="1" noEditPoints="1" noAdjustHandles="1" noChangeArrowheads="1" noChangeShapeType="1" noTextEdit="1"/>
              </p:cNvSpPr>
              <p:nvPr/>
            </p:nvSpPr>
            <p:spPr>
              <a:xfrm>
                <a:off x="4482982" y="5307590"/>
                <a:ext cx="673581"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F1970D0-14C6-4869-A7E9-E0B301EA268E}"/>
                  </a:ext>
                </a:extLst>
              </p:cNvPr>
              <p:cNvSpPr/>
              <p:nvPr/>
            </p:nvSpPr>
            <p:spPr>
              <a:xfrm>
                <a:off x="6164628" y="4941378"/>
                <a:ext cx="3805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ea typeface="Cambria Math" panose="02040503050406030204" pitchFamily="18" charset="0"/>
                        </a:rPr>
                        <m:t>𝑣</m:t>
                      </m:r>
                    </m:oMath>
                  </m:oMathPara>
                </a14:m>
                <a:endParaRPr lang="en-US" dirty="0"/>
              </a:p>
            </p:txBody>
          </p:sp>
        </mc:Choice>
        <mc:Fallback xmlns="">
          <p:sp>
            <p:nvSpPr>
              <p:cNvPr id="50" name="Rectangle 49">
                <a:extLst>
                  <a:ext uri="{FF2B5EF4-FFF2-40B4-BE49-F238E27FC236}">
                    <a16:creationId xmlns:a16="http://schemas.microsoft.com/office/drawing/2014/main" id="{8F1970D0-14C6-4869-A7E9-E0B301EA268E}"/>
                  </a:ext>
                </a:extLst>
              </p:cNvPr>
              <p:cNvSpPr>
                <a:spLocks noRot="1" noChangeAspect="1" noMove="1" noResize="1" noEditPoints="1" noAdjustHandles="1" noChangeArrowheads="1" noChangeShapeType="1" noTextEdit="1"/>
              </p:cNvSpPr>
              <p:nvPr/>
            </p:nvSpPr>
            <p:spPr>
              <a:xfrm>
                <a:off x="6164628" y="4941378"/>
                <a:ext cx="380553" cy="369332"/>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78426070"/>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B3E12B31-8FC8-4A41-9E70-D32B66C23A88}"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A0B647E9-0097-4ABD-9993-9790A29446C2}" type="slidenum">
              <a:rPr lang="he-IL" altLang="en-US"/>
              <a:pPr>
                <a:defRPr/>
              </a:pPr>
              <a:t>39</a:t>
            </a:fld>
            <a:endParaRPr lang="en-US" altLang="en-US"/>
          </a:p>
        </p:txBody>
      </p:sp>
      <p:sp>
        <p:nvSpPr>
          <p:cNvPr id="2" name="Rectangle 1"/>
          <p:cNvSpPr/>
          <p:nvPr/>
        </p:nvSpPr>
        <p:spPr bwMode="auto">
          <a:xfrm>
            <a:off x="8451273" y="5266082"/>
            <a:ext cx="235527" cy="1385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218364" y="945161"/>
                <a:ext cx="9226222" cy="3852979"/>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a:lstStyle>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t>One-time signature – for </a:t>
                </a:r>
                <a:r>
                  <a:rPr lang="en-GB" altLang="en-US" sz="2400" b="1" dirty="0">
                    <a:solidFill>
                      <a:srgbClr val="0000FF"/>
                    </a:solidFill>
                  </a:rPr>
                  <a:t>arbitrary-length</a:t>
                </a:r>
                <a:r>
                  <a:rPr lang="en-GB" altLang="en-US" sz="2400" dirty="0">
                    <a:solidFill>
                      <a:srgbClr val="0000FF"/>
                    </a:solidFill>
                  </a:rPr>
                  <a:t> </a:t>
                </a:r>
                <a14:m>
                  <m:oMath xmlns:m="http://schemas.openxmlformats.org/officeDocument/2006/math">
                    <m:r>
                      <a:rPr lang="en-US" altLang="en-US" sz="2400" b="0" i="1" dirty="0" smtClean="0">
                        <a:solidFill>
                          <a:srgbClr val="0000FF"/>
                        </a:solidFill>
                        <a:latin typeface="Cambria Math" panose="02040503050406030204" pitchFamily="18" charset="0"/>
                        <a:cs typeface="Times New Roman" pitchFamily="18" charset="0"/>
                      </a:rPr>
                      <m:t>𝑚</m:t>
                    </m:r>
                    <m:r>
                      <a:rPr lang="en-GB" altLang="en-US" sz="2400" i="1" dirty="0">
                        <a:solidFill>
                          <a:srgbClr val="0000FF"/>
                        </a:solidFill>
                        <a:latin typeface="Cambria Math" panose="02040503050406030204" pitchFamily="18" charset="0"/>
                        <a:ea typeface="Cambria Math" panose="02040503050406030204" pitchFamily="18" charset="0"/>
                        <a:cs typeface="Times New Roman" pitchFamily="18" charset="0"/>
                      </a:rPr>
                      <m:t>∈</m:t>
                    </m:r>
                    <m:sSup>
                      <m:sSupPr>
                        <m:ctrlPr>
                          <a:rPr lang="en-GB" altLang="en-US" sz="2400" i="1" dirty="0">
                            <a:solidFill>
                              <a:srgbClr val="0000FF"/>
                            </a:solidFill>
                            <a:latin typeface="Cambria Math" panose="02040503050406030204" pitchFamily="18" charset="0"/>
                            <a:ea typeface="Cambria Math" panose="02040503050406030204" pitchFamily="18" charset="0"/>
                            <a:cs typeface="Times New Roman" pitchFamily="18" charset="0"/>
                          </a:rPr>
                        </m:ctrlPr>
                      </m:sSupPr>
                      <m:e>
                        <m:d>
                          <m:dPr>
                            <m:begChr m:val="{"/>
                            <m:endChr m:val="}"/>
                            <m:ctrlPr>
                              <a:rPr lang="en-GB" altLang="en-US" sz="2400" i="1" dirty="0">
                                <a:solidFill>
                                  <a:srgbClr val="0000FF"/>
                                </a:solidFill>
                                <a:latin typeface="Cambria Math" panose="02040503050406030204" pitchFamily="18" charset="0"/>
                                <a:ea typeface="Cambria Math" panose="02040503050406030204" pitchFamily="18" charset="0"/>
                                <a:cs typeface="Times New Roman" pitchFamily="18" charset="0"/>
                              </a:rPr>
                            </m:ctrlPr>
                          </m:dPr>
                          <m:e>
                            <m:r>
                              <a:rPr lang="en-US" altLang="en-US" sz="2400" i="1" dirty="0">
                                <a:solidFill>
                                  <a:srgbClr val="0000FF"/>
                                </a:solidFill>
                                <a:latin typeface="Cambria Math" panose="02040503050406030204" pitchFamily="18" charset="0"/>
                                <a:ea typeface="Cambria Math" panose="02040503050406030204" pitchFamily="18" charset="0"/>
                                <a:cs typeface="Times New Roman" pitchFamily="18" charset="0"/>
                              </a:rPr>
                              <m:t>0</m:t>
                            </m:r>
                            <m:r>
                              <a:rPr lang="en-US" altLang="en-US" sz="2400" i="1" dirty="0">
                                <a:solidFill>
                                  <a:srgbClr val="0000FF"/>
                                </a:solidFill>
                                <a:latin typeface="Cambria Math" panose="02040503050406030204" pitchFamily="18" charset="0"/>
                                <a:ea typeface="Cambria Math" panose="02040503050406030204" pitchFamily="18" charset="0"/>
                                <a:cs typeface="Times New Roman" pitchFamily="18" charset="0"/>
                              </a:rPr>
                              <m:t>,</m:t>
                            </m:r>
                            <m:r>
                              <a:rPr lang="en-US" altLang="en-US" sz="2400" i="1" dirty="0">
                                <a:solidFill>
                                  <a:srgbClr val="0000FF"/>
                                </a:solidFill>
                                <a:latin typeface="Cambria Math" panose="02040503050406030204" pitchFamily="18" charset="0"/>
                                <a:ea typeface="Cambria Math" panose="02040503050406030204" pitchFamily="18" charset="0"/>
                                <a:cs typeface="Times New Roman" pitchFamily="18" charset="0"/>
                              </a:rPr>
                              <m:t>1</m:t>
                            </m:r>
                          </m:e>
                        </m:d>
                      </m:e>
                      <m:sup>
                        <m:r>
                          <a:rPr lang="en-US" altLang="en-US" sz="2400" b="0" i="1" dirty="0" smtClean="0">
                            <a:solidFill>
                              <a:srgbClr val="0000FF"/>
                            </a:solidFill>
                            <a:latin typeface="Cambria Math" panose="02040503050406030204" pitchFamily="18" charset="0"/>
                            <a:ea typeface="Cambria Math" panose="02040503050406030204" pitchFamily="18" charset="0"/>
                            <a:cs typeface="Times New Roman" pitchFamily="18" charset="0"/>
                          </a:rPr>
                          <m:t>∗</m:t>
                        </m:r>
                      </m:sup>
                    </m:sSup>
                  </m:oMath>
                </a14:m>
                <a:r>
                  <a:rPr lang="en-GB" altLang="en-US" sz="2400" dirty="0"/>
                  <a:t>:</a:t>
                </a:r>
              </a:p>
              <a:p>
                <a:pPr marL="1338263" lvl="3"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a:t>Private key </a:t>
                </a:r>
                <a14:m>
                  <m:oMath xmlns:m="http://schemas.openxmlformats.org/officeDocument/2006/math">
                    <m:r>
                      <a:rPr lang="en-US" altLang="en-US" sz="1800" i="1">
                        <a:latin typeface="Cambria Math" panose="02040503050406030204" pitchFamily="18" charset="0"/>
                        <a:ea typeface="Cambria Math" panose="02040503050406030204" pitchFamily="18" charset="0"/>
                      </a:rPr>
                      <m:t>𝑠</m:t>
                    </m:r>
                    <m:r>
                      <a:rPr lang="en-US" altLang="en-US" sz="1800">
                        <a:latin typeface="Cambria Math" panose="02040503050406030204" pitchFamily="18" charset="0"/>
                        <a:ea typeface="Cambria Math" panose="02040503050406030204" pitchFamily="18" charset="0"/>
                      </a:rPr>
                      <m:t>=</m:t>
                    </m:r>
                    <m:sSubSup>
                      <m:sSubSupPr>
                        <m:ctrlPr>
                          <a:rPr lang="en-US" altLang="en-US" sz="1800" i="1">
                            <a:latin typeface="Cambria Math" panose="02040503050406030204" pitchFamily="18" charset="0"/>
                            <a:ea typeface="Cambria Math" panose="02040503050406030204" pitchFamily="18" charset="0"/>
                          </a:rPr>
                        </m:ctrlPr>
                      </m:sSubSupPr>
                      <m:e>
                        <m:d>
                          <m:dPr>
                            <m:begChr m:val="{"/>
                            <m:endChr m:val="}"/>
                            <m:ctrlPr>
                              <a:rPr lang="en-US" altLang="en-US" sz="1800" i="1">
                                <a:latin typeface="Cambria Math" panose="02040503050406030204" pitchFamily="18" charset="0"/>
                                <a:ea typeface="Cambria Math" panose="02040503050406030204" pitchFamily="18" charset="0"/>
                              </a:rPr>
                            </m:ctrlPr>
                          </m:dPr>
                          <m:e>
                            <m:sSubSup>
                              <m:sSubSupPr>
                                <m:ctrlPr>
                                  <a:rPr lang="en-US" altLang="en-US" sz="1800" i="1">
                                    <a:latin typeface="Cambria Math" panose="02040503050406030204" pitchFamily="18" charset="0"/>
                                    <a:ea typeface="Cambria Math" panose="02040503050406030204" pitchFamily="18" charset="0"/>
                                  </a:rPr>
                                </m:ctrlPr>
                              </m:sSubSupPr>
                              <m:e>
                                <m:r>
                                  <a:rPr lang="en-US" altLang="en-US" sz="1800" i="1">
                                    <a:latin typeface="Cambria Math" panose="02040503050406030204" pitchFamily="18" charset="0"/>
                                    <a:ea typeface="Cambria Math" panose="02040503050406030204" pitchFamily="18" charset="0"/>
                                  </a:rPr>
                                  <m:t>𝑠</m:t>
                                </m:r>
                              </m:e>
                              <m:sub>
                                <m:r>
                                  <a:rPr lang="en-US" altLang="en-US" sz="1800" i="1">
                                    <a:latin typeface="Cambria Math" panose="02040503050406030204" pitchFamily="18" charset="0"/>
                                    <a:ea typeface="Cambria Math" panose="02040503050406030204" pitchFamily="18" charset="0"/>
                                  </a:rPr>
                                  <m:t>𝑏</m:t>
                                </m:r>
                              </m:sub>
                              <m:sup>
                                <m:r>
                                  <a:rPr lang="en-US" altLang="en-US" sz="1800" i="1">
                                    <a:latin typeface="Cambria Math" panose="02040503050406030204" pitchFamily="18" charset="0"/>
                                    <a:ea typeface="Cambria Math" panose="02040503050406030204" pitchFamily="18" charset="0"/>
                                  </a:rPr>
                                  <m:t> </m:t>
                                </m:r>
                              </m:sup>
                            </m:sSubSup>
                            <m:r>
                              <a:rPr lang="en-US" altLang="en-US" sz="1800" i="1">
                                <a:latin typeface="Cambria Math" panose="02040503050406030204" pitchFamily="18" charset="0"/>
                                <a:ea typeface="Cambria Math" panose="02040503050406030204" pitchFamily="18" charset="0"/>
                              </a:rPr>
                              <m:t>(</m:t>
                            </m:r>
                            <m:r>
                              <a:rPr lang="en-US" altLang="en-US" sz="1800" i="1">
                                <a:latin typeface="Cambria Math" panose="02040503050406030204" pitchFamily="18" charset="0"/>
                                <a:ea typeface="Cambria Math" panose="02040503050406030204" pitchFamily="18" charset="0"/>
                              </a:rPr>
                              <m:t>𝑖</m:t>
                            </m:r>
                            <m:r>
                              <a:rPr lang="en-US" altLang="en-US" sz="1800" i="1">
                                <a:latin typeface="Cambria Math" panose="02040503050406030204" pitchFamily="18" charset="0"/>
                                <a:ea typeface="Cambria Math" panose="02040503050406030204" pitchFamily="18" charset="0"/>
                              </a:rPr>
                              <m:t>)</m:t>
                            </m:r>
                          </m:e>
                        </m:d>
                      </m:e>
                      <m:sub>
                        <m:r>
                          <a:rPr lang="en-US" altLang="en-US" sz="1800" i="1">
                            <a:latin typeface="Cambria Math" panose="02040503050406030204" pitchFamily="18" charset="0"/>
                            <a:ea typeface="Cambria Math" panose="02040503050406030204" pitchFamily="18" charset="0"/>
                          </a:rPr>
                          <m:t>𝑏</m:t>
                        </m:r>
                        <m:r>
                          <a:rPr lang="en-US" altLang="en-US" sz="1800" i="1">
                            <a:latin typeface="Cambria Math" panose="02040503050406030204" pitchFamily="18" charset="0"/>
                            <a:ea typeface="Cambria Math" panose="02040503050406030204" pitchFamily="18" charset="0"/>
                          </a:rPr>
                          <m:t>∈</m:t>
                        </m:r>
                        <m:d>
                          <m:dPr>
                            <m:begChr m:val="{"/>
                            <m:endChr m:val="}"/>
                            <m:ctrlPr>
                              <a:rPr lang="en-US" altLang="en-US" sz="1800" i="1">
                                <a:latin typeface="Cambria Math" panose="02040503050406030204" pitchFamily="18" charset="0"/>
                                <a:ea typeface="Cambria Math" panose="02040503050406030204" pitchFamily="18" charset="0"/>
                              </a:rPr>
                            </m:ctrlPr>
                          </m:dPr>
                          <m:e>
                            <m:r>
                              <a:rPr lang="en-US" altLang="en-US" sz="1800" i="1">
                                <a:latin typeface="Cambria Math" panose="02040503050406030204" pitchFamily="18" charset="0"/>
                                <a:ea typeface="Cambria Math" panose="02040503050406030204" pitchFamily="18" charset="0"/>
                              </a:rPr>
                              <m:t>0</m:t>
                            </m:r>
                            <m:r>
                              <a:rPr lang="en-US" altLang="en-US" sz="1800" i="1">
                                <a:latin typeface="Cambria Math" panose="02040503050406030204" pitchFamily="18" charset="0"/>
                                <a:ea typeface="Cambria Math" panose="02040503050406030204" pitchFamily="18" charset="0"/>
                              </a:rPr>
                              <m:t>,</m:t>
                            </m:r>
                            <m:r>
                              <a:rPr lang="en-US" altLang="en-US" sz="1800" i="1">
                                <a:latin typeface="Cambria Math" panose="02040503050406030204" pitchFamily="18" charset="0"/>
                                <a:ea typeface="Cambria Math" panose="02040503050406030204" pitchFamily="18" charset="0"/>
                              </a:rPr>
                              <m:t>1</m:t>
                            </m:r>
                          </m:e>
                        </m:d>
                        <m:r>
                          <a:rPr lang="en-US" altLang="en-US" sz="1800" i="1">
                            <a:latin typeface="Cambria Math" panose="02040503050406030204" pitchFamily="18" charset="0"/>
                            <a:ea typeface="Cambria Math" panose="02040503050406030204" pitchFamily="18" charset="0"/>
                          </a:rPr>
                          <m:t>,</m:t>
                        </m:r>
                        <m:r>
                          <a:rPr lang="en-US" altLang="en-US" sz="1800" i="1">
                            <a:latin typeface="Cambria Math" panose="02040503050406030204" pitchFamily="18" charset="0"/>
                            <a:ea typeface="Cambria Math" panose="02040503050406030204" pitchFamily="18" charset="0"/>
                          </a:rPr>
                          <m:t>𝑖</m:t>
                        </m:r>
                        <m:r>
                          <a:rPr lang="en-US" altLang="en-US" sz="1800" i="1">
                            <a:latin typeface="Cambria Math" panose="02040503050406030204" pitchFamily="18" charset="0"/>
                            <a:ea typeface="Cambria Math" panose="02040503050406030204" pitchFamily="18" charset="0"/>
                          </a:rPr>
                          <m:t>∈</m:t>
                        </m:r>
                        <m:d>
                          <m:dPr>
                            <m:begChr m:val="{"/>
                            <m:endChr m:val="}"/>
                            <m:ctrlPr>
                              <a:rPr lang="en-US" altLang="en-US" sz="1800" i="1">
                                <a:latin typeface="Cambria Math" panose="02040503050406030204" pitchFamily="18" charset="0"/>
                                <a:ea typeface="Cambria Math" panose="02040503050406030204" pitchFamily="18" charset="0"/>
                              </a:rPr>
                            </m:ctrlPr>
                          </m:dPr>
                          <m:e>
                            <m:r>
                              <a:rPr lang="en-US" altLang="en-US" sz="1800" i="1">
                                <a:latin typeface="Cambria Math" panose="02040503050406030204" pitchFamily="18" charset="0"/>
                                <a:ea typeface="Cambria Math" panose="02040503050406030204" pitchFamily="18" charset="0"/>
                              </a:rPr>
                              <m:t>1</m:t>
                            </m:r>
                            <m:r>
                              <a:rPr lang="en-US" altLang="en-US" sz="1800" i="1">
                                <a:latin typeface="Cambria Math" panose="02040503050406030204" pitchFamily="18" charset="0"/>
                                <a:ea typeface="Cambria Math" panose="02040503050406030204" pitchFamily="18" charset="0"/>
                              </a:rPr>
                              <m:t>,…,</m:t>
                            </m:r>
                            <m:r>
                              <a:rPr lang="en-US" altLang="en-US" sz="1800" i="1">
                                <a:latin typeface="Cambria Math" panose="02040503050406030204" pitchFamily="18" charset="0"/>
                                <a:ea typeface="Cambria Math" panose="02040503050406030204" pitchFamily="18" charset="0"/>
                              </a:rPr>
                              <m:t>𝑙</m:t>
                            </m:r>
                          </m:e>
                        </m:d>
                      </m:sub>
                      <m:sup/>
                    </m:sSubSup>
                  </m:oMath>
                </a14:m>
                <a:endParaRPr lang="en-GB" altLang="en-US" sz="1800" dirty="0"/>
              </a:p>
              <a:p>
                <a:pPr marL="1338263" lvl="3"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a:t>Public key  </a:t>
                </a:r>
                <a14:m>
                  <m:oMath xmlns:m="http://schemas.openxmlformats.org/officeDocument/2006/math">
                    <m:sSubSup>
                      <m:sSubSupPr>
                        <m:ctrlPr>
                          <a:rPr lang="en-US" altLang="en-US" sz="1800" i="1">
                            <a:latin typeface="Cambria Math" panose="02040503050406030204" pitchFamily="18" charset="0"/>
                            <a:ea typeface="Cambria Math" panose="02040503050406030204" pitchFamily="18" charset="0"/>
                          </a:rPr>
                        </m:ctrlPr>
                      </m:sSubSupPr>
                      <m:e>
                        <m:r>
                          <a:rPr lang="en-US" altLang="en-US" sz="1800" i="1">
                            <a:latin typeface="Cambria Math" panose="02040503050406030204" pitchFamily="18" charset="0"/>
                            <a:ea typeface="Cambria Math" panose="02040503050406030204" pitchFamily="18" charset="0"/>
                          </a:rPr>
                          <m:t>𝑣</m:t>
                        </m:r>
                        <m:r>
                          <a:rPr lang="en-US" altLang="en-US" sz="1800" i="1">
                            <a:latin typeface="Cambria Math" panose="02040503050406030204" pitchFamily="18" charset="0"/>
                            <a:ea typeface="Cambria Math" panose="02040503050406030204" pitchFamily="18" charset="0"/>
                          </a:rPr>
                          <m:t>=</m:t>
                        </m:r>
                        <m:sSubSup>
                          <m:sSubSupPr>
                            <m:ctrlPr>
                              <a:rPr lang="en-US" altLang="en-US" sz="1800" i="1">
                                <a:latin typeface="Cambria Math" panose="02040503050406030204" pitchFamily="18" charset="0"/>
                                <a:ea typeface="Cambria Math" panose="02040503050406030204" pitchFamily="18" charset="0"/>
                              </a:rPr>
                            </m:ctrlPr>
                          </m:sSubSupPr>
                          <m:e>
                            <m:d>
                              <m:dPr>
                                <m:begChr m:val="{"/>
                                <m:endChr m:val="}"/>
                                <m:ctrlPr>
                                  <a:rPr lang="en-US" altLang="en-US" sz="1800" i="1">
                                    <a:latin typeface="Cambria Math" panose="02040503050406030204" pitchFamily="18" charset="0"/>
                                    <a:ea typeface="Cambria Math" panose="02040503050406030204" pitchFamily="18" charset="0"/>
                                  </a:rPr>
                                </m:ctrlPr>
                              </m:dPr>
                              <m:e>
                                <m:sSubSup>
                                  <m:sSubSupPr>
                                    <m:ctrlPr>
                                      <a:rPr lang="en-US" altLang="en-US" sz="1800" i="1">
                                        <a:latin typeface="Cambria Math" panose="02040503050406030204" pitchFamily="18" charset="0"/>
                                        <a:ea typeface="Cambria Math" panose="02040503050406030204" pitchFamily="18" charset="0"/>
                                      </a:rPr>
                                    </m:ctrlPr>
                                  </m:sSubSupPr>
                                  <m:e>
                                    <m:r>
                                      <a:rPr lang="en-US" altLang="en-US" sz="1800" i="1">
                                        <a:latin typeface="Cambria Math" panose="02040503050406030204" pitchFamily="18" charset="0"/>
                                        <a:ea typeface="Cambria Math" panose="02040503050406030204" pitchFamily="18" charset="0"/>
                                      </a:rPr>
                                      <m:t>𝑣</m:t>
                                    </m:r>
                                  </m:e>
                                  <m:sub>
                                    <m:r>
                                      <a:rPr lang="en-US" altLang="en-US" sz="1800" i="1">
                                        <a:latin typeface="Cambria Math" panose="02040503050406030204" pitchFamily="18" charset="0"/>
                                        <a:ea typeface="Cambria Math" panose="02040503050406030204" pitchFamily="18" charset="0"/>
                                      </a:rPr>
                                      <m:t>𝑏</m:t>
                                    </m:r>
                                  </m:sub>
                                  <m:sup>
                                    <m:r>
                                      <a:rPr lang="en-US" altLang="en-US" sz="1800" i="1">
                                        <a:latin typeface="Cambria Math" panose="02040503050406030204" pitchFamily="18" charset="0"/>
                                        <a:ea typeface="Cambria Math" panose="02040503050406030204" pitchFamily="18" charset="0"/>
                                      </a:rPr>
                                      <m:t> </m:t>
                                    </m:r>
                                  </m:sup>
                                </m:sSubSup>
                                <m:r>
                                  <a:rPr lang="en-US" altLang="en-US" sz="1800" i="1">
                                    <a:latin typeface="Cambria Math" panose="02040503050406030204" pitchFamily="18" charset="0"/>
                                    <a:ea typeface="Cambria Math" panose="02040503050406030204" pitchFamily="18" charset="0"/>
                                  </a:rPr>
                                  <m:t>(</m:t>
                                </m:r>
                                <m:r>
                                  <a:rPr lang="en-US" altLang="en-US" sz="1800" i="1">
                                    <a:latin typeface="Cambria Math" panose="02040503050406030204" pitchFamily="18" charset="0"/>
                                    <a:ea typeface="Cambria Math" panose="02040503050406030204" pitchFamily="18" charset="0"/>
                                  </a:rPr>
                                  <m:t>𝑖</m:t>
                                </m:r>
                                <m:r>
                                  <a:rPr lang="en-US" altLang="en-US" sz="1800" i="1">
                                    <a:latin typeface="Cambria Math" panose="02040503050406030204" pitchFamily="18" charset="0"/>
                                    <a:ea typeface="Cambria Math" panose="02040503050406030204" pitchFamily="18" charset="0"/>
                                  </a:rPr>
                                  <m:t>)</m:t>
                                </m:r>
                              </m:e>
                            </m:d>
                          </m:e>
                          <m:sub>
                            <m:r>
                              <a:rPr lang="en-US" altLang="en-US" sz="1800" i="1">
                                <a:latin typeface="Cambria Math" panose="02040503050406030204" pitchFamily="18" charset="0"/>
                                <a:ea typeface="Cambria Math" panose="02040503050406030204" pitchFamily="18" charset="0"/>
                              </a:rPr>
                              <m:t>𝑏</m:t>
                            </m:r>
                            <m:r>
                              <a:rPr lang="en-US" altLang="en-US" sz="1800" i="1">
                                <a:latin typeface="Cambria Math" panose="02040503050406030204" pitchFamily="18" charset="0"/>
                                <a:ea typeface="Cambria Math" panose="02040503050406030204" pitchFamily="18" charset="0"/>
                              </a:rPr>
                              <m:t>∈</m:t>
                            </m:r>
                            <m:d>
                              <m:dPr>
                                <m:begChr m:val="{"/>
                                <m:endChr m:val="}"/>
                                <m:ctrlPr>
                                  <a:rPr lang="en-US" altLang="en-US" sz="1800" i="1">
                                    <a:latin typeface="Cambria Math" panose="02040503050406030204" pitchFamily="18" charset="0"/>
                                    <a:ea typeface="Cambria Math" panose="02040503050406030204" pitchFamily="18" charset="0"/>
                                  </a:rPr>
                                </m:ctrlPr>
                              </m:dPr>
                              <m:e>
                                <m:r>
                                  <a:rPr lang="en-US" altLang="en-US" sz="1800" i="1">
                                    <a:latin typeface="Cambria Math" panose="02040503050406030204" pitchFamily="18" charset="0"/>
                                    <a:ea typeface="Cambria Math" panose="02040503050406030204" pitchFamily="18" charset="0"/>
                                  </a:rPr>
                                  <m:t>0</m:t>
                                </m:r>
                                <m:r>
                                  <a:rPr lang="en-US" altLang="en-US" sz="1800" i="1">
                                    <a:latin typeface="Cambria Math" panose="02040503050406030204" pitchFamily="18" charset="0"/>
                                    <a:ea typeface="Cambria Math" panose="02040503050406030204" pitchFamily="18" charset="0"/>
                                  </a:rPr>
                                  <m:t>,</m:t>
                                </m:r>
                                <m:r>
                                  <a:rPr lang="en-US" altLang="en-US" sz="1800" i="1">
                                    <a:latin typeface="Cambria Math" panose="02040503050406030204" pitchFamily="18" charset="0"/>
                                    <a:ea typeface="Cambria Math" panose="02040503050406030204" pitchFamily="18" charset="0"/>
                                  </a:rPr>
                                  <m:t>1</m:t>
                                </m:r>
                              </m:e>
                            </m:d>
                            <m:r>
                              <a:rPr lang="en-US" altLang="en-US" sz="1800" i="1">
                                <a:latin typeface="Cambria Math" panose="02040503050406030204" pitchFamily="18" charset="0"/>
                                <a:ea typeface="Cambria Math" panose="02040503050406030204" pitchFamily="18" charset="0"/>
                              </a:rPr>
                              <m:t>,</m:t>
                            </m:r>
                            <m:r>
                              <a:rPr lang="en-US" altLang="en-US" sz="1800" i="1">
                                <a:latin typeface="Cambria Math" panose="02040503050406030204" pitchFamily="18" charset="0"/>
                                <a:ea typeface="Cambria Math" panose="02040503050406030204" pitchFamily="18" charset="0"/>
                              </a:rPr>
                              <m:t>𝑖</m:t>
                            </m:r>
                            <m:r>
                              <a:rPr lang="en-US" altLang="en-US" sz="1800" i="1">
                                <a:latin typeface="Cambria Math" panose="02040503050406030204" pitchFamily="18" charset="0"/>
                                <a:ea typeface="Cambria Math" panose="02040503050406030204" pitchFamily="18" charset="0"/>
                              </a:rPr>
                              <m:t>∈</m:t>
                            </m:r>
                            <m:d>
                              <m:dPr>
                                <m:begChr m:val="{"/>
                                <m:endChr m:val="}"/>
                                <m:ctrlPr>
                                  <a:rPr lang="en-US" altLang="en-US" sz="1800" i="1">
                                    <a:latin typeface="Cambria Math" panose="02040503050406030204" pitchFamily="18" charset="0"/>
                                    <a:ea typeface="Cambria Math" panose="02040503050406030204" pitchFamily="18" charset="0"/>
                                  </a:rPr>
                                </m:ctrlPr>
                              </m:dPr>
                              <m:e>
                                <m:r>
                                  <a:rPr lang="en-US" altLang="en-US" sz="1800" i="1">
                                    <a:latin typeface="Cambria Math" panose="02040503050406030204" pitchFamily="18" charset="0"/>
                                    <a:ea typeface="Cambria Math" panose="02040503050406030204" pitchFamily="18" charset="0"/>
                                  </a:rPr>
                                  <m:t>1</m:t>
                                </m:r>
                                <m:r>
                                  <a:rPr lang="en-US" altLang="en-US" sz="1800" i="1">
                                    <a:latin typeface="Cambria Math" panose="02040503050406030204" pitchFamily="18" charset="0"/>
                                    <a:ea typeface="Cambria Math" panose="02040503050406030204" pitchFamily="18" charset="0"/>
                                  </a:rPr>
                                  <m:t>,…,</m:t>
                                </m:r>
                                <m:r>
                                  <a:rPr lang="en-US" altLang="en-US" sz="1800" i="1">
                                    <a:latin typeface="Cambria Math" panose="02040503050406030204" pitchFamily="18" charset="0"/>
                                    <a:ea typeface="Cambria Math" panose="02040503050406030204" pitchFamily="18" charset="0"/>
                                  </a:rPr>
                                  <m:t>𝑙</m:t>
                                </m:r>
                              </m:e>
                            </m:d>
                          </m:sub>
                          <m:sup>
                            <m:r>
                              <a:rPr lang="en-US" altLang="en-US" sz="1800" i="1">
                                <a:latin typeface="Cambria Math" panose="02040503050406030204" pitchFamily="18" charset="0"/>
                                <a:ea typeface="Cambria Math" panose="02040503050406030204" pitchFamily="18" charset="0"/>
                              </a:rPr>
                              <m:t> </m:t>
                            </m:r>
                          </m:sup>
                        </m:sSubSup>
                      </m:e>
                      <m:sub>
                        <m:r>
                          <a:rPr lang="en-US" altLang="en-US" sz="1800" i="1">
                            <a:latin typeface="Cambria Math" panose="02040503050406030204" pitchFamily="18" charset="0"/>
                            <a:ea typeface="Cambria Math" panose="02040503050406030204" pitchFamily="18" charset="0"/>
                          </a:rPr>
                          <m:t> </m:t>
                        </m:r>
                      </m:sub>
                      <m:sup>
                        <m:r>
                          <a:rPr lang="en-US" altLang="en-US" sz="1800" i="1">
                            <a:latin typeface="Cambria Math" panose="02040503050406030204" pitchFamily="18" charset="0"/>
                            <a:ea typeface="Cambria Math" panose="02040503050406030204" pitchFamily="18" charset="0"/>
                          </a:rPr>
                          <m:t> </m:t>
                        </m:r>
                      </m:sup>
                    </m:sSubSup>
                  </m:oMath>
                </a14:m>
                <a:r>
                  <a:rPr lang="en-GB" altLang="en-US" sz="1800" dirty="0"/>
                  <a:t>, </a:t>
                </a:r>
                <a14:m>
                  <m:oMath xmlns:m="http://schemas.openxmlformats.org/officeDocument/2006/math">
                    <m:sSubSup>
                      <m:sSubSupPr>
                        <m:ctrlPr>
                          <a:rPr lang="en-US" altLang="en-US" sz="1800" i="1">
                            <a:latin typeface="Cambria Math" panose="02040503050406030204" pitchFamily="18" charset="0"/>
                            <a:ea typeface="Cambria Math" panose="02040503050406030204" pitchFamily="18" charset="0"/>
                          </a:rPr>
                        </m:ctrlPr>
                      </m:sSubSupPr>
                      <m:e>
                        <m:r>
                          <a:rPr lang="en-US" altLang="en-US" sz="1800" i="1">
                            <a:latin typeface="Cambria Math" panose="02040503050406030204" pitchFamily="18" charset="0"/>
                            <a:ea typeface="Cambria Math" panose="02040503050406030204" pitchFamily="18" charset="0"/>
                          </a:rPr>
                          <m:t>𝑣</m:t>
                        </m:r>
                        <m:r>
                          <a:rPr lang="en-US" altLang="en-US" sz="1800" i="1">
                            <a:latin typeface="Cambria Math" panose="02040503050406030204" pitchFamily="18" charset="0"/>
                            <a:ea typeface="Cambria Math" panose="02040503050406030204" pitchFamily="18" charset="0"/>
                          </a:rPr>
                          <m:t>(</m:t>
                        </m:r>
                        <m:r>
                          <a:rPr lang="en-US" altLang="en-US" sz="1800" i="1">
                            <a:latin typeface="Cambria Math" panose="02040503050406030204" pitchFamily="18" charset="0"/>
                            <a:ea typeface="Cambria Math" panose="02040503050406030204" pitchFamily="18" charset="0"/>
                          </a:rPr>
                          <m:t>𝑖</m:t>
                        </m:r>
                        <m:r>
                          <a:rPr lang="en-US" altLang="en-US" sz="1800" i="1">
                            <a:latin typeface="Cambria Math" panose="02040503050406030204" pitchFamily="18" charset="0"/>
                            <a:ea typeface="Cambria Math" panose="02040503050406030204" pitchFamily="18" charset="0"/>
                          </a:rPr>
                          <m:t>)</m:t>
                        </m:r>
                      </m:e>
                      <m:sub>
                        <m:r>
                          <a:rPr lang="en-US" altLang="en-US" sz="1800" i="1">
                            <a:latin typeface="Cambria Math" panose="02040503050406030204" pitchFamily="18" charset="0"/>
                            <a:ea typeface="Cambria Math" panose="02040503050406030204" pitchFamily="18" charset="0"/>
                          </a:rPr>
                          <m:t>𝑏</m:t>
                        </m:r>
                      </m:sub>
                      <m:sup/>
                    </m:sSubSup>
                    <m:r>
                      <a:rPr lang="en-US" altLang="en-US" sz="1800">
                        <a:latin typeface="Cambria Math" panose="02040503050406030204" pitchFamily="18" charset="0"/>
                        <a:ea typeface="Cambria Math" panose="02040503050406030204" pitchFamily="18" charset="0"/>
                      </a:rPr>
                      <m:t>=</m:t>
                    </m:r>
                    <m:r>
                      <a:rPr lang="en-US" altLang="en-US" sz="1800" i="1">
                        <a:latin typeface="Cambria Math" panose="02040503050406030204" pitchFamily="18" charset="0"/>
                        <a:ea typeface="Cambria Math" panose="02040503050406030204" pitchFamily="18" charset="0"/>
                      </a:rPr>
                      <m:t>h</m:t>
                    </m:r>
                    <m:d>
                      <m:dPr>
                        <m:ctrlPr>
                          <a:rPr lang="en-US" altLang="en-US" sz="1800" i="1">
                            <a:latin typeface="Cambria Math" panose="02040503050406030204" pitchFamily="18" charset="0"/>
                            <a:ea typeface="Cambria Math" panose="02040503050406030204" pitchFamily="18" charset="0"/>
                          </a:rPr>
                        </m:ctrlPr>
                      </m:dPr>
                      <m:e>
                        <m:sSubSup>
                          <m:sSubSupPr>
                            <m:ctrlPr>
                              <a:rPr lang="en-US" altLang="en-US" sz="1800" i="1">
                                <a:latin typeface="Cambria Math" panose="02040503050406030204" pitchFamily="18" charset="0"/>
                                <a:ea typeface="Cambria Math" panose="02040503050406030204" pitchFamily="18" charset="0"/>
                              </a:rPr>
                            </m:ctrlPr>
                          </m:sSubSupPr>
                          <m:e>
                            <m:r>
                              <a:rPr lang="en-US" altLang="en-US" sz="1800" i="1">
                                <a:latin typeface="Cambria Math" panose="02040503050406030204" pitchFamily="18" charset="0"/>
                                <a:ea typeface="Cambria Math" panose="02040503050406030204" pitchFamily="18" charset="0"/>
                              </a:rPr>
                              <m:t>𝑠</m:t>
                            </m:r>
                            <m:r>
                              <a:rPr lang="en-US" altLang="en-US" sz="1800" i="1">
                                <a:latin typeface="Cambria Math" panose="02040503050406030204" pitchFamily="18" charset="0"/>
                                <a:ea typeface="Cambria Math" panose="02040503050406030204" pitchFamily="18" charset="0"/>
                              </a:rPr>
                              <m:t>(</m:t>
                            </m:r>
                            <m:r>
                              <a:rPr lang="en-US" altLang="en-US" sz="1800" i="1">
                                <a:latin typeface="Cambria Math" panose="02040503050406030204" pitchFamily="18" charset="0"/>
                                <a:ea typeface="Cambria Math" panose="02040503050406030204" pitchFamily="18" charset="0"/>
                              </a:rPr>
                              <m:t>𝑖</m:t>
                            </m:r>
                            <m:r>
                              <a:rPr lang="en-US" altLang="en-US" sz="1800" i="1">
                                <a:latin typeface="Cambria Math" panose="02040503050406030204" pitchFamily="18" charset="0"/>
                                <a:ea typeface="Cambria Math" panose="02040503050406030204" pitchFamily="18" charset="0"/>
                              </a:rPr>
                              <m:t>)</m:t>
                            </m:r>
                          </m:e>
                          <m:sub>
                            <m:r>
                              <a:rPr lang="en-US" altLang="en-US" sz="1800" i="1">
                                <a:latin typeface="Cambria Math" panose="02040503050406030204" pitchFamily="18" charset="0"/>
                                <a:ea typeface="Cambria Math" panose="02040503050406030204" pitchFamily="18" charset="0"/>
                              </a:rPr>
                              <m:t>𝑏</m:t>
                            </m:r>
                          </m:sub>
                          <m:sup/>
                        </m:sSubSup>
                      </m:e>
                    </m:d>
                  </m:oMath>
                </a14:m>
                <a:endParaRPr lang="en-GB" altLang="en-US" sz="1800" dirty="0"/>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sz="2000" dirty="0">
                  <a:ea typeface="Cambria Math" panose="02040503050406030204" pitchFamily="18" charset="0"/>
                </a:endParaRP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800" dirty="0"/>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400" dirty="0"/>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800" dirty="0"/>
              </a:p>
              <a:p>
                <a:pPr marL="342900" lvl="1" indent="0" defTabSz="449263" eaLnBrk="1" hangingPunct="1">
                  <a:lnSpc>
                    <a:spcPct val="110000"/>
                  </a:lnSpc>
                  <a:spcBef>
                    <a:spcPts val="5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800" dirty="0"/>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218364" y="945161"/>
                <a:ext cx="9226222" cy="3852979"/>
              </a:xfrm>
              <a:prstGeom prst="rect">
                <a:avLst/>
              </a:prstGeom>
              <a:blipFill>
                <a:blip r:embed="rId3"/>
                <a:stretch>
                  <a:fillRect t="-94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Rectangle 2"/>
          <p:cNvSpPr txBox="1">
            <a:spLocks noChangeArrowheads="1"/>
          </p:cNvSpPr>
          <p:nvPr/>
        </p:nvSpPr>
        <p:spPr>
          <a:xfrm>
            <a:off x="367421" y="149823"/>
            <a:ext cx="8686931" cy="71006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cs typeface="Arial" pitchFamily="34" charset="0"/>
              </a:defRPr>
            </a:lvl2pPr>
            <a:lvl3pPr algn="l" rtl="0" eaLnBrk="0" fontAlgn="base" hangingPunct="0">
              <a:spcBef>
                <a:spcPct val="0"/>
              </a:spcBef>
              <a:spcAft>
                <a:spcPct val="0"/>
              </a:spcAft>
              <a:defRPr sz="4200">
                <a:solidFill>
                  <a:schemeClr val="tx2"/>
                </a:solidFill>
                <a:latin typeface="Garamond" pitchFamily="18" charset="0"/>
                <a:cs typeface="Arial" pitchFamily="34" charset="0"/>
              </a:defRPr>
            </a:lvl3pPr>
            <a:lvl4pPr algn="l" rtl="0" eaLnBrk="0" fontAlgn="base" hangingPunct="0">
              <a:spcBef>
                <a:spcPct val="0"/>
              </a:spcBef>
              <a:spcAft>
                <a:spcPct val="0"/>
              </a:spcAft>
              <a:defRPr sz="4200">
                <a:solidFill>
                  <a:schemeClr val="tx2"/>
                </a:solidFill>
                <a:latin typeface="Garamond" pitchFamily="18" charset="0"/>
                <a:cs typeface="Arial" pitchFamily="34" charset="0"/>
              </a:defRPr>
            </a:lvl4pPr>
            <a:lvl5pPr algn="l" rtl="0" eaLnBrk="0" fontAlgn="base" hangingPunct="0">
              <a:spcBef>
                <a:spcPct val="0"/>
              </a:spcBef>
              <a:spcAft>
                <a:spcPct val="0"/>
              </a:spcAft>
              <a:defRPr sz="4200">
                <a:solidFill>
                  <a:schemeClr val="tx2"/>
                </a:solidFill>
                <a:latin typeface="Garamond" pitchFamily="18" charset="0"/>
                <a:cs typeface="Arial" pitchFamily="34" charset="0"/>
              </a:defRPr>
            </a:lvl5pPr>
            <a:lvl6pPr marL="457200" algn="l" rtl="0" fontAlgn="base">
              <a:spcBef>
                <a:spcPct val="0"/>
              </a:spcBef>
              <a:spcAft>
                <a:spcPct val="0"/>
              </a:spcAft>
              <a:defRPr sz="4200">
                <a:solidFill>
                  <a:schemeClr val="tx2"/>
                </a:solidFill>
                <a:latin typeface="Garamond" pitchFamily="18" charset="0"/>
                <a:cs typeface="Arial" pitchFamily="34" charset="0"/>
              </a:defRPr>
            </a:lvl6pPr>
            <a:lvl7pPr marL="914400" algn="l" rtl="0" fontAlgn="base">
              <a:spcBef>
                <a:spcPct val="0"/>
              </a:spcBef>
              <a:spcAft>
                <a:spcPct val="0"/>
              </a:spcAft>
              <a:defRPr sz="4200">
                <a:solidFill>
                  <a:schemeClr val="tx2"/>
                </a:solidFill>
                <a:latin typeface="Garamond" pitchFamily="18" charset="0"/>
                <a:cs typeface="Arial" pitchFamily="34" charset="0"/>
              </a:defRPr>
            </a:lvl7pPr>
            <a:lvl8pPr marL="1371600" algn="l" rtl="0" fontAlgn="base">
              <a:spcBef>
                <a:spcPct val="0"/>
              </a:spcBef>
              <a:spcAft>
                <a:spcPct val="0"/>
              </a:spcAft>
              <a:defRPr sz="4200">
                <a:solidFill>
                  <a:schemeClr val="tx2"/>
                </a:solidFill>
                <a:latin typeface="Garamond" pitchFamily="18" charset="0"/>
                <a:cs typeface="Arial" pitchFamily="34" charset="0"/>
              </a:defRPr>
            </a:lvl8pPr>
            <a:lvl9pPr marL="1828800" algn="l" rtl="0" fontAlgn="base">
              <a:spcBef>
                <a:spcPct val="0"/>
              </a:spcBef>
              <a:spcAft>
                <a:spcPct val="0"/>
              </a:spcAft>
              <a:defRPr sz="4200">
                <a:solidFill>
                  <a:schemeClr val="tx2"/>
                </a:solidFill>
                <a:latin typeface="Garamond" pitchFamily="18" charset="0"/>
                <a:cs typeface="Arial" pitchFamily="34" charset="0"/>
              </a:defRPr>
            </a:lvl9pPr>
          </a:lstStyle>
          <a:p>
            <a:pPr defTabSz="449263" eaLnBrk="1" hangingPunct="1">
              <a:buClr>
                <a:srgbClr val="CC99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000" b="1" kern="0">
                <a:solidFill>
                  <a:srgbClr val="FF00FF"/>
                </a:solidFill>
              </a:rPr>
              <a:t>One-Time Signing: </a:t>
            </a:r>
            <a:r>
              <a:rPr lang="en-GB" altLang="en-US" sz="4000" b="1" kern="0">
                <a:solidFill>
                  <a:srgbClr val="0000FF"/>
                </a:solidFill>
              </a:rPr>
              <a:t>any string (VIL)</a:t>
            </a:r>
          </a:p>
        </p:txBody>
      </p:sp>
      <p:sp>
        <p:nvSpPr>
          <p:cNvPr id="23" name="Rounded Rectangle 31">
            <a:extLst>
              <a:ext uri="{FF2B5EF4-FFF2-40B4-BE49-F238E27FC236}">
                <a16:creationId xmlns:a16="http://schemas.microsoft.com/office/drawing/2014/main" id="{EC95BAC8-B2BF-4A56-9E3B-8FB094726D49}"/>
              </a:ext>
            </a:extLst>
          </p:cNvPr>
          <p:cNvSpPr/>
          <p:nvPr/>
        </p:nvSpPr>
        <p:spPr bwMode="auto">
          <a:xfrm>
            <a:off x="596731" y="3089123"/>
            <a:ext cx="8188632" cy="1120310"/>
          </a:xfrm>
          <a:prstGeom prst="round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Key Generation</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3C11462-59BB-460D-BAD7-6069227F92A5}"/>
                  </a:ext>
                </a:extLst>
              </p:cNvPr>
              <p:cNvSpPr/>
              <p:nvPr/>
            </p:nvSpPr>
            <p:spPr bwMode="auto">
              <a:xfrm>
                <a:off x="687604" y="3477515"/>
                <a:ext cx="3354004" cy="643052"/>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r>
                  <a:rPr lang="en-GB" altLang="en-US" kern="0" dirty="0">
                    <a:solidFill>
                      <a:schemeClr val="tx1"/>
                    </a:solidFill>
                    <a:cs typeface="Times New Roman" pitchFamily="18" charset="0"/>
                  </a:rPr>
                  <a:t>Private key: </a:t>
                </a:r>
                <a14:m>
                  <m:oMath xmlns:m="http://schemas.openxmlformats.org/officeDocument/2006/math">
                    <m:r>
                      <a:rPr lang="en-US" altLang="en-US" i="1" smtClean="0">
                        <a:latin typeface="Cambria Math" panose="02040503050406030204" pitchFamily="18" charset="0"/>
                        <a:ea typeface="Cambria Math" panose="02040503050406030204" pitchFamily="18" charset="0"/>
                      </a:rPr>
                      <m:t>𝑠</m:t>
                    </m:r>
                    <m:r>
                      <a:rPr lang="en-US" altLang="en-US" b="0" i="1" smtClean="0">
                        <a:latin typeface="Cambria Math" panose="02040503050406030204" pitchFamily="18" charset="0"/>
                        <a:ea typeface="Cambria Math" panose="02040503050406030204" pitchFamily="18" charset="0"/>
                      </a:rPr>
                      <m:t>=</m:t>
                    </m:r>
                    <m:sSubSup>
                      <m:sSubSupPr>
                        <m:ctrlPr>
                          <a:rPr lang="en-US" altLang="en-US" i="1">
                            <a:solidFill>
                              <a:srgbClr val="000000"/>
                            </a:solidFill>
                            <a:latin typeface="Cambria Math" panose="02040503050406030204" pitchFamily="18" charset="0"/>
                            <a:ea typeface="Cambria Math" panose="02040503050406030204" pitchFamily="18" charset="0"/>
                          </a:rPr>
                        </m:ctrlPr>
                      </m:sSubSupPr>
                      <m:e>
                        <m:sSubSup>
                          <m:sSubSupPr>
                            <m:ctrlPr>
                              <a:rPr lang="en-US" altLang="en-US" i="1">
                                <a:solidFill>
                                  <a:srgbClr val="000000"/>
                                </a:solidFill>
                                <a:latin typeface="Cambria Math" panose="02040503050406030204" pitchFamily="18" charset="0"/>
                                <a:ea typeface="Cambria Math" panose="02040503050406030204" pitchFamily="18" charset="0"/>
                              </a:rPr>
                            </m:ctrlPr>
                          </m:sSubSupPr>
                          <m:e>
                            <m:d>
                              <m:dPr>
                                <m:begChr m:val="{"/>
                                <m:endChr m:val="}"/>
                                <m:ctrlPr>
                                  <a:rPr lang="en-US" altLang="en-US" i="1">
                                    <a:solidFill>
                                      <a:srgbClr val="000000"/>
                                    </a:solidFill>
                                    <a:latin typeface="Cambria Math" panose="02040503050406030204" pitchFamily="18" charset="0"/>
                                    <a:ea typeface="Cambria Math" panose="02040503050406030204" pitchFamily="18" charset="0"/>
                                  </a:rPr>
                                </m:ctrlPr>
                              </m:dPr>
                              <m:e>
                                <m:sSubSup>
                                  <m:sSubSupPr>
                                    <m:ctrlPr>
                                      <a:rPr lang="en-US" altLang="en-US" i="1">
                                        <a:solidFill>
                                          <a:srgbClr val="000000"/>
                                        </a:solidFill>
                                        <a:latin typeface="Cambria Math" panose="02040503050406030204" pitchFamily="18" charset="0"/>
                                        <a:ea typeface="Cambria Math" panose="02040503050406030204" pitchFamily="18" charset="0"/>
                                      </a:rPr>
                                    </m:ctrlPr>
                                  </m:sSubSupPr>
                                  <m:e>
                                    <m:r>
                                      <a:rPr lang="en-US" altLang="en-US" b="0" i="1" smtClean="0">
                                        <a:solidFill>
                                          <a:srgbClr val="000000"/>
                                        </a:solidFill>
                                        <a:latin typeface="Cambria Math" panose="02040503050406030204" pitchFamily="18" charset="0"/>
                                        <a:ea typeface="Cambria Math" panose="02040503050406030204" pitchFamily="18" charset="0"/>
                                      </a:rPr>
                                      <m:t>𝑠</m:t>
                                    </m:r>
                                  </m:e>
                                  <m:sub>
                                    <m:r>
                                      <a:rPr lang="en-US" altLang="en-US" i="1">
                                        <a:solidFill>
                                          <a:srgbClr val="000000"/>
                                        </a:solidFill>
                                        <a:latin typeface="Cambria Math" panose="02040503050406030204" pitchFamily="18" charset="0"/>
                                        <a:ea typeface="Cambria Math" panose="02040503050406030204" pitchFamily="18" charset="0"/>
                                      </a:rPr>
                                      <m:t>𝑏</m:t>
                                    </m:r>
                                  </m:sub>
                                  <m:sup>
                                    <m:r>
                                      <a:rPr lang="en-US" altLang="en-US" i="1">
                                        <a:solidFill>
                                          <a:srgbClr val="000000"/>
                                        </a:solidFill>
                                        <a:latin typeface="Cambria Math" panose="02040503050406030204" pitchFamily="18" charset="0"/>
                                        <a:ea typeface="Cambria Math" panose="02040503050406030204" pitchFamily="18" charset="0"/>
                                      </a:rPr>
                                      <m:t>𝑖</m:t>
                                    </m:r>
                                  </m:sup>
                                </m:sSubSup>
                              </m:e>
                            </m:d>
                          </m:e>
                          <m:sub>
                            <m:r>
                              <a:rPr lang="en-US" altLang="en-US" i="1">
                                <a:solidFill>
                                  <a:srgbClr val="000000"/>
                                </a:solidFill>
                                <a:latin typeface="Cambria Math" panose="02040503050406030204" pitchFamily="18" charset="0"/>
                                <a:ea typeface="Cambria Math" panose="02040503050406030204" pitchFamily="18" charset="0"/>
                              </a:rPr>
                              <m:t>𝑏</m:t>
                            </m:r>
                            <m:r>
                              <a:rPr lang="en-US" altLang="en-US" i="1">
                                <a:solidFill>
                                  <a:srgbClr val="000000"/>
                                </a:solidFill>
                                <a:latin typeface="Cambria Math" panose="02040503050406030204" pitchFamily="18" charset="0"/>
                                <a:ea typeface="Cambria Math" panose="02040503050406030204" pitchFamily="18" charset="0"/>
                              </a:rPr>
                              <m:t>∈</m:t>
                            </m:r>
                            <m:d>
                              <m:dPr>
                                <m:begChr m:val="{"/>
                                <m:endChr m:val="}"/>
                                <m:ctrlPr>
                                  <a:rPr lang="en-US" altLang="en-US" i="1">
                                    <a:solidFill>
                                      <a:srgbClr val="000000"/>
                                    </a:solidFill>
                                    <a:latin typeface="Cambria Math" panose="02040503050406030204" pitchFamily="18" charset="0"/>
                                    <a:ea typeface="Cambria Math" panose="02040503050406030204" pitchFamily="18" charset="0"/>
                                  </a:rPr>
                                </m:ctrlPr>
                              </m:dPr>
                              <m:e>
                                <m:r>
                                  <a:rPr lang="en-US" altLang="en-US" i="1">
                                    <a:solidFill>
                                      <a:srgbClr val="000000"/>
                                    </a:solidFill>
                                    <a:latin typeface="Cambria Math" panose="02040503050406030204" pitchFamily="18" charset="0"/>
                                    <a:ea typeface="Cambria Math" panose="02040503050406030204" pitchFamily="18" charset="0"/>
                                  </a:rPr>
                                  <m:t>0</m:t>
                                </m:r>
                                <m:r>
                                  <a:rPr lang="en-US" altLang="en-US" i="1">
                                    <a:solidFill>
                                      <a:srgbClr val="000000"/>
                                    </a:solidFill>
                                    <a:latin typeface="Cambria Math" panose="02040503050406030204" pitchFamily="18" charset="0"/>
                                    <a:ea typeface="Cambria Math" panose="02040503050406030204" pitchFamily="18" charset="0"/>
                                  </a:rPr>
                                  <m:t>,</m:t>
                                </m:r>
                                <m:r>
                                  <a:rPr lang="en-US" altLang="en-US" i="1">
                                    <a:solidFill>
                                      <a:srgbClr val="000000"/>
                                    </a:solidFill>
                                    <a:latin typeface="Cambria Math" panose="02040503050406030204" pitchFamily="18" charset="0"/>
                                    <a:ea typeface="Cambria Math" panose="02040503050406030204" pitchFamily="18" charset="0"/>
                                  </a:rPr>
                                  <m:t>1</m:t>
                                </m:r>
                              </m:e>
                            </m:d>
                          </m:sub>
                          <m:sup>
                            <m:r>
                              <a:rPr lang="en-US" altLang="en-US" i="1">
                                <a:solidFill>
                                  <a:srgbClr val="000000"/>
                                </a:solidFill>
                                <a:latin typeface="Cambria Math" panose="02040503050406030204" pitchFamily="18" charset="0"/>
                                <a:ea typeface="Cambria Math" panose="02040503050406030204" pitchFamily="18" charset="0"/>
                              </a:rPr>
                              <m:t>𝑖</m:t>
                            </m:r>
                            <m:r>
                              <a:rPr lang="en-US" altLang="en-US" i="1">
                                <a:solidFill>
                                  <a:srgbClr val="000000"/>
                                </a:solidFill>
                                <a:latin typeface="Cambria Math" panose="02040503050406030204" pitchFamily="18" charset="0"/>
                                <a:ea typeface="Cambria Math" panose="02040503050406030204" pitchFamily="18" charset="0"/>
                              </a:rPr>
                              <m:t>∈</m:t>
                            </m:r>
                            <m:d>
                              <m:dPr>
                                <m:begChr m:val="{"/>
                                <m:endChr m:val="}"/>
                                <m:ctrlPr>
                                  <a:rPr lang="en-US" altLang="en-US" i="1">
                                    <a:solidFill>
                                      <a:srgbClr val="000000"/>
                                    </a:solidFill>
                                    <a:latin typeface="Cambria Math" panose="02040503050406030204" pitchFamily="18" charset="0"/>
                                    <a:ea typeface="Cambria Math" panose="02040503050406030204" pitchFamily="18" charset="0"/>
                                  </a:rPr>
                                </m:ctrlPr>
                              </m:dPr>
                              <m:e>
                                <m:r>
                                  <a:rPr lang="en-US" altLang="en-US" i="1">
                                    <a:solidFill>
                                      <a:srgbClr val="000000"/>
                                    </a:solidFill>
                                    <a:latin typeface="Cambria Math" panose="02040503050406030204" pitchFamily="18" charset="0"/>
                                    <a:ea typeface="Cambria Math" panose="02040503050406030204" pitchFamily="18" charset="0"/>
                                  </a:rPr>
                                  <m:t>1</m:t>
                                </m:r>
                                <m:r>
                                  <a:rPr lang="en-US" altLang="en-US" i="1">
                                    <a:solidFill>
                                      <a:srgbClr val="000000"/>
                                    </a:solidFill>
                                    <a:latin typeface="Cambria Math" panose="02040503050406030204" pitchFamily="18" charset="0"/>
                                    <a:ea typeface="Cambria Math" panose="02040503050406030204" pitchFamily="18" charset="0"/>
                                  </a:rPr>
                                  <m:t>,…,</m:t>
                                </m:r>
                                <m:r>
                                  <a:rPr lang="en-US" altLang="en-US" i="1">
                                    <a:solidFill>
                                      <a:srgbClr val="000000"/>
                                    </a:solidFill>
                                    <a:latin typeface="Cambria Math" panose="02040503050406030204" pitchFamily="18" charset="0"/>
                                    <a:ea typeface="Cambria Math" panose="02040503050406030204" pitchFamily="18" charset="0"/>
                                  </a:rPr>
                                  <m:t>𝑙</m:t>
                                </m:r>
                              </m:e>
                            </m:d>
                          </m:sup>
                        </m:sSubSup>
                      </m:e>
                      <m:sub>
                        <m:r>
                          <a:rPr lang="en-US" altLang="en-US" i="1">
                            <a:solidFill>
                              <a:srgbClr val="000000"/>
                            </a:solidFill>
                            <a:latin typeface="Cambria Math" panose="02040503050406030204" pitchFamily="18" charset="0"/>
                            <a:ea typeface="Cambria Math" panose="02040503050406030204" pitchFamily="18" charset="0"/>
                          </a:rPr>
                          <m:t>, </m:t>
                        </m:r>
                      </m:sub>
                      <m:sup>
                        <m:r>
                          <a:rPr lang="en-US" altLang="en-US" i="1">
                            <a:solidFill>
                              <a:srgbClr val="000000"/>
                            </a:solidFill>
                            <a:latin typeface="Cambria Math" panose="02040503050406030204" pitchFamily="18" charset="0"/>
                            <a:ea typeface="Cambria Math" panose="02040503050406030204" pitchFamily="18" charset="0"/>
                          </a:rPr>
                          <m:t> </m:t>
                        </m:r>
                      </m:sup>
                    </m:sSubSup>
                  </m:oMath>
                </a14:m>
                <a:r>
                  <a:rPr lang="en-GB" altLang="en-US" sz="1400" kern="0" dirty="0">
                    <a:solidFill>
                      <a:schemeClr val="tx1"/>
                    </a:solidFill>
                    <a:cs typeface="Times New Roman" pitchFamily="18" charset="0"/>
                    <a:sym typeface="Wingdings" panose="05000000000000000000" pitchFamily="2" charset="2"/>
                  </a:rPr>
                  <a:t> $</a:t>
                </a:r>
                <a:endParaRPr lang="en-GB" altLang="en-US" sz="2000" kern="0" dirty="0"/>
              </a:p>
            </p:txBody>
          </p:sp>
        </mc:Choice>
        <mc:Fallback xmlns="">
          <p:sp>
            <p:nvSpPr>
              <p:cNvPr id="24" name="Rectangle 23">
                <a:extLst>
                  <a:ext uri="{FF2B5EF4-FFF2-40B4-BE49-F238E27FC236}">
                    <a16:creationId xmlns:a16="http://schemas.microsoft.com/office/drawing/2014/main" id="{E3C11462-59BB-460D-BAD7-6069227F92A5}"/>
                  </a:ext>
                </a:extLst>
              </p:cNvPr>
              <p:cNvSpPr>
                <a:spLocks noRot="1" noChangeAspect="1" noMove="1" noResize="1" noEditPoints="1" noAdjustHandles="1" noChangeArrowheads="1" noChangeShapeType="1" noTextEdit="1"/>
              </p:cNvSpPr>
              <p:nvPr/>
            </p:nvSpPr>
            <p:spPr bwMode="auto">
              <a:xfrm>
                <a:off x="687604" y="3477515"/>
                <a:ext cx="3354004" cy="643052"/>
              </a:xfrm>
              <a:prstGeom prst="rect">
                <a:avLst/>
              </a:prstGeom>
              <a:blipFill>
                <a:blip r:embed="rId4"/>
                <a:stretch>
                  <a:fillRect l="-144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74AED90-843C-434F-8DF5-6BDE39892F38}"/>
                  </a:ext>
                </a:extLst>
              </p:cNvPr>
              <p:cNvSpPr/>
              <p:nvPr/>
            </p:nvSpPr>
            <p:spPr bwMode="auto">
              <a:xfrm>
                <a:off x="4178588" y="3477515"/>
                <a:ext cx="4541653" cy="640369"/>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r>
                  <a:rPr lang="en-GB" altLang="en-US" kern="0" dirty="0">
                    <a:solidFill>
                      <a:schemeClr val="tx1"/>
                    </a:solidFill>
                    <a:cs typeface="Times New Roman" pitchFamily="18" charset="0"/>
                  </a:rPr>
                  <a:t>Public key:</a:t>
                </a:r>
                <a:r>
                  <a:rPr lang="en-GB" altLang="en-US" kern="0" dirty="0">
                    <a:cs typeface="Times New Roman" pitchFamily="18" charset="0"/>
                  </a:rPr>
                  <a:t> </a:t>
                </a:r>
                <a:r>
                  <a:rPr lang="en-GB" altLang="en-US" kern="0" dirty="0">
                    <a:solidFill>
                      <a:schemeClr val="tx1"/>
                    </a:solidFill>
                    <a:cs typeface="Times New Roman" pitchFamily="18" charset="0"/>
                  </a:rPr>
                  <a:t> </a:t>
                </a:r>
                <a14:m>
                  <m:oMath xmlns:m="http://schemas.openxmlformats.org/officeDocument/2006/math">
                    <m:r>
                      <a:rPr lang="en-US" altLang="en-US" sz="2000" b="0" i="1" smtClean="0">
                        <a:latin typeface="Cambria Math" panose="02040503050406030204" pitchFamily="18" charset="0"/>
                        <a:ea typeface="Cambria Math" panose="02040503050406030204" pitchFamily="18" charset="0"/>
                      </a:rPr>
                      <m:t>𝑣</m:t>
                    </m:r>
                    <m:r>
                      <a:rPr lang="en-US" altLang="en-US" sz="2000" b="0" i="1" smtClean="0">
                        <a:latin typeface="Cambria Math" panose="02040503050406030204" pitchFamily="18" charset="0"/>
                        <a:ea typeface="Cambria Math" panose="02040503050406030204" pitchFamily="18" charset="0"/>
                      </a:rPr>
                      <m:t>=</m:t>
                    </m:r>
                    <m:sSubSup>
                      <m:sSubSupPr>
                        <m:ctrlPr>
                          <a:rPr lang="en-US" altLang="en-US" sz="2000" i="1">
                            <a:latin typeface="Cambria Math" panose="02040503050406030204" pitchFamily="18" charset="0"/>
                            <a:ea typeface="Cambria Math" panose="02040503050406030204" pitchFamily="18" charset="0"/>
                          </a:rPr>
                        </m:ctrlPr>
                      </m:sSubSupPr>
                      <m:e>
                        <m:sSubSup>
                          <m:sSubSupPr>
                            <m:ctrlPr>
                              <a:rPr lang="en-US" altLang="en-US" sz="2000" i="1" smtClean="0">
                                <a:latin typeface="Cambria Math" panose="02040503050406030204" pitchFamily="18" charset="0"/>
                                <a:ea typeface="Cambria Math" panose="02040503050406030204" pitchFamily="18" charset="0"/>
                              </a:rPr>
                            </m:ctrlPr>
                          </m:sSubSupPr>
                          <m:e>
                            <m:d>
                              <m:dPr>
                                <m:begChr m:val="{"/>
                                <m:endChr m:val="}"/>
                                <m:ctrlPr>
                                  <a:rPr lang="en-US" altLang="en-US" sz="2000" i="1" smtClean="0">
                                    <a:latin typeface="Cambria Math" panose="02040503050406030204" pitchFamily="18" charset="0"/>
                                    <a:ea typeface="Cambria Math" panose="02040503050406030204" pitchFamily="18" charset="0"/>
                                  </a:rPr>
                                </m:ctrlPr>
                              </m:dPr>
                              <m:e>
                                <m:sSubSup>
                                  <m:sSubSupPr>
                                    <m:ctrlPr>
                                      <a:rPr lang="en-US" altLang="en-US" sz="2000" i="1" smtClean="0">
                                        <a:latin typeface="Cambria Math" panose="02040503050406030204" pitchFamily="18" charset="0"/>
                                        <a:ea typeface="Cambria Math" panose="02040503050406030204" pitchFamily="18" charset="0"/>
                                      </a:rPr>
                                    </m:ctrlPr>
                                  </m:sSubSupPr>
                                  <m:e>
                                    <m:r>
                                      <a:rPr lang="en-US" altLang="en-US" sz="2000" b="0" i="1" smtClean="0">
                                        <a:latin typeface="Cambria Math" panose="02040503050406030204" pitchFamily="18" charset="0"/>
                                        <a:ea typeface="Cambria Math" panose="02040503050406030204" pitchFamily="18" charset="0"/>
                                      </a:rPr>
                                      <m:t>𝑣</m:t>
                                    </m:r>
                                  </m:e>
                                  <m:sub>
                                    <m:r>
                                      <a:rPr lang="en-US" altLang="en-US" sz="2000" b="0" i="1" smtClean="0">
                                        <a:latin typeface="Cambria Math" panose="02040503050406030204" pitchFamily="18" charset="0"/>
                                        <a:ea typeface="Cambria Math" panose="02040503050406030204" pitchFamily="18" charset="0"/>
                                      </a:rPr>
                                      <m:t>𝑏</m:t>
                                    </m:r>
                                  </m:sub>
                                  <m:sup>
                                    <m:r>
                                      <a:rPr lang="en-US" altLang="en-US" sz="2000" b="0" i="1" smtClean="0">
                                        <a:latin typeface="Cambria Math" panose="02040503050406030204" pitchFamily="18" charset="0"/>
                                        <a:ea typeface="Cambria Math" panose="02040503050406030204" pitchFamily="18" charset="0"/>
                                      </a:rPr>
                                      <m:t>𝑖</m:t>
                                    </m:r>
                                  </m:sup>
                                </m:sSubSup>
                              </m:e>
                            </m:d>
                          </m:e>
                          <m:sub>
                            <m:r>
                              <a:rPr lang="en-US" altLang="en-US" sz="2000" i="1">
                                <a:latin typeface="Cambria Math" panose="02040503050406030204" pitchFamily="18" charset="0"/>
                                <a:ea typeface="Cambria Math" panose="02040503050406030204" pitchFamily="18" charset="0"/>
                              </a:rPr>
                              <m:t>𝑏</m:t>
                            </m:r>
                            <m:r>
                              <a:rPr lang="en-US" altLang="en-US" sz="2000" i="1">
                                <a:latin typeface="Cambria Math" panose="02040503050406030204" pitchFamily="18" charset="0"/>
                                <a:ea typeface="Cambria Math" panose="02040503050406030204" pitchFamily="18" charset="0"/>
                              </a:rPr>
                              <m:t>∈</m:t>
                            </m:r>
                            <m:d>
                              <m:dPr>
                                <m:begChr m:val="{"/>
                                <m:endChr m:val="}"/>
                                <m:ctrlPr>
                                  <a:rPr lang="en-US" altLang="en-US" sz="2000" i="1">
                                    <a:latin typeface="Cambria Math" panose="02040503050406030204" pitchFamily="18" charset="0"/>
                                    <a:ea typeface="Cambria Math" panose="02040503050406030204" pitchFamily="18" charset="0"/>
                                  </a:rPr>
                                </m:ctrlPr>
                              </m:dPr>
                              <m:e>
                                <m:r>
                                  <a:rPr lang="en-US" altLang="en-US" sz="2000" i="1">
                                    <a:latin typeface="Cambria Math" panose="02040503050406030204" pitchFamily="18" charset="0"/>
                                    <a:ea typeface="Cambria Math" panose="02040503050406030204" pitchFamily="18" charset="0"/>
                                  </a:rPr>
                                  <m:t>0</m:t>
                                </m:r>
                                <m:r>
                                  <a:rPr lang="en-US" altLang="en-US" sz="2000" i="1">
                                    <a:latin typeface="Cambria Math" panose="02040503050406030204" pitchFamily="18" charset="0"/>
                                    <a:ea typeface="Cambria Math" panose="02040503050406030204" pitchFamily="18" charset="0"/>
                                  </a:rPr>
                                  <m:t>,</m:t>
                                </m:r>
                                <m:r>
                                  <a:rPr lang="en-US" altLang="en-US" sz="2000" i="1">
                                    <a:latin typeface="Cambria Math" panose="02040503050406030204" pitchFamily="18" charset="0"/>
                                    <a:ea typeface="Cambria Math" panose="02040503050406030204" pitchFamily="18" charset="0"/>
                                  </a:rPr>
                                  <m:t>1</m:t>
                                </m:r>
                              </m:e>
                            </m:d>
                          </m:sub>
                          <m:sup>
                            <m:r>
                              <a:rPr lang="en-US" altLang="en-US" sz="2000" i="1">
                                <a:latin typeface="Cambria Math" panose="02040503050406030204" pitchFamily="18" charset="0"/>
                                <a:ea typeface="Cambria Math" panose="02040503050406030204" pitchFamily="18" charset="0"/>
                              </a:rPr>
                              <m:t>𝑖</m:t>
                            </m:r>
                            <m:r>
                              <a:rPr lang="en-US" altLang="en-US" sz="2000" i="1">
                                <a:latin typeface="Cambria Math" panose="02040503050406030204" pitchFamily="18" charset="0"/>
                                <a:ea typeface="Cambria Math" panose="02040503050406030204" pitchFamily="18" charset="0"/>
                              </a:rPr>
                              <m:t>∈</m:t>
                            </m:r>
                            <m:d>
                              <m:dPr>
                                <m:begChr m:val="{"/>
                                <m:endChr m:val="}"/>
                                <m:ctrlPr>
                                  <a:rPr lang="en-US" altLang="en-US" sz="2000" i="1">
                                    <a:latin typeface="Cambria Math" panose="02040503050406030204" pitchFamily="18" charset="0"/>
                                    <a:ea typeface="Cambria Math" panose="02040503050406030204" pitchFamily="18" charset="0"/>
                                  </a:rPr>
                                </m:ctrlPr>
                              </m:dPr>
                              <m:e>
                                <m:r>
                                  <a:rPr lang="en-US" altLang="en-US" sz="2000" i="1">
                                    <a:latin typeface="Cambria Math" panose="02040503050406030204" pitchFamily="18" charset="0"/>
                                    <a:ea typeface="Cambria Math" panose="02040503050406030204" pitchFamily="18" charset="0"/>
                                  </a:rPr>
                                  <m:t>1</m:t>
                                </m:r>
                                <m:r>
                                  <a:rPr lang="en-US" altLang="en-US" sz="2000" i="1">
                                    <a:latin typeface="Cambria Math" panose="02040503050406030204" pitchFamily="18" charset="0"/>
                                    <a:ea typeface="Cambria Math" panose="02040503050406030204" pitchFamily="18" charset="0"/>
                                  </a:rPr>
                                  <m:t>,…,</m:t>
                                </m:r>
                                <m:r>
                                  <a:rPr lang="en-US" altLang="en-US" sz="2000" i="1">
                                    <a:latin typeface="Cambria Math" panose="02040503050406030204" pitchFamily="18" charset="0"/>
                                    <a:ea typeface="Cambria Math" panose="02040503050406030204" pitchFamily="18" charset="0"/>
                                  </a:rPr>
                                  <m:t>𝑙</m:t>
                                </m:r>
                              </m:e>
                            </m:d>
                          </m:sup>
                        </m:sSubSup>
                      </m:e>
                      <m:sub>
                        <m:r>
                          <a:rPr lang="en-US" altLang="en-US" sz="2000" b="0" i="1" smtClean="0">
                            <a:latin typeface="Cambria Math" panose="02040503050406030204" pitchFamily="18" charset="0"/>
                            <a:ea typeface="Cambria Math" panose="02040503050406030204" pitchFamily="18" charset="0"/>
                          </a:rPr>
                          <m:t>,</m:t>
                        </m:r>
                        <m:r>
                          <a:rPr lang="en-US" altLang="en-US" sz="2000" i="1" smtClean="0">
                            <a:latin typeface="Cambria Math" panose="02040503050406030204" pitchFamily="18" charset="0"/>
                            <a:ea typeface="Cambria Math" panose="02040503050406030204" pitchFamily="18" charset="0"/>
                          </a:rPr>
                          <m:t> </m:t>
                        </m:r>
                      </m:sub>
                      <m:sup>
                        <m:r>
                          <a:rPr lang="en-US" altLang="en-US" sz="2000" b="0" i="1" smtClean="0">
                            <a:latin typeface="Cambria Math" panose="02040503050406030204" pitchFamily="18" charset="0"/>
                            <a:ea typeface="Cambria Math" panose="02040503050406030204" pitchFamily="18" charset="0"/>
                          </a:rPr>
                          <m:t> </m:t>
                        </m:r>
                      </m:sup>
                    </m:sSubSup>
                    <m:r>
                      <a:rPr lang="en-US" altLang="en-US" sz="2000" b="0" i="1" smtClean="0">
                        <a:latin typeface="Cambria Math" panose="02040503050406030204" pitchFamily="18" charset="0"/>
                        <a:ea typeface="Cambria Math" panose="02040503050406030204" pitchFamily="18" charset="0"/>
                      </a:rPr>
                      <m:t> ,</m:t>
                    </m:r>
                    <m:sSubSup>
                      <m:sSubSupPr>
                        <m:ctrlPr>
                          <a:rPr lang="en-US" altLang="en-US" sz="2000" i="1">
                            <a:latin typeface="Cambria Math" panose="02040503050406030204" pitchFamily="18" charset="0"/>
                            <a:ea typeface="Cambria Math" panose="02040503050406030204" pitchFamily="18" charset="0"/>
                          </a:rPr>
                        </m:ctrlPr>
                      </m:sSubSupPr>
                      <m:e>
                        <m:r>
                          <a:rPr lang="en-US" altLang="en-US" sz="2000" i="1">
                            <a:latin typeface="Cambria Math" panose="02040503050406030204" pitchFamily="18" charset="0"/>
                            <a:ea typeface="Cambria Math" panose="02040503050406030204" pitchFamily="18" charset="0"/>
                          </a:rPr>
                          <m:t>𝑣</m:t>
                        </m:r>
                      </m:e>
                      <m:sub>
                        <m:r>
                          <a:rPr lang="en-US" altLang="en-US" sz="2000" i="1">
                            <a:latin typeface="Cambria Math" panose="02040503050406030204" pitchFamily="18" charset="0"/>
                            <a:ea typeface="Cambria Math" panose="02040503050406030204" pitchFamily="18" charset="0"/>
                          </a:rPr>
                          <m:t>𝑏</m:t>
                        </m:r>
                      </m:sub>
                      <m:sup>
                        <m:r>
                          <a:rPr lang="en-US" altLang="en-US" sz="2000" i="1">
                            <a:latin typeface="Cambria Math" panose="02040503050406030204" pitchFamily="18" charset="0"/>
                            <a:ea typeface="Cambria Math" panose="02040503050406030204" pitchFamily="18" charset="0"/>
                          </a:rPr>
                          <m:t>𝑖</m:t>
                        </m:r>
                      </m:sup>
                    </m:sSubSup>
                    <m:r>
                      <a:rPr lang="en-US" altLang="en-US" sz="2000">
                        <a:latin typeface="Cambria Math" panose="02040503050406030204" pitchFamily="18" charset="0"/>
                        <a:ea typeface="Cambria Math" panose="02040503050406030204" pitchFamily="18" charset="0"/>
                      </a:rPr>
                      <m:t>=</m:t>
                    </m:r>
                    <m:r>
                      <a:rPr lang="en-US" altLang="en-US" sz="2000" i="1">
                        <a:latin typeface="Cambria Math" panose="02040503050406030204" pitchFamily="18" charset="0"/>
                        <a:ea typeface="Cambria Math" panose="02040503050406030204" pitchFamily="18" charset="0"/>
                      </a:rPr>
                      <m:t>h</m:t>
                    </m:r>
                    <m:d>
                      <m:dPr>
                        <m:ctrlPr>
                          <a:rPr lang="en-US" altLang="en-US" sz="2000" i="1">
                            <a:latin typeface="Cambria Math" panose="02040503050406030204" pitchFamily="18" charset="0"/>
                            <a:ea typeface="Cambria Math" panose="02040503050406030204" pitchFamily="18" charset="0"/>
                          </a:rPr>
                        </m:ctrlPr>
                      </m:dPr>
                      <m:e>
                        <m:sSubSup>
                          <m:sSubSupPr>
                            <m:ctrlPr>
                              <a:rPr lang="en-US" altLang="en-US" sz="2000" i="1">
                                <a:latin typeface="Cambria Math" panose="02040503050406030204" pitchFamily="18" charset="0"/>
                                <a:ea typeface="Cambria Math" panose="02040503050406030204" pitchFamily="18" charset="0"/>
                              </a:rPr>
                            </m:ctrlPr>
                          </m:sSubSupPr>
                          <m:e>
                            <m:r>
                              <a:rPr lang="en-US" altLang="en-US" sz="2000" b="0" i="1" smtClean="0">
                                <a:latin typeface="Cambria Math" panose="02040503050406030204" pitchFamily="18" charset="0"/>
                                <a:ea typeface="Cambria Math" panose="02040503050406030204" pitchFamily="18" charset="0"/>
                              </a:rPr>
                              <m:t>𝑠</m:t>
                            </m:r>
                          </m:e>
                          <m:sub>
                            <m:r>
                              <a:rPr lang="en-US" altLang="en-US" sz="2000" i="1">
                                <a:latin typeface="Cambria Math" panose="02040503050406030204" pitchFamily="18" charset="0"/>
                                <a:ea typeface="Cambria Math" panose="02040503050406030204" pitchFamily="18" charset="0"/>
                              </a:rPr>
                              <m:t>𝑏</m:t>
                            </m:r>
                          </m:sub>
                          <m:sup>
                            <m:r>
                              <a:rPr lang="en-US" altLang="en-US" sz="2000" i="1">
                                <a:latin typeface="Cambria Math" panose="02040503050406030204" pitchFamily="18" charset="0"/>
                                <a:ea typeface="Cambria Math" panose="02040503050406030204" pitchFamily="18" charset="0"/>
                              </a:rPr>
                              <m:t>𝑖</m:t>
                            </m:r>
                          </m:sup>
                        </m:sSubSup>
                      </m:e>
                    </m:d>
                  </m:oMath>
                </a14:m>
                <a:endParaRPr lang="en-GB" altLang="en-US" kern="0" dirty="0"/>
              </a:p>
            </p:txBody>
          </p:sp>
        </mc:Choice>
        <mc:Fallback xmlns="">
          <p:sp>
            <p:nvSpPr>
              <p:cNvPr id="25" name="Rectangle 24">
                <a:extLst>
                  <a:ext uri="{FF2B5EF4-FFF2-40B4-BE49-F238E27FC236}">
                    <a16:creationId xmlns:a16="http://schemas.microsoft.com/office/drawing/2014/main" id="{F74AED90-843C-434F-8DF5-6BDE39892F38}"/>
                  </a:ext>
                </a:extLst>
              </p:cNvPr>
              <p:cNvSpPr>
                <a:spLocks noRot="1" noChangeAspect="1" noMove="1" noResize="1" noEditPoints="1" noAdjustHandles="1" noChangeArrowheads="1" noChangeShapeType="1" noTextEdit="1"/>
              </p:cNvSpPr>
              <p:nvPr/>
            </p:nvSpPr>
            <p:spPr bwMode="auto">
              <a:xfrm>
                <a:off x="4178588" y="3477515"/>
                <a:ext cx="4541653" cy="640369"/>
              </a:xfrm>
              <a:prstGeom prst="rect">
                <a:avLst/>
              </a:prstGeom>
              <a:blipFill>
                <a:blip r:embed="rId5"/>
                <a:stretch>
                  <a:fillRect l="-937"/>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CDC378A0-DB8B-4291-BF41-5E4A71C26114}"/>
                  </a:ext>
                </a:extLst>
              </p:cNvPr>
              <p:cNvSpPr/>
              <p:nvPr/>
            </p:nvSpPr>
            <p:spPr bwMode="auto">
              <a:xfrm>
                <a:off x="898573" y="4597825"/>
                <a:ext cx="3143036" cy="778934"/>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r>
                  <a:rPr lang="en-GB" altLang="en-US" kern="0" dirty="0">
                    <a:solidFill>
                      <a:schemeClr val="tx1"/>
                    </a:solidFill>
                    <a:cs typeface="Times New Roman" pitchFamily="18" charset="0"/>
                  </a:rPr>
                  <a:t>Hash: </a:t>
                </a:r>
                <a14:m>
                  <m:oMath xmlns:m="http://schemas.openxmlformats.org/officeDocument/2006/math">
                    <m:r>
                      <a:rPr lang="en-US" altLang="en-US" i="1" smtClean="0">
                        <a:latin typeface="Cambria Math" panose="02040503050406030204" pitchFamily="18" charset="0"/>
                        <a:ea typeface="Cambria Math" panose="02040503050406030204" pitchFamily="18" charset="0"/>
                      </a:rPr>
                      <m:t>𝑑</m:t>
                    </m:r>
                    <m:r>
                      <a:rPr lang="en-US" altLang="en-US" i="1">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h</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𝑚</m:t>
                    </m:r>
                    <m:r>
                      <a:rPr lang="en-US" altLang="en-US" b="0" i="1" smtClean="0">
                        <a:latin typeface="Cambria Math" panose="02040503050406030204" pitchFamily="18" charset="0"/>
                        <a:ea typeface="Cambria Math" panose="02040503050406030204" pitchFamily="18" charset="0"/>
                      </a:rPr>
                      <m:t>)</m:t>
                    </m:r>
                  </m:oMath>
                </a14:m>
                <a:endParaRPr lang="en-GB" altLang="en-US" kern="0" dirty="0">
                  <a:solidFill>
                    <a:schemeClr val="tx1"/>
                  </a:solidFill>
                  <a:cs typeface="Times New Roman" pitchFamily="18" charset="0"/>
                </a:endParaRPr>
              </a:p>
              <a:p>
                <a:pPr marL="0" lvl="1"/>
                <a:r>
                  <a:rPr lang="en-GB" altLang="en-US" kern="0" dirty="0">
                    <a:solidFill>
                      <a:schemeClr val="tx1"/>
                    </a:solidFill>
                    <a:cs typeface="Times New Roman" pitchFamily="18" charset="0"/>
                  </a:rPr>
                  <a:t>Sign: </a:t>
                </a:r>
                <a14:m>
                  <m:oMath xmlns:m="http://schemas.openxmlformats.org/officeDocument/2006/math">
                    <m:r>
                      <a:rPr lang="en-GB" altLang="en-US" i="1">
                        <a:latin typeface="Cambria Math" panose="02040503050406030204" pitchFamily="18" charset="0"/>
                        <a:ea typeface="Cambria Math" panose="02040503050406030204" pitchFamily="18" charset="0"/>
                      </a:rPr>
                      <m:t>𝜎</m:t>
                    </m:r>
                    <m:r>
                      <a:rPr lang="en-US" altLang="en-US" i="1">
                        <a:latin typeface="Cambria Math" panose="02040503050406030204" pitchFamily="18" charset="0"/>
                        <a:ea typeface="Cambria Math" panose="02040503050406030204" pitchFamily="18" charset="0"/>
                      </a:rPr>
                      <m:t>=</m:t>
                    </m:r>
                    <m:sSub>
                      <m:sSubPr>
                        <m:ctrlPr>
                          <a:rPr lang="en-US" altLang="en-US" i="1">
                            <a:latin typeface="Cambria Math" panose="02040503050406030204" pitchFamily="18" charset="0"/>
                            <a:ea typeface="Cambria Math" panose="02040503050406030204" pitchFamily="18" charset="0"/>
                          </a:rPr>
                        </m:ctrlPr>
                      </m:sSubPr>
                      <m:e>
                        <m:r>
                          <a:rPr lang="en-US" altLang="en-US" i="1">
                            <a:latin typeface="Cambria Math" panose="02040503050406030204" pitchFamily="18" charset="0"/>
                            <a:ea typeface="Cambria Math" panose="02040503050406030204" pitchFamily="18" charset="0"/>
                          </a:rPr>
                          <m:t>𝑆</m:t>
                        </m:r>
                      </m:e>
                      <m:sub>
                        <m:r>
                          <a:rPr lang="en-US" altLang="en-US" b="0" i="1" smtClean="0">
                            <a:latin typeface="Cambria Math" panose="02040503050406030204" pitchFamily="18" charset="0"/>
                            <a:ea typeface="Cambria Math" panose="02040503050406030204" pitchFamily="18" charset="0"/>
                          </a:rPr>
                          <m:t>𝑠</m:t>
                        </m:r>
                      </m:sub>
                    </m:sSub>
                    <m:d>
                      <m:dPr>
                        <m:ctrlPr>
                          <a:rPr lang="en-US" altLang="en-US" i="1">
                            <a:latin typeface="Cambria Math" panose="02040503050406030204" pitchFamily="18" charset="0"/>
                            <a:ea typeface="Cambria Math" panose="02040503050406030204" pitchFamily="18" charset="0"/>
                          </a:rPr>
                        </m:ctrlPr>
                      </m:dPr>
                      <m:e>
                        <m:r>
                          <a:rPr lang="en-US" altLang="en-US" b="0" i="1" smtClean="0">
                            <a:latin typeface="Cambria Math" panose="02040503050406030204" pitchFamily="18" charset="0"/>
                            <a:ea typeface="Cambria Math" panose="02040503050406030204" pitchFamily="18" charset="0"/>
                          </a:rPr>
                          <m:t>𝑑</m:t>
                        </m:r>
                      </m:e>
                    </m:d>
                    <m:r>
                      <a:rPr lang="en-US" altLang="en-US" i="1">
                        <a:latin typeface="Cambria Math" panose="02040503050406030204" pitchFamily="18" charset="0"/>
                        <a:ea typeface="Cambria Math" panose="02040503050406030204" pitchFamily="18" charset="0"/>
                      </a:rPr>
                      <m:t>=</m:t>
                    </m:r>
                    <m:d>
                      <m:dPr>
                        <m:begChr m:val="{"/>
                        <m:endChr m:val="}"/>
                        <m:ctrlPr>
                          <a:rPr lang="en-US" altLang="en-US" i="1">
                            <a:latin typeface="Cambria Math" panose="02040503050406030204" pitchFamily="18" charset="0"/>
                            <a:ea typeface="Cambria Math" panose="02040503050406030204" pitchFamily="18" charset="0"/>
                          </a:rPr>
                        </m:ctrlPr>
                      </m:dPr>
                      <m:e>
                        <m:sSubSup>
                          <m:sSubSupPr>
                            <m:ctrlPr>
                              <a:rPr lang="en-US" altLang="en-US" i="1">
                                <a:latin typeface="Cambria Math" panose="02040503050406030204" pitchFamily="18" charset="0"/>
                                <a:ea typeface="Cambria Math" panose="02040503050406030204" pitchFamily="18" charset="0"/>
                              </a:rPr>
                            </m:ctrlPr>
                          </m:sSubSupPr>
                          <m:e>
                            <m:r>
                              <a:rPr lang="en-US" altLang="en-US" i="1">
                                <a:latin typeface="Cambria Math" panose="02040503050406030204" pitchFamily="18" charset="0"/>
                                <a:ea typeface="Cambria Math" panose="02040503050406030204" pitchFamily="18" charset="0"/>
                              </a:rPr>
                              <m:t>𝑠</m:t>
                            </m:r>
                          </m:e>
                          <m:sub>
                            <m:sSub>
                              <m:sSubPr>
                                <m:ctrlPr>
                                  <a:rPr lang="en-US" altLang="en-US" i="1">
                                    <a:latin typeface="Cambria Math" panose="02040503050406030204" pitchFamily="18" charset="0"/>
                                    <a:ea typeface="Cambria Math" panose="02040503050406030204" pitchFamily="18" charset="0"/>
                                  </a:rPr>
                                </m:ctrlPr>
                              </m:sSubPr>
                              <m:e>
                                <m:r>
                                  <a:rPr lang="en-US" altLang="en-US" i="1">
                                    <a:latin typeface="Cambria Math" panose="02040503050406030204" pitchFamily="18" charset="0"/>
                                    <a:ea typeface="Cambria Math" panose="02040503050406030204" pitchFamily="18" charset="0"/>
                                  </a:rPr>
                                  <m:t>𝑑</m:t>
                                </m:r>
                              </m:e>
                              <m:sub>
                                <m:r>
                                  <a:rPr lang="en-US" altLang="en-US" i="1">
                                    <a:latin typeface="Cambria Math" panose="02040503050406030204" pitchFamily="18" charset="0"/>
                                    <a:ea typeface="Cambria Math" panose="02040503050406030204" pitchFamily="18" charset="0"/>
                                  </a:rPr>
                                  <m:t>1</m:t>
                                </m:r>
                              </m:sub>
                            </m:sSub>
                          </m:sub>
                          <m:sup>
                            <m:r>
                              <a:rPr lang="en-US" altLang="en-US" b="0" i="1" smtClean="0">
                                <a:latin typeface="Cambria Math" panose="02040503050406030204" pitchFamily="18" charset="0"/>
                                <a:ea typeface="Cambria Math" panose="02040503050406030204" pitchFamily="18" charset="0"/>
                              </a:rPr>
                              <m:t>1</m:t>
                            </m:r>
                          </m:sup>
                        </m:sSubSup>
                        <m:r>
                          <a:rPr lang="en-US" altLang="en-US" i="1">
                            <a:latin typeface="Cambria Math" panose="02040503050406030204" pitchFamily="18" charset="0"/>
                            <a:ea typeface="Cambria Math" panose="02040503050406030204" pitchFamily="18" charset="0"/>
                          </a:rPr>
                          <m:t>…</m:t>
                        </m:r>
                        <m:sSubSup>
                          <m:sSubSupPr>
                            <m:ctrlPr>
                              <a:rPr lang="en-US" altLang="en-US" i="1">
                                <a:latin typeface="Cambria Math" panose="02040503050406030204" pitchFamily="18" charset="0"/>
                                <a:ea typeface="Cambria Math" panose="02040503050406030204" pitchFamily="18" charset="0"/>
                              </a:rPr>
                            </m:ctrlPr>
                          </m:sSubSupPr>
                          <m:e>
                            <m:r>
                              <a:rPr lang="en-US" altLang="en-US" i="1">
                                <a:latin typeface="Cambria Math" panose="02040503050406030204" pitchFamily="18" charset="0"/>
                                <a:ea typeface="Cambria Math" panose="02040503050406030204" pitchFamily="18" charset="0"/>
                              </a:rPr>
                              <m:t>𝑠</m:t>
                            </m:r>
                          </m:e>
                          <m:sub>
                            <m:sSub>
                              <m:sSubPr>
                                <m:ctrlPr>
                                  <a:rPr lang="en-US" altLang="en-US" i="1">
                                    <a:latin typeface="Cambria Math" panose="02040503050406030204" pitchFamily="18" charset="0"/>
                                    <a:ea typeface="Cambria Math" panose="02040503050406030204" pitchFamily="18" charset="0"/>
                                  </a:rPr>
                                </m:ctrlPr>
                              </m:sSubPr>
                              <m:e>
                                <m:r>
                                  <a:rPr lang="en-US" altLang="en-US" i="1">
                                    <a:latin typeface="Cambria Math" panose="02040503050406030204" pitchFamily="18" charset="0"/>
                                    <a:ea typeface="Cambria Math" panose="02040503050406030204" pitchFamily="18" charset="0"/>
                                  </a:rPr>
                                  <m:t>𝑑</m:t>
                                </m:r>
                              </m:e>
                              <m:sub>
                                <m:r>
                                  <a:rPr lang="en-US" altLang="en-US" i="1">
                                    <a:latin typeface="Cambria Math" panose="02040503050406030204" pitchFamily="18" charset="0"/>
                                    <a:ea typeface="Cambria Math" panose="02040503050406030204" pitchFamily="18" charset="0"/>
                                  </a:rPr>
                                  <m:t>𝑙</m:t>
                                </m:r>
                              </m:sub>
                            </m:sSub>
                          </m:sub>
                          <m:sup>
                            <m:r>
                              <a:rPr lang="en-US" altLang="en-US" b="0" i="1" smtClean="0">
                                <a:latin typeface="Cambria Math" panose="02040503050406030204" pitchFamily="18" charset="0"/>
                                <a:ea typeface="Cambria Math" panose="02040503050406030204" pitchFamily="18" charset="0"/>
                              </a:rPr>
                              <m:t>𝑙</m:t>
                            </m:r>
                          </m:sup>
                        </m:sSubSup>
                      </m:e>
                    </m:d>
                  </m:oMath>
                </a14:m>
                <a:endParaRPr lang="en-GB" altLang="en-US" kern="0" dirty="0"/>
              </a:p>
            </p:txBody>
          </p:sp>
        </mc:Choice>
        <mc:Fallback xmlns="">
          <p:sp>
            <p:nvSpPr>
              <p:cNvPr id="29" name="Rectangle 28">
                <a:extLst>
                  <a:ext uri="{FF2B5EF4-FFF2-40B4-BE49-F238E27FC236}">
                    <a16:creationId xmlns:a16="http://schemas.microsoft.com/office/drawing/2014/main" id="{CDC378A0-DB8B-4291-BF41-5E4A71C26114}"/>
                  </a:ext>
                </a:extLst>
              </p:cNvPr>
              <p:cNvSpPr>
                <a:spLocks noRot="1" noChangeAspect="1" noMove="1" noResize="1" noEditPoints="1" noAdjustHandles="1" noChangeArrowheads="1" noChangeShapeType="1" noTextEdit="1"/>
              </p:cNvSpPr>
              <p:nvPr/>
            </p:nvSpPr>
            <p:spPr bwMode="auto">
              <a:xfrm>
                <a:off x="898573" y="4597825"/>
                <a:ext cx="3143036" cy="778934"/>
              </a:xfrm>
              <a:prstGeom prst="rect">
                <a:avLst/>
              </a:prstGeom>
              <a:blipFill>
                <a:blip r:embed="rId6"/>
                <a:stretch>
                  <a:fillRect l="-1351" b="-1538"/>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B5425174-71D8-4A9B-B2AB-15AD3DF607B5}"/>
              </a:ext>
            </a:extLst>
          </p:cNvPr>
          <p:cNvCxnSpPr>
            <a:cxnSpLocks/>
            <a:endCxn id="29" idx="1"/>
          </p:cNvCxnSpPr>
          <p:nvPr/>
        </p:nvCxnSpPr>
        <p:spPr bwMode="auto">
          <a:xfrm>
            <a:off x="471425" y="4979516"/>
            <a:ext cx="427148" cy="777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0C413F-263E-4DA9-B039-CCFAB7C181B2}"/>
                  </a:ext>
                </a:extLst>
              </p:cNvPr>
              <p:cNvSpPr txBox="1"/>
              <p:nvPr/>
            </p:nvSpPr>
            <p:spPr>
              <a:xfrm>
                <a:off x="457200" y="4642009"/>
                <a:ext cx="446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ea typeface="Cambria Math" panose="02040503050406030204" pitchFamily="18" charset="0"/>
                        </a:rPr>
                        <m:t>𝑚</m:t>
                      </m:r>
                    </m:oMath>
                  </m:oMathPara>
                </a14:m>
                <a:endParaRPr lang="en-US" dirty="0"/>
              </a:p>
            </p:txBody>
          </p:sp>
        </mc:Choice>
        <mc:Fallback xmlns="">
          <p:sp>
            <p:nvSpPr>
              <p:cNvPr id="31" name="TextBox 30">
                <a:extLst>
                  <a:ext uri="{FF2B5EF4-FFF2-40B4-BE49-F238E27FC236}">
                    <a16:creationId xmlns:a16="http://schemas.microsoft.com/office/drawing/2014/main" id="{400C413F-263E-4DA9-B039-CCFAB7C181B2}"/>
                  </a:ext>
                </a:extLst>
              </p:cNvPr>
              <p:cNvSpPr txBox="1">
                <a:spLocks noRot="1" noChangeAspect="1" noMove="1" noResize="1" noEditPoints="1" noAdjustHandles="1" noChangeArrowheads="1" noChangeShapeType="1" noTextEdit="1"/>
              </p:cNvSpPr>
              <p:nvPr/>
            </p:nvSpPr>
            <p:spPr>
              <a:xfrm>
                <a:off x="457200" y="4642009"/>
                <a:ext cx="446724" cy="369332"/>
              </a:xfrm>
              <a:prstGeom prst="rect">
                <a:avLst/>
              </a:prstGeom>
              <a:blipFill>
                <a:blip r:embed="rId7"/>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797C9D49-1D0D-4BC8-BC4C-81094B15B71B}"/>
              </a:ext>
            </a:extLst>
          </p:cNvPr>
          <p:cNvCxnSpPr>
            <a:cxnSpLocks/>
            <a:stCxn id="24" idx="2"/>
          </p:cNvCxnSpPr>
          <p:nvPr/>
        </p:nvCxnSpPr>
        <p:spPr bwMode="auto">
          <a:xfrm>
            <a:off x="2364606" y="4120567"/>
            <a:ext cx="0" cy="4672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a:extLst>
              <a:ext uri="{FF2B5EF4-FFF2-40B4-BE49-F238E27FC236}">
                <a16:creationId xmlns:a16="http://schemas.microsoft.com/office/drawing/2014/main" id="{3E75302F-6AFA-410C-A19A-CF5B4E758923}"/>
              </a:ext>
            </a:extLst>
          </p:cNvPr>
          <p:cNvCxnSpPr>
            <a:cxnSpLocks/>
            <a:stCxn id="29" idx="3"/>
            <a:endCxn id="45" idx="1"/>
          </p:cNvCxnSpPr>
          <p:nvPr/>
        </p:nvCxnSpPr>
        <p:spPr bwMode="auto">
          <a:xfrm>
            <a:off x="4041609" y="4987292"/>
            <a:ext cx="1271584" cy="919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D6E06D27-DE30-4FE5-8A6F-FC2F04EC626B}"/>
                  </a:ext>
                </a:extLst>
              </p:cNvPr>
              <p:cNvSpPr/>
              <p:nvPr/>
            </p:nvSpPr>
            <p:spPr>
              <a:xfrm>
                <a:off x="1993863" y="4218490"/>
                <a:ext cx="3609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34" name="Rectangle 33">
                <a:extLst>
                  <a:ext uri="{FF2B5EF4-FFF2-40B4-BE49-F238E27FC236}">
                    <a16:creationId xmlns:a16="http://schemas.microsoft.com/office/drawing/2014/main" id="{D6E06D27-DE30-4FE5-8A6F-FC2F04EC626B}"/>
                  </a:ext>
                </a:extLst>
              </p:cNvPr>
              <p:cNvSpPr>
                <a:spLocks noRot="1" noChangeAspect="1" noMove="1" noResize="1" noEditPoints="1" noAdjustHandles="1" noChangeArrowheads="1" noChangeShapeType="1" noTextEdit="1"/>
              </p:cNvSpPr>
              <p:nvPr/>
            </p:nvSpPr>
            <p:spPr>
              <a:xfrm>
                <a:off x="1993863" y="4218490"/>
                <a:ext cx="36093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60905F4C-9CD4-4190-A35D-A8F255E7FCC1}"/>
                  </a:ext>
                </a:extLst>
              </p:cNvPr>
              <p:cNvSpPr/>
              <p:nvPr/>
            </p:nvSpPr>
            <p:spPr bwMode="auto">
              <a:xfrm>
                <a:off x="5313193" y="4616217"/>
                <a:ext cx="2562141" cy="760541"/>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r>
                  <a:rPr lang="en-GB" altLang="en-US" kern="0" dirty="0">
                    <a:solidFill>
                      <a:schemeClr val="tx1"/>
                    </a:solidFill>
                    <a:cs typeface="Times New Roman" pitchFamily="18" charset="0"/>
                  </a:rPr>
                  <a:t>Hash: </a:t>
                </a:r>
                <a14:m>
                  <m:oMath xmlns:m="http://schemas.openxmlformats.org/officeDocument/2006/math">
                    <m:r>
                      <a:rPr lang="en-US" altLang="en-US" i="1" smtClean="0">
                        <a:latin typeface="Cambria Math" panose="02040503050406030204" pitchFamily="18" charset="0"/>
                        <a:ea typeface="Cambria Math" panose="02040503050406030204" pitchFamily="18" charset="0"/>
                      </a:rPr>
                      <m:t>𝑑</m:t>
                    </m:r>
                    <m:r>
                      <a:rPr lang="en-US" altLang="en-US" i="1">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h</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𝑚</m:t>
                    </m:r>
                    <m:r>
                      <a:rPr lang="en-US" altLang="en-US" b="0" i="1" smtClean="0">
                        <a:latin typeface="Cambria Math" panose="02040503050406030204" pitchFamily="18" charset="0"/>
                        <a:ea typeface="Cambria Math" panose="02040503050406030204" pitchFamily="18" charset="0"/>
                      </a:rPr>
                      <m:t>)</m:t>
                    </m:r>
                  </m:oMath>
                </a14:m>
                <a:endParaRPr lang="en-GB" altLang="en-US" kern="0" dirty="0">
                  <a:solidFill>
                    <a:schemeClr val="tx1"/>
                  </a:solidFill>
                  <a:cs typeface="Times New Roman" pitchFamily="18" charset="0"/>
                </a:endParaRPr>
              </a:p>
              <a:p>
                <a:pPr marL="0" lvl="1"/>
                <a:r>
                  <a:rPr lang="en-GB" altLang="en-US" kern="0" dirty="0">
                    <a:solidFill>
                      <a:schemeClr val="tx1"/>
                    </a:solidFill>
                    <a:cs typeface="Times New Roman" pitchFamily="18" charset="0"/>
                  </a:rPr>
                  <a:t>Verify: is</a:t>
                </a:r>
                <a14:m>
                  <m:oMath xmlns:m="http://schemas.openxmlformats.org/officeDocument/2006/math">
                    <m:sSubSup>
                      <m:sSubSupPr>
                        <m:ctrlPr>
                          <a:rPr lang="en-US" altLang="en-US" i="1">
                            <a:latin typeface="Cambria Math" panose="02040503050406030204" pitchFamily="18" charset="0"/>
                            <a:ea typeface="Cambria Math" panose="02040503050406030204" pitchFamily="18" charset="0"/>
                          </a:rPr>
                        </m:ctrlPr>
                      </m:sSubSupPr>
                      <m:e>
                        <m:r>
                          <a:rPr lang="en-US" altLang="en-US" b="0" i="1" smtClean="0">
                            <a:latin typeface="Cambria Math" panose="02040503050406030204" pitchFamily="18" charset="0"/>
                            <a:ea typeface="Cambria Math" panose="02040503050406030204" pitchFamily="18" charset="0"/>
                          </a:rPr>
                          <m:t> </m:t>
                        </m:r>
                        <m:r>
                          <a:rPr lang="en-US" altLang="en-US" i="1">
                            <a:latin typeface="Cambria Math" panose="02040503050406030204" pitchFamily="18" charset="0"/>
                            <a:ea typeface="Cambria Math" panose="02040503050406030204" pitchFamily="18" charset="0"/>
                          </a:rPr>
                          <m:t>𝑣</m:t>
                        </m:r>
                      </m:e>
                      <m:sub>
                        <m:sSub>
                          <m:sSubPr>
                            <m:ctrlPr>
                              <a:rPr lang="en-US" altLang="en-US" i="1" smtClean="0">
                                <a:latin typeface="Cambria Math" panose="02040503050406030204" pitchFamily="18" charset="0"/>
                                <a:ea typeface="Cambria Math" panose="02040503050406030204" pitchFamily="18" charset="0"/>
                              </a:rPr>
                            </m:ctrlPr>
                          </m:sSubPr>
                          <m:e>
                            <m:r>
                              <a:rPr lang="en-US" altLang="en-US" b="0" i="1" smtClean="0">
                                <a:latin typeface="Cambria Math" panose="02040503050406030204" pitchFamily="18" charset="0"/>
                                <a:ea typeface="Cambria Math" panose="02040503050406030204" pitchFamily="18" charset="0"/>
                              </a:rPr>
                              <m:t>𝑑</m:t>
                            </m:r>
                          </m:e>
                          <m:sub>
                            <m:r>
                              <a:rPr lang="en-US" altLang="en-US" b="0" i="1" smtClean="0">
                                <a:latin typeface="Cambria Math" panose="02040503050406030204" pitchFamily="18" charset="0"/>
                                <a:ea typeface="Cambria Math" panose="02040503050406030204" pitchFamily="18" charset="0"/>
                              </a:rPr>
                              <m:t>𝑖</m:t>
                            </m:r>
                          </m:sub>
                        </m:sSub>
                      </m:sub>
                      <m:sup>
                        <m:r>
                          <a:rPr lang="en-US" altLang="en-US" i="1">
                            <a:latin typeface="Cambria Math" panose="02040503050406030204" pitchFamily="18" charset="0"/>
                            <a:ea typeface="Cambria Math" panose="02040503050406030204" pitchFamily="18" charset="0"/>
                          </a:rPr>
                          <m:t>𝑖</m:t>
                        </m:r>
                      </m:sup>
                    </m:sSubSup>
                  </m:oMath>
                </a14:m>
                <a:r>
                  <a:rPr lang="en-GB" altLang="en-US" i="1" dirty="0">
                    <a:solidFill>
                      <a:schemeClr val="tx1"/>
                    </a:solidFill>
                    <a:latin typeface="Times New Roman" pitchFamily="18" charset="0"/>
                    <a:cs typeface="Times New Roman" pitchFamily="18" charset="0"/>
                  </a:rPr>
                  <a:t>=h(</a:t>
                </a:r>
                <a14:m>
                  <m:oMath xmlns:m="http://schemas.openxmlformats.org/officeDocument/2006/math">
                    <m:sSub>
                      <m:sSubPr>
                        <m:ctrlPr>
                          <a:rPr lang="en-US" altLang="en-US" i="1">
                            <a:solidFill>
                              <a:schemeClr val="tx1"/>
                            </a:solidFill>
                            <a:latin typeface="Cambria Math" panose="02040503050406030204" pitchFamily="18" charset="0"/>
                            <a:ea typeface="Cambria Math" panose="02040503050406030204" pitchFamily="18" charset="0"/>
                          </a:rPr>
                        </m:ctrlPr>
                      </m:sSubPr>
                      <m:e>
                        <m:r>
                          <a:rPr lang="en-GB" altLang="en-US" i="1">
                            <a:solidFill>
                              <a:schemeClr val="tx1"/>
                            </a:solidFill>
                            <a:latin typeface="Cambria Math" panose="02040503050406030204" pitchFamily="18" charset="0"/>
                            <a:ea typeface="Cambria Math" panose="02040503050406030204" pitchFamily="18" charset="0"/>
                          </a:rPr>
                          <m:t>𝜎</m:t>
                        </m:r>
                      </m:e>
                      <m:sub>
                        <m:r>
                          <a:rPr lang="en-US" altLang="en-US" i="1">
                            <a:solidFill>
                              <a:schemeClr val="tx1"/>
                            </a:solidFill>
                            <a:latin typeface="Cambria Math" panose="02040503050406030204" pitchFamily="18" charset="0"/>
                            <a:ea typeface="Cambria Math" panose="02040503050406030204" pitchFamily="18" charset="0"/>
                          </a:rPr>
                          <m:t>𝑖</m:t>
                        </m:r>
                      </m:sub>
                    </m:sSub>
                  </m:oMath>
                </a14:m>
                <a:r>
                  <a:rPr lang="en-GB" altLang="en-US" i="1" dirty="0">
                    <a:solidFill>
                      <a:schemeClr val="tx1"/>
                    </a:solidFill>
                    <a:latin typeface="Times New Roman" pitchFamily="18" charset="0"/>
                    <a:cs typeface="Times New Roman" pitchFamily="18" charset="0"/>
                  </a:rPr>
                  <a:t>) </a:t>
                </a:r>
                <a:r>
                  <a:rPr lang="en-US" altLang="en-US" dirty="0">
                    <a:solidFill>
                      <a:schemeClr val="tx1"/>
                    </a:solidFill>
                    <a:ea typeface="Cambria Math" panose="02040503050406030204" pitchFamily="18" charset="0"/>
                  </a:rPr>
                  <a:t>?</a:t>
                </a:r>
                <a:endParaRPr lang="en-US" altLang="en-US" dirty="0">
                  <a:ea typeface="Cambria Math" panose="02040503050406030204" pitchFamily="18" charset="0"/>
                </a:endParaRPr>
              </a:p>
            </p:txBody>
          </p:sp>
        </mc:Choice>
        <mc:Fallback xmlns="">
          <p:sp>
            <p:nvSpPr>
              <p:cNvPr id="45" name="Rectangle 44">
                <a:extLst>
                  <a:ext uri="{FF2B5EF4-FFF2-40B4-BE49-F238E27FC236}">
                    <a16:creationId xmlns:a16="http://schemas.microsoft.com/office/drawing/2014/main" id="{60905F4C-9CD4-4190-A35D-A8F255E7FCC1}"/>
                  </a:ext>
                </a:extLst>
              </p:cNvPr>
              <p:cNvSpPr>
                <a:spLocks noRot="1" noChangeAspect="1" noMove="1" noResize="1" noEditPoints="1" noAdjustHandles="1" noChangeArrowheads="1" noChangeShapeType="1" noTextEdit="1"/>
              </p:cNvSpPr>
              <p:nvPr/>
            </p:nvSpPr>
            <p:spPr bwMode="auto">
              <a:xfrm>
                <a:off x="5313193" y="4616217"/>
                <a:ext cx="2562141" cy="760541"/>
              </a:xfrm>
              <a:prstGeom prst="rect">
                <a:avLst/>
              </a:prstGeom>
              <a:blipFill>
                <a:blip r:embed="rId9"/>
                <a:stretch>
                  <a:fillRect l="-1896" b="-2362"/>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7B7A09BF-EB74-491C-8598-D6A22823573D}"/>
              </a:ext>
            </a:extLst>
          </p:cNvPr>
          <p:cNvCxnSpPr>
            <a:cxnSpLocks/>
            <a:stCxn id="25" idx="2"/>
          </p:cNvCxnSpPr>
          <p:nvPr/>
        </p:nvCxnSpPr>
        <p:spPr bwMode="auto">
          <a:xfrm>
            <a:off x="6449415" y="4117884"/>
            <a:ext cx="0" cy="52412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Arrow Connector 46">
            <a:extLst>
              <a:ext uri="{FF2B5EF4-FFF2-40B4-BE49-F238E27FC236}">
                <a16:creationId xmlns:a16="http://schemas.microsoft.com/office/drawing/2014/main" id="{41AB527B-8A06-4449-836C-57E080BCE4F9}"/>
              </a:ext>
            </a:extLst>
          </p:cNvPr>
          <p:cNvCxnSpPr>
            <a:cxnSpLocks/>
            <a:stCxn id="45" idx="3"/>
          </p:cNvCxnSpPr>
          <p:nvPr/>
        </p:nvCxnSpPr>
        <p:spPr bwMode="auto">
          <a:xfrm flipV="1">
            <a:off x="7875334" y="4982918"/>
            <a:ext cx="707927" cy="1357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622331FB-C9A5-4F1F-B492-230D0189430E}"/>
                  </a:ext>
                </a:extLst>
              </p:cNvPr>
              <p:cNvSpPr/>
              <p:nvPr/>
            </p:nvSpPr>
            <p:spPr>
              <a:xfrm>
                <a:off x="7882097" y="4976455"/>
                <a:ext cx="62747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sym typeface="Wingdings" panose="05000000000000000000" pitchFamily="2" charset="2"/>
                        </a:rPr>
                        <m:t>𝑌</m:t>
                      </m:r>
                      <m:r>
                        <a:rPr lang="en-US" sz="1600" b="0" i="1" smtClean="0">
                          <a:latin typeface="Cambria Math" panose="02040503050406030204" pitchFamily="18" charset="0"/>
                          <a:sym typeface="Wingdings" panose="05000000000000000000" pitchFamily="2" charset="2"/>
                        </a:rPr>
                        <m:t>/</m:t>
                      </m:r>
                      <m:r>
                        <a:rPr lang="en-US" sz="1600" b="0" i="1" smtClean="0">
                          <a:latin typeface="Cambria Math" panose="02040503050406030204" pitchFamily="18" charset="0"/>
                          <a:sym typeface="Wingdings" panose="05000000000000000000" pitchFamily="2" charset="2"/>
                        </a:rPr>
                        <m:t>𝑁</m:t>
                      </m:r>
                    </m:oMath>
                  </m:oMathPara>
                </a14:m>
                <a:endParaRPr lang="en-US" sz="1600" dirty="0">
                  <a:sym typeface="Wingdings" panose="05000000000000000000" pitchFamily="2" charset="2"/>
                </a:endParaRPr>
              </a:p>
            </p:txBody>
          </p:sp>
        </mc:Choice>
        <mc:Fallback xmlns="">
          <p:sp>
            <p:nvSpPr>
              <p:cNvPr id="48" name="Rectangle 47">
                <a:extLst>
                  <a:ext uri="{FF2B5EF4-FFF2-40B4-BE49-F238E27FC236}">
                    <a16:creationId xmlns:a16="http://schemas.microsoft.com/office/drawing/2014/main" id="{622331FB-C9A5-4F1F-B492-230D0189430E}"/>
                  </a:ext>
                </a:extLst>
              </p:cNvPr>
              <p:cNvSpPr>
                <a:spLocks noRot="1" noChangeAspect="1" noMove="1" noResize="1" noEditPoints="1" noAdjustHandles="1" noChangeArrowheads="1" noChangeShapeType="1" noTextEdit="1"/>
              </p:cNvSpPr>
              <p:nvPr/>
            </p:nvSpPr>
            <p:spPr>
              <a:xfrm>
                <a:off x="7882097" y="4976455"/>
                <a:ext cx="627479" cy="338554"/>
              </a:xfrm>
              <a:prstGeom prst="rect">
                <a:avLst/>
              </a:prstGeom>
              <a:blipFill>
                <a:blip r:embed="rId10"/>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E6DBF6FC-B77B-46DD-9331-C01EC2B9E84C}"/>
                  </a:ext>
                </a:extLst>
              </p:cNvPr>
              <p:cNvSpPr/>
              <p:nvPr/>
            </p:nvSpPr>
            <p:spPr>
              <a:xfrm>
                <a:off x="4482982" y="4616217"/>
                <a:ext cx="6735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ea typeface="Cambria Math" panose="02040503050406030204" pitchFamily="18" charset="0"/>
                        </a:rPr>
                        <m:t>𝑚</m:t>
                      </m:r>
                      <m:r>
                        <a:rPr lang="en-US" altLang="en-US" b="0" i="1" smtClean="0">
                          <a:latin typeface="Cambria Math" panose="02040503050406030204" pitchFamily="18" charset="0"/>
                          <a:ea typeface="Cambria Math" panose="02040503050406030204" pitchFamily="18" charset="0"/>
                        </a:rPr>
                        <m:t>,</m:t>
                      </m:r>
                      <m:r>
                        <a:rPr lang="en-GB" altLang="en-US" i="1">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49" name="Rectangle 48">
                <a:extLst>
                  <a:ext uri="{FF2B5EF4-FFF2-40B4-BE49-F238E27FC236}">
                    <a16:creationId xmlns:a16="http://schemas.microsoft.com/office/drawing/2014/main" id="{E6DBF6FC-B77B-46DD-9331-C01EC2B9E84C}"/>
                  </a:ext>
                </a:extLst>
              </p:cNvPr>
              <p:cNvSpPr>
                <a:spLocks noRot="1" noChangeAspect="1" noMove="1" noResize="1" noEditPoints="1" noAdjustHandles="1" noChangeArrowheads="1" noChangeShapeType="1" noTextEdit="1"/>
              </p:cNvSpPr>
              <p:nvPr/>
            </p:nvSpPr>
            <p:spPr>
              <a:xfrm>
                <a:off x="4482982" y="4616217"/>
                <a:ext cx="673581"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F1970D0-14C6-4869-A7E9-E0B301EA268E}"/>
                  </a:ext>
                </a:extLst>
              </p:cNvPr>
              <p:cNvSpPr/>
              <p:nvPr/>
            </p:nvSpPr>
            <p:spPr>
              <a:xfrm>
                <a:off x="6164628" y="4250005"/>
                <a:ext cx="3805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ea typeface="Cambria Math" panose="02040503050406030204" pitchFamily="18" charset="0"/>
                        </a:rPr>
                        <m:t>𝑣</m:t>
                      </m:r>
                    </m:oMath>
                  </m:oMathPara>
                </a14:m>
                <a:endParaRPr lang="en-US" dirty="0"/>
              </a:p>
            </p:txBody>
          </p:sp>
        </mc:Choice>
        <mc:Fallback xmlns="">
          <p:sp>
            <p:nvSpPr>
              <p:cNvPr id="50" name="Rectangle 49">
                <a:extLst>
                  <a:ext uri="{FF2B5EF4-FFF2-40B4-BE49-F238E27FC236}">
                    <a16:creationId xmlns:a16="http://schemas.microsoft.com/office/drawing/2014/main" id="{8F1970D0-14C6-4869-A7E9-E0B301EA268E}"/>
                  </a:ext>
                </a:extLst>
              </p:cNvPr>
              <p:cNvSpPr>
                <a:spLocks noRot="1" noChangeAspect="1" noMove="1" noResize="1" noEditPoints="1" noAdjustHandles="1" noChangeArrowheads="1" noChangeShapeType="1" noTextEdit="1"/>
              </p:cNvSpPr>
              <p:nvPr/>
            </p:nvSpPr>
            <p:spPr>
              <a:xfrm>
                <a:off x="6164628" y="4250005"/>
                <a:ext cx="380553" cy="369332"/>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953063"/>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Hash functions: simple 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342934"/>
                <a:ext cx="8229600" cy="4981575"/>
              </a:xfrm>
            </p:spPr>
            <p:txBody>
              <a:bodyPr/>
              <a:lstStyle/>
              <a:p>
                <a:r>
                  <a:rPr lang="en-US" sz="2800"/>
                  <a:t>For simplicity: input </a:t>
                </a:r>
                <a14:m>
                  <m:oMath xmlns:m="http://schemas.openxmlformats.org/officeDocument/2006/math">
                    <m:r>
                      <a:rPr lang="en-US" sz="2800" b="0" i="1" smtClean="0">
                        <a:latin typeface="Cambria Math" panose="02040503050406030204" pitchFamily="18" charset="0"/>
                      </a:rPr>
                      <m:t>𝑚</m:t>
                    </m:r>
                  </m:oMath>
                </a14:m>
                <a:r>
                  <a:rPr lang="en-US" sz="2800"/>
                  <a:t> is decimal integer</a:t>
                </a:r>
              </a:p>
              <a:p>
                <a:pPr lvl="1"/>
                <a:r>
                  <a:rPr lang="en-US" sz="2400"/>
                  <a:t>View as string of (three) digits</a:t>
                </a:r>
              </a:p>
              <a:p>
                <a:pPr lvl="1"/>
                <a:r>
                  <a:rPr lang="en-US" sz="2400"/>
                  <a:t>For example, </a:t>
                </a:r>
                <a14:m>
                  <m:oMath xmlns:m="http://schemas.openxmlformats.org/officeDocument/2006/math">
                    <m:r>
                      <a:rPr lang="en-US" sz="2400" i="1">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127</m:t>
                    </m:r>
                    <m:r>
                      <a:rPr lang="en-US" sz="2400" i="1">
                        <a:latin typeface="Cambria Math" panose="02040503050406030204" pitchFamily="18" charset="0"/>
                      </a:rPr>
                      <m:t> </m:t>
                    </m:r>
                  </m:oMath>
                </a14:m>
                <a:r>
                  <a:rPr lang="en-US" sz="2400">
                    <a:sym typeface="Wingdings" panose="05000000000000000000" pitchFamily="2" charset="2"/>
                  </a:rPr>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b="0" i="1" smtClean="0">
                            <a:latin typeface="Cambria Math" panose="02040503050406030204" pitchFamily="18" charset="0"/>
                          </a:rPr>
                          <m:t>2</m:t>
                        </m:r>
                      </m:sub>
                    </m:sSub>
                    <m:r>
                      <a:rPr lang="en-US" sz="2400" i="1">
                        <a:latin typeface="Cambria Math" panose="02040503050406030204" pitchFamily="18" charset="0"/>
                      </a:rPr>
                      <m:t>=</m:t>
                    </m:r>
                    <m:r>
                      <a:rPr lang="en-US" sz="2400" b="0" i="1" smtClean="0">
                        <a:latin typeface="Cambria Math" panose="02040503050406030204" pitchFamily="18" charset="0"/>
                      </a:rPr>
                      <m:t>2</m:t>
                    </m:r>
                    <m:r>
                      <a:rPr lang="en-US" sz="2400" i="1">
                        <a:latin typeface="Cambria Math" panose="02040503050406030204" pitchFamily="18" charset="0"/>
                      </a:rPr>
                      <m:t>,</m:t>
                    </m:r>
                  </m:oMath>
                </a14:m>
                <a:r>
                  <a:rPr lang="en-US" sz="240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b="0" i="1" smtClean="0">
                            <a:latin typeface="Cambria Math" panose="02040503050406030204" pitchFamily="18" charset="0"/>
                          </a:rPr>
                          <m:t>3</m:t>
                        </m:r>
                      </m:sub>
                    </m:sSub>
                    <m:r>
                      <a:rPr lang="en-US" sz="2400" i="1">
                        <a:latin typeface="Cambria Math" panose="02040503050406030204" pitchFamily="18" charset="0"/>
                      </a:rPr>
                      <m:t>=</m:t>
                    </m:r>
                    <m:r>
                      <a:rPr lang="en-US" sz="2400" b="0" i="1" smtClean="0">
                        <a:latin typeface="Cambria Math" panose="02040503050406030204" pitchFamily="18" charset="0"/>
                      </a:rPr>
                      <m:t>7</m:t>
                    </m:r>
                  </m:oMath>
                </a14:m>
                <a:r>
                  <a:rPr lang="en-US" sz="2400"/>
                  <a:t> </a:t>
                </a:r>
              </a:p>
              <a:p>
                <a:r>
                  <a:rPr lang="en-US" sz="2800"/>
                  <a:t>Least Significant Digit hash:</a:t>
                </a:r>
                <a:br>
                  <a:rPr lang="en-US" sz="2800"/>
                </a:br>
                <a:r>
                  <a:rPr lang="en-US" sz="280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𝐿𝑆𝐷</m:t>
                        </m:r>
                      </m:sub>
                    </m:sSub>
                    <m:d>
                      <m:dPr>
                        <m:ctrlPr>
                          <a:rPr lang="en-US" sz="2800" i="1">
                            <a:latin typeface="Cambria Math" panose="02040503050406030204" pitchFamily="18" charset="0"/>
                          </a:rPr>
                        </m:ctrlPr>
                      </m:dPr>
                      <m:e>
                        <m:r>
                          <a:rPr lang="en-US" sz="2800" i="1">
                            <a:latin typeface="Cambria Math" panose="02040503050406030204" pitchFamily="18" charset="0"/>
                          </a:rPr>
                          <m:t>𝑚</m:t>
                        </m:r>
                      </m:e>
                    </m:d>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3</m:t>
                        </m:r>
                      </m:sub>
                    </m:sSub>
                  </m:oMath>
                </a14:m>
                <a:r>
                  <a:rPr lang="en-US" sz="2800"/>
                  <a:t> </a:t>
                </a:r>
              </a:p>
              <a:p>
                <a:r>
                  <a:rPr lang="en-US" sz="2800"/>
                  <a:t>Sum hash: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𝑆</m:t>
                        </m:r>
                        <m:r>
                          <a:rPr lang="en-US" sz="2800" b="0" i="1" smtClean="0">
                            <a:latin typeface="Cambria Math" panose="02040503050406030204" pitchFamily="18" charset="0"/>
                          </a:rPr>
                          <m:t>𝑢𝑚</m:t>
                        </m:r>
                      </m:sub>
                    </m:sSub>
                    <m:d>
                      <m:dPr>
                        <m:ctrlPr>
                          <a:rPr lang="en-US" sz="2800" i="1">
                            <a:latin typeface="Cambria Math" panose="02040503050406030204" pitchFamily="18" charset="0"/>
                          </a:rPr>
                        </m:ctrlPr>
                      </m:dPr>
                      <m:e>
                        <m:r>
                          <a:rPr lang="en-US" sz="2800" i="1">
                            <a:latin typeface="Cambria Math" panose="02040503050406030204" pitchFamily="18" charset="0"/>
                          </a:rPr>
                          <m:t>𝑚</m:t>
                        </m:r>
                      </m:e>
                    </m:d>
                    <m:r>
                      <a:rPr lang="en-US" sz="2800" i="1">
                        <a:latin typeface="Cambria Math" panose="02040503050406030204" pitchFamily="18" charset="0"/>
                      </a:rPr>
                      <m:t>=</m:t>
                    </m:r>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b="0" i="1" smtClean="0">
                                <a:latin typeface="Cambria Math" panose="02040503050406030204" pitchFamily="18" charset="0"/>
                              </a:rPr>
                              <m:t>(</m:t>
                            </m:r>
                            <m:r>
                              <a:rPr lang="en-US" sz="2800" i="1">
                                <a:latin typeface="Cambria Math" panose="02040503050406030204" pitchFamily="18" charset="0"/>
                              </a:rPr>
                              <m:t>𝑚</m:t>
                            </m:r>
                          </m:e>
                          <m:sub>
                            <m:r>
                              <a:rPr lang="en-US" sz="2800" i="1">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2</m:t>
                            </m:r>
                          </m:sub>
                        </m:sSub>
                        <m:r>
                          <a:rPr lang="en-US" sz="2800" b="0" i="1" smtClean="0">
                            <a:latin typeface="Cambria Math" panose="02040503050406030204" pitchFamily="18" charset="0"/>
                          </a:rPr>
                          <m:t>+</m:t>
                        </m:r>
                        <m:r>
                          <a:rPr lang="en-US" sz="2800" i="1">
                            <a:latin typeface="Cambria Math" panose="02040503050406030204" pitchFamily="18" charset="0"/>
                          </a:rPr>
                          <m:t>𝑚</m:t>
                        </m:r>
                      </m:e>
                      <m:sub>
                        <m:r>
                          <a:rPr lang="en-US" sz="2800" i="1">
                            <a:latin typeface="Cambria Math" panose="02040503050406030204" pitchFamily="18" charset="0"/>
                          </a:rPr>
                          <m:t>3</m:t>
                        </m:r>
                      </m:sub>
                    </m:sSub>
                    <m:r>
                      <a:rPr lang="en-US" sz="2800" b="0" i="1" smtClean="0">
                        <a:latin typeface="Cambria Math" panose="02040503050406030204" pitchFamily="18" charset="0"/>
                      </a:rPr>
                      <m:t>) </m:t>
                    </m:r>
                    <m:r>
                      <a:rPr lang="en-US" sz="2800" b="0" i="1" smtClean="0">
                        <a:latin typeface="Cambria Math" panose="02040503050406030204" pitchFamily="18" charset="0"/>
                      </a:rPr>
                      <m:t>𝑚𝑜𝑑</m:t>
                    </m:r>
                    <m:r>
                      <a:rPr lang="en-US" sz="2800" b="0" i="1" smtClean="0">
                        <a:latin typeface="Cambria Math" panose="02040503050406030204" pitchFamily="18" charset="0"/>
                      </a:rPr>
                      <m:t> </m:t>
                    </m:r>
                    <m:r>
                      <a:rPr lang="en-US" sz="2800" b="0" i="1" smtClean="0">
                        <a:latin typeface="Cambria Math" panose="02040503050406030204" pitchFamily="18" charset="0"/>
                      </a:rPr>
                      <m:t>10</m:t>
                    </m:r>
                  </m:oMath>
                </a14:m>
                <a:endParaRPr lang="en-US" sz="2800"/>
              </a:p>
              <a:p>
                <a:r>
                  <a:rPr lang="en-US" sz="2800"/>
                  <a:t>Exercise:	 		</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 </m:t>
                        </m:r>
                        <m:r>
                          <a:rPr lang="en-US" sz="2800" i="1">
                            <a:latin typeface="Cambria Math" panose="02040503050406030204" pitchFamily="18" charset="0"/>
                          </a:rPr>
                          <m:t>h</m:t>
                        </m:r>
                      </m:e>
                      <m:sub>
                        <m:r>
                          <a:rPr lang="en-US" sz="2800" i="1">
                            <a:latin typeface="Cambria Math" panose="02040503050406030204" pitchFamily="18" charset="0"/>
                          </a:rPr>
                          <m:t>𝐿𝑆𝐷</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117</m:t>
                        </m:r>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i="1">
                            <a:latin typeface="Cambria Math" panose="02040503050406030204" pitchFamily="18" charset="0"/>
                          </a:rPr>
                          <m:t>=</m:t>
                        </m:r>
                        <m:r>
                          <a:rPr lang="en-US" sz="2800" b="0" i="1" smtClean="0">
                            <a:latin typeface="Cambria Math" panose="02040503050406030204" pitchFamily="18" charset="0"/>
                          </a:rPr>
                          <m:t> __</m:t>
                        </m:r>
                      </m:e>
                      <m:sub/>
                    </m:sSub>
                  </m:oMath>
                </a14:m>
                <a:br>
                  <a:rPr lang="en-US" sz="2800" b="0"/>
                </a:br>
                <a14:m>
                  <m:oMath xmlns:m="http://schemas.openxmlformats.org/officeDocument/2006/math">
                    <m:r>
                      <a:rPr lang="en-US" sz="2800" b="0" i="1" smtClean="0">
                        <a:latin typeface="Cambria Math" panose="02040503050406030204" pitchFamily="18" charset="0"/>
                      </a:rPr>
                      <m:t>	</m:t>
                    </m:r>
                    <m:r>
                      <a:rPr lang="en-US" sz="2800" b="0" i="1" smtClean="0">
                        <a:latin typeface="Cambria Math" panose="02040503050406030204" pitchFamily="18" charset="0"/>
                      </a:rPr>
                      <m:t>                                         </m:t>
                    </m:r>
                  </m:oMath>
                </a14:m>
                <a:r>
                  <a:rPr lang="en-US" sz="280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𝑆𝑢𝑚</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117</m:t>
                        </m:r>
                      </m:e>
                    </m:d>
                    <m:r>
                      <a:rPr lang="en-US" sz="2800" i="1">
                        <a:latin typeface="Cambria Math" panose="02040503050406030204" pitchFamily="18" charset="0"/>
                      </a:rPr>
                      <m:t>=</m:t>
                    </m:r>
                  </m:oMath>
                </a14:m>
                <a:r>
                  <a:rPr lang="en-US" sz="2800"/>
                  <a:t> __</a:t>
                </a:r>
              </a:p>
              <a:p>
                <a:pPr marL="0" indent="0">
                  <a:buNone/>
                </a:pPr>
                <a:endParaRPr lang="en-US" sz="2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342934"/>
                <a:ext cx="8229600" cy="4981575"/>
              </a:xfrm>
              <a:blipFill>
                <a:blip r:embed="rId2"/>
                <a:stretch>
                  <a:fillRect l="-444" t="-122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p:cNvSpPr>
            <a:spLocks noGrp="1"/>
          </p:cNvSpPr>
          <p:nvPr>
            <p:ph type="sldNum" sz="quarter" idx="12"/>
          </p:nvPr>
        </p:nvSpPr>
        <p:spPr/>
        <p:txBody>
          <a:bodyPr/>
          <a:lstStyle/>
          <a:p>
            <a:pPr>
              <a:defRPr/>
            </a:pPr>
            <a:fld id="{4AC8934D-7EC5-4767-94BA-6AA41C7401E4}" type="slidenum">
              <a:rPr lang="he-IL" altLang="en-US" smtClean="0"/>
              <a:pPr>
                <a:defRPr/>
              </a:pPr>
              <a:t>4</a:t>
            </a:fld>
            <a:endParaRPr lang="en-US" altLang="en-US"/>
          </a:p>
        </p:txBody>
      </p:sp>
      <mc:AlternateContent xmlns:mc="http://schemas.openxmlformats.org/markup-compatibility/2006" xmlns:a14="http://schemas.microsoft.com/office/drawing/2010/main">
        <mc:Choice Requires="a14">
          <p:sp>
            <p:nvSpPr>
              <p:cNvPr id="6" name="Rectangle 5"/>
              <p:cNvSpPr/>
              <p:nvPr/>
            </p:nvSpPr>
            <p:spPr bwMode="auto">
              <a:xfrm>
                <a:off x="7358145" y="978914"/>
                <a:ext cx="1501454" cy="379421"/>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𝑚</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6" name="Rectangle 5"/>
              <p:cNvSpPr>
                <a:spLocks noRot="1" noChangeAspect="1" noMove="1" noResize="1" noEditPoints="1" noAdjustHandles="1" noChangeArrowheads="1" noChangeShapeType="1" noTextEdit="1"/>
              </p:cNvSpPr>
              <p:nvPr/>
            </p:nvSpPr>
            <p:spPr bwMode="auto">
              <a:xfrm>
                <a:off x="7358145" y="978914"/>
                <a:ext cx="1501454" cy="379421"/>
              </a:xfrm>
              <a:prstGeom prst="rect">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7" name="Trapezoid 6"/>
          <p:cNvSpPr/>
          <p:nvPr/>
        </p:nvSpPr>
        <p:spPr bwMode="auto">
          <a:xfrm flipH="1" flipV="1">
            <a:off x="7352472" y="1372992"/>
            <a:ext cx="1507127"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8" name="TextBox 7"/>
              <p:cNvSpPr txBox="1"/>
              <p:nvPr/>
            </p:nvSpPr>
            <p:spPr>
              <a:xfrm>
                <a:off x="7802048" y="1324132"/>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a:p>
            </p:txBody>
          </p:sp>
        </mc:Choice>
        <mc:Fallback xmlns="">
          <p:sp>
            <p:nvSpPr>
              <p:cNvPr id="8" name="TextBox 7"/>
              <p:cNvSpPr txBox="1">
                <a:spLocks noRot="1" noChangeAspect="1" noMove="1" noResize="1" noEditPoints="1" noAdjustHandles="1" noChangeArrowheads="1" noChangeShapeType="1" noTextEdit="1"/>
              </p:cNvSpPr>
              <p:nvPr/>
            </p:nvSpPr>
            <p:spPr>
              <a:xfrm>
                <a:off x="7802048" y="1324132"/>
                <a:ext cx="44640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bwMode="auto">
              <a:xfrm>
                <a:off x="7722790" y="1770478"/>
                <a:ext cx="766489" cy="40449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9" name="Rectangle 8"/>
              <p:cNvSpPr>
                <a:spLocks noRot="1" noChangeAspect="1" noMove="1" noResize="1" noEditPoints="1" noAdjustHandles="1" noChangeArrowheads="1" noChangeShapeType="1" noTextEdit="1"/>
              </p:cNvSpPr>
              <p:nvPr/>
            </p:nvSpPr>
            <p:spPr bwMode="auto">
              <a:xfrm>
                <a:off x="7722790" y="1770478"/>
                <a:ext cx="766489" cy="404492"/>
              </a:xfrm>
              <a:prstGeom prst="rect">
                <a:avLst/>
              </a:prstGeom>
              <a:blipFill>
                <a:blip r:embed="rId5"/>
                <a:stretch>
                  <a:fillRect b="-289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10" name="TextBox 9"/>
          <p:cNvSpPr txBox="1"/>
          <p:nvPr/>
        </p:nvSpPr>
        <p:spPr>
          <a:xfrm>
            <a:off x="6403553" y="4217236"/>
            <a:ext cx="312906" cy="369332"/>
          </a:xfrm>
          <a:prstGeom prst="rect">
            <a:avLst/>
          </a:prstGeom>
          <a:solidFill>
            <a:srgbClr val="FFFF00"/>
          </a:solidFill>
        </p:spPr>
        <p:txBody>
          <a:bodyPr wrap="none" rtlCol="0">
            <a:spAutoFit/>
          </a:bodyPr>
          <a:lstStyle/>
          <a:p>
            <a:r>
              <a:rPr lang="en-US"/>
              <a:t>7</a:t>
            </a:r>
          </a:p>
        </p:txBody>
      </p:sp>
      <p:sp>
        <p:nvSpPr>
          <p:cNvPr id="11" name="TextBox 10"/>
          <p:cNvSpPr txBox="1"/>
          <p:nvPr/>
        </p:nvSpPr>
        <p:spPr>
          <a:xfrm>
            <a:off x="6396747" y="4662019"/>
            <a:ext cx="312906" cy="369332"/>
          </a:xfrm>
          <a:prstGeom prst="rect">
            <a:avLst/>
          </a:prstGeom>
          <a:solidFill>
            <a:srgbClr val="FFFF00"/>
          </a:solidFill>
        </p:spPr>
        <p:txBody>
          <a:bodyPr wrap="none" rtlCol="0">
            <a:spAutoFit/>
          </a:bodyPr>
          <a:lstStyle/>
          <a:p>
            <a:r>
              <a:rPr lang="en-US"/>
              <a:t>9</a:t>
            </a:r>
          </a:p>
        </p:txBody>
      </p:sp>
    </p:spTree>
    <p:extLst>
      <p:ext uri="{BB962C8B-B14F-4D97-AF65-F5344CB8AC3E}">
        <p14:creationId xmlns:p14="http://schemas.microsoft.com/office/powerpoint/2010/main" val="171461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64E8FA-3CDA-404E-BA77-138FCC3A514D}"/>
              </a:ext>
            </a:extLst>
          </p:cNvPr>
          <p:cNvSpPr>
            <a:spLocks noGrp="1"/>
          </p:cNvSpPr>
          <p:nvPr>
            <p:ph type="title"/>
          </p:nvPr>
        </p:nvSpPr>
        <p:spPr/>
        <p:txBody>
          <a:bodyPr/>
          <a:lstStyle/>
          <a:p>
            <a:r>
              <a:rPr lang="en-US" dirty="0"/>
              <a:t>Recycling One-Time Signatures?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DDD840F-37E1-417B-86C5-C3FDD493254F}"/>
                  </a:ext>
                </a:extLst>
              </p:cNvPr>
              <p:cNvSpPr>
                <a:spLocks noGrp="1"/>
              </p:cNvSpPr>
              <p:nvPr>
                <p:ph idx="1"/>
              </p:nvPr>
            </p:nvSpPr>
            <p:spPr/>
            <p:txBody>
              <a:bodyPr/>
              <a:lstStyle/>
              <a:p>
                <a:r>
                  <a:rPr lang="en-US" dirty="0"/>
                  <a:t>One-time signatures are ‘disposable’ (duh!)</a:t>
                </a:r>
              </a:p>
              <a:p>
                <a:r>
                  <a:rPr lang="en-US" dirty="0"/>
                  <a:t>Can we recycle them??</a:t>
                </a:r>
              </a:p>
              <a:p>
                <a:r>
                  <a:rPr lang="en-US" dirty="0"/>
                  <a:t>Exercise: design </a:t>
                </a:r>
                <a:r>
                  <a:rPr lang="en-US" b="1" dirty="0"/>
                  <a:t>sequence signatures:</a:t>
                </a:r>
              </a:p>
              <a:p>
                <a:pPr lvl="1"/>
                <a:r>
                  <a:rPr lang="en-US" b="1" dirty="0"/>
                  <a:t>Generate </a:t>
                </a:r>
                <a:r>
                  <a:rPr lang="en-US" dirty="0"/>
                  <a:t>sign, validate keypair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endParaRPr lang="en-US" dirty="0"/>
              </a:p>
              <a:p>
                <a:pPr lvl="1"/>
                <a:r>
                  <a:rPr lang="en-US" dirty="0"/>
                  <a:t>Sign sequence of messages: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a:t>
                </a:r>
              </a:p>
              <a:p>
                <a:pPr lvl="2"/>
                <a:r>
                  <a:rPr lang="en-US" dirty="0"/>
                  <a:t>Signatures:  </a:t>
                </a:r>
                <a14:m>
                  <m:oMath xmlns:m="http://schemas.openxmlformats.org/officeDocument/2006/math">
                    <m:sSub>
                      <m:sSubPr>
                        <m:ctrlPr>
                          <a:rPr lang="en-US" i="1">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a:t>
                </a:r>
              </a:p>
              <a:p>
                <a:pPr lvl="1"/>
                <a:r>
                  <a:rPr lang="en-US" dirty="0"/>
                  <a:t>Validate message </a:t>
                </a:r>
                <a14:m>
                  <m:oMath xmlns:m="http://schemas.openxmlformats.org/officeDocument/2006/math">
                    <m:sSub>
                      <m:sSubPr>
                        <m:ctrlPr>
                          <a:rPr lang="en-US" i="1" smtClean="0">
                            <a:latin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𝑚</m:t>
                        </m:r>
                      </m:e>
                      <m:sub>
                        <m:r>
                          <a:rPr lang="en-US" b="0" i="1" dirty="0" smtClean="0">
                            <a:latin typeface="Cambria Math" panose="02040503050406030204" pitchFamily="18" charset="0"/>
                            <a:ea typeface="Cambria Math" panose="02040503050406030204" pitchFamily="18" charset="0"/>
                          </a:rPr>
                          <m:t>𝑖</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𝜎</m:t>
                        </m:r>
                      </m:e>
                      <m:sub>
                        <m:r>
                          <a:rPr lang="en-US" b="0" i="1" dirty="0" smtClean="0">
                            <a:latin typeface="Cambria Math" panose="02040503050406030204" pitchFamily="18" charset="0"/>
                            <a:ea typeface="Cambria Math" panose="02040503050406030204" pitchFamily="18" charset="0"/>
                          </a:rPr>
                          <m:t>𝑖</m:t>
                        </m:r>
                      </m:sub>
                    </m:sSub>
                  </m:oMath>
                </a14:m>
                <a:endParaRPr lang="en-US" dirty="0"/>
              </a:p>
              <a:p>
                <a:pPr lvl="1"/>
                <a:r>
                  <a:rPr lang="en-US" dirty="0"/>
                  <a:t>How? </a:t>
                </a:r>
              </a:p>
              <a:p>
                <a:pPr lvl="2"/>
                <a:r>
                  <a:rPr lang="en-US" dirty="0"/>
                  <a:t>One bonus point for (correct) solution</a:t>
                </a:r>
              </a:p>
              <a:p>
                <a:pPr lvl="2"/>
                <a:r>
                  <a:rPr lang="en-US" dirty="0"/>
                  <a:t>Another for well-written in latex</a:t>
                </a:r>
              </a:p>
            </p:txBody>
          </p:sp>
        </mc:Choice>
        <mc:Fallback xmlns="">
          <p:sp>
            <p:nvSpPr>
              <p:cNvPr id="5" name="Content Placeholder 4">
                <a:extLst>
                  <a:ext uri="{FF2B5EF4-FFF2-40B4-BE49-F238E27FC236}">
                    <a16:creationId xmlns:a16="http://schemas.microsoft.com/office/drawing/2014/main" id="{0DDD840F-37E1-417B-86C5-C3FDD493254F}"/>
                  </a:ext>
                </a:extLst>
              </p:cNvPr>
              <p:cNvSpPr>
                <a:spLocks noGrp="1" noRot="1" noChangeAspect="1" noMove="1" noResize="1" noEditPoints="1" noAdjustHandles="1" noChangeArrowheads="1" noChangeShapeType="1" noTextEdit="1"/>
              </p:cNvSpPr>
              <p:nvPr>
                <p:ph idx="1"/>
              </p:nvPr>
            </p:nvSpPr>
            <p:spPr>
              <a:blipFill>
                <a:blip r:embed="rId2"/>
                <a:stretch>
                  <a:fillRect l="-593" t="-1591"/>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DA4E4171-1C76-4A07-A004-6B64FE015C7A}"/>
              </a:ext>
            </a:extLst>
          </p:cNvPr>
          <p:cNvSpPr>
            <a:spLocks noGrp="1"/>
          </p:cNvSpPr>
          <p:nvPr>
            <p:ph type="dt" sz="half" idx="10"/>
          </p:nvPr>
        </p:nvSpPr>
        <p:spPr/>
        <p:txBody>
          <a:bodyPr/>
          <a:lstStyle/>
          <a:p>
            <a:pPr>
              <a:defRPr/>
            </a:pPr>
            <a:fld id="{B97A66FA-166B-454F-AF3E-C6BD5A86277D}" type="datetime1">
              <a:rPr lang="en-US" smtClean="0"/>
              <a:pPr>
                <a:defRPr/>
              </a:pPr>
              <a:t>1/5/2021</a:t>
            </a:fld>
            <a:endParaRPr lang="en-US" altLang="en-US"/>
          </a:p>
        </p:txBody>
      </p:sp>
      <p:sp>
        <p:nvSpPr>
          <p:cNvPr id="3" name="Slide Number Placeholder 2">
            <a:extLst>
              <a:ext uri="{FF2B5EF4-FFF2-40B4-BE49-F238E27FC236}">
                <a16:creationId xmlns:a16="http://schemas.microsoft.com/office/drawing/2014/main" id="{1364AC4A-946F-42A3-A001-70A969AD025B}"/>
              </a:ext>
            </a:extLst>
          </p:cNvPr>
          <p:cNvSpPr>
            <a:spLocks noGrp="1"/>
          </p:cNvSpPr>
          <p:nvPr>
            <p:ph type="sldNum" sz="quarter" idx="12"/>
          </p:nvPr>
        </p:nvSpPr>
        <p:spPr/>
        <p:txBody>
          <a:bodyPr/>
          <a:lstStyle/>
          <a:p>
            <a:pPr>
              <a:defRPr/>
            </a:pPr>
            <a:fld id="{82DA6FC6-FE3D-4F44-AA45-B28E60E0E1EC}" type="slidenum">
              <a:rPr lang="he-IL" altLang="en-US" smtClean="0"/>
              <a:pPr>
                <a:defRPr/>
              </a:pPr>
              <a:t>40</a:t>
            </a:fld>
            <a:endParaRPr lang="en-US" altLang="en-US"/>
          </a:p>
        </p:txBody>
      </p:sp>
    </p:spTree>
    <p:extLst>
      <p:ext uri="{BB962C8B-B14F-4D97-AF65-F5344CB8AC3E}">
        <p14:creationId xmlns:p14="http://schemas.microsoft.com/office/powerpoint/2010/main" val="23042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Effect transition="in" filter="fade">
                                      <p:cBhvr>
                                        <p:cTn id="7" dur="1000"/>
                                        <p:tgtEl>
                                          <p:spTgt spid="5">
                                            <p:txEl>
                                              <p:pRg st="7" end="7"/>
                                            </p:txEl>
                                          </p:spTgt>
                                        </p:tgtEl>
                                      </p:cBhvr>
                                    </p:animEffect>
                                    <p:anim calcmode="lin" valueType="num">
                                      <p:cBhvr>
                                        <p:cTn id="8"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7" end="7"/>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8" end="8"/>
                                            </p:txEl>
                                          </p:spTgt>
                                        </p:tgtEl>
                                        <p:attrNameLst>
                                          <p:attrName>style.visibility</p:attrName>
                                        </p:attrNameLst>
                                      </p:cBhvr>
                                      <p:to>
                                        <p:strVal val="visible"/>
                                      </p:to>
                                    </p:set>
                                    <p:animEffect transition="in" filter="fade">
                                      <p:cBhvr>
                                        <p:cTn id="12" dur="1000"/>
                                        <p:tgtEl>
                                          <p:spTgt spid="5">
                                            <p:txEl>
                                              <p:pRg st="8" end="8"/>
                                            </p:txEl>
                                          </p:spTgt>
                                        </p:tgtEl>
                                      </p:cBhvr>
                                    </p:animEffect>
                                    <p:anim calcmode="lin" valueType="num">
                                      <p:cBhvr>
                                        <p:cTn id="13"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8" end="8"/>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animEffect transition="in" filter="fade">
                                      <p:cBhvr>
                                        <p:cTn id="17" dur="1000"/>
                                        <p:tgtEl>
                                          <p:spTgt spid="5">
                                            <p:txEl>
                                              <p:pRg st="9" end="9"/>
                                            </p:txEl>
                                          </p:spTgt>
                                        </p:tgtEl>
                                      </p:cBhvr>
                                    </p:animEffect>
                                    <p:anim calcmode="lin" valueType="num">
                                      <p:cBhvr>
                                        <p:cTn id="18"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Crypto-Hash functions</a:t>
            </a:r>
          </a:p>
        </p:txBody>
      </p:sp>
      <p:sp>
        <p:nvSpPr>
          <p:cNvPr id="3" name="Content Placeholder 2"/>
          <p:cNvSpPr>
            <a:spLocks noGrp="1"/>
          </p:cNvSpPr>
          <p:nvPr>
            <p:ph idx="1"/>
          </p:nvPr>
        </p:nvSpPr>
        <p:spPr>
          <a:xfrm>
            <a:off x="457199" y="1149350"/>
            <a:ext cx="8471647" cy="4981575"/>
          </a:xfrm>
        </p:spPr>
        <p:txBody>
          <a:bodyPr/>
          <a:lstStyle/>
          <a:p>
            <a:r>
              <a:rPr lang="en-US">
                <a:solidFill>
                  <a:schemeClr val="bg2">
                    <a:lumMod val="60000"/>
                    <a:lumOff val="40000"/>
                  </a:schemeClr>
                </a:solidFill>
              </a:rPr>
              <a:t>Introduction to cryptographic hash</a:t>
            </a:r>
          </a:p>
          <a:p>
            <a:r>
              <a:rPr lang="en-US" sz="2800">
                <a:solidFill>
                  <a:schemeClr val="bg2">
                    <a:lumMod val="60000"/>
                    <a:lumOff val="40000"/>
                  </a:schemeClr>
                </a:solidFill>
              </a:rPr>
              <a:t>Integrity: collision-resistance and </a:t>
            </a:r>
            <a:r>
              <a:rPr lang="en-US" sz="2800" err="1">
                <a:solidFill>
                  <a:schemeClr val="bg2">
                    <a:lumMod val="60000"/>
                    <a:lumOff val="40000"/>
                  </a:schemeClr>
                </a:solidFill>
              </a:rPr>
              <a:t>blockchains</a:t>
            </a:r>
            <a:endParaRPr lang="en-US" sz="2800">
              <a:solidFill>
                <a:schemeClr val="bg2">
                  <a:lumMod val="60000"/>
                  <a:lumOff val="40000"/>
                </a:schemeClr>
              </a:solidFill>
            </a:endParaRPr>
          </a:p>
          <a:p>
            <a:pPr lvl="1"/>
            <a:r>
              <a:rPr lang="en-US">
                <a:solidFill>
                  <a:schemeClr val="bg2">
                    <a:lumMod val="60000"/>
                    <a:lumOff val="40000"/>
                  </a:schemeClr>
                </a:solidFill>
              </a:rPr>
              <a:t>Hash h(m) allows verification of m</a:t>
            </a:r>
          </a:p>
          <a:p>
            <a:r>
              <a:rPr lang="en-US">
                <a:solidFill>
                  <a:schemeClr val="bg2">
                    <a:lumMod val="60000"/>
                    <a:lumOff val="40000"/>
                  </a:schemeClr>
                </a:solidFill>
              </a:rPr>
              <a:t>Confidentiality: one-way functions (OWF) </a:t>
            </a:r>
          </a:p>
          <a:p>
            <a:pPr lvl="1"/>
            <a:r>
              <a:rPr lang="en-US">
                <a:solidFill>
                  <a:schemeClr val="bg2">
                    <a:lumMod val="60000"/>
                    <a:lumOff val="40000"/>
                  </a:schemeClr>
                </a:solidFill>
              </a:rPr>
              <a:t>OWF-hash h(m) does not expose m</a:t>
            </a:r>
          </a:p>
          <a:p>
            <a:pPr lvl="1"/>
            <a:r>
              <a:rPr lang="en-US">
                <a:solidFill>
                  <a:schemeClr val="bg2">
                    <a:lumMod val="60000"/>
                    <a:lumOff val="40000"/>
                  </a:schemeClr>
                </a:solidFill>
              </a:rPr>
              <a:t>And: Proof-of-Work (</a:t>
            </a:r>
            <a:r>
              <a:rPr lang="en-US" err="1">
                <a:solidFill>
                  <a:schemeClr val="bg2">
                    <a:lumMod val="60000"/>
                    <a:lumOff val="40000"/>
                  </a:schemeClr>
                </a:solidFill>
              </a:rPr>
              <a:t>PoW</a:t>
            </a:r>
            <a:r>
              <a:rPr lang="en-US">
                <a:solidFill>
                  <a:schemeClr val="bg2">
                    <a:lumMod val="60000"/>
                    <a:lumOff val="40000"/>
                  </a:schemeClr>
                </a:solidFill>
              </a:rPr>
              <a:t>)</a:t>
            </a:r>
          </a:p>
          <a:p>
            <a:r>
              <a:rPr lang="en-US" b="1">
                <a:solidFill>
                  <a:srgbClr val="FF00FF"/>
                </a:solidFill>
              </a:rPr>
              <a:t>Pseudo-randomness</a:t>
            </a:r>
          </a:p>
          <a:p>
            <a:pPr lvl="1"/>
            <a:r>
              <a:rPr lang="en-US" b="1">
                <a:solidFill>
                  <a:srgbClr val="FF00FF"/>
                </a:solidFill>
              </a:rPr>
              <a:t>If m contains some random bits,</a:t>
            </a:r>
            <a:br>
              <a:rPr lang="en-US" b="1">
                <a:solidFill>
                  <a:srgbClr val="FF00FF"/>
                </a:solidFill>
              </a:rPr>
            </a:br>
            <a:r>
              <a:rPr lang="en-US" b="1">
                <a:solidFill>
                  <a:srgbClr val="FF00FF"/>
                </a:solidFill>
              </a:rPr>
              <a:t>then h(m) is (pseudo)random</a:t>
            </a:r>
            <a:br>
              <a:rPr lang="en-US">
                <a:solidFill>
                  <a:schemeClr val="bg2">
                    <a:lumMod val="60000"/>
                    <a:lumOff val="40000"/>
                  </a:schemeClr>
                </a:solidFill>
              </a:rPr>
            </a:br>
            <a:endParaRPr lang="en-US">
              <a:solidFill>
                <a:schemeClr val="bg2">
                  <a:lumMod val="60000"/>
                  <a:lumOff val="40000"/>
                </a:schemeClr>
              </a:solidFill>
            </a:endParaRPr>
          </a:p>
        </p:txBody>
      </p:sp>
      <p:sp>
        <p:nvSpPr>
          <p:cNvPr id="4" name="Date Placeholder 3"/>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p:cNvSpPr>
            <a:spLocks noGrp="1"/>
          </p:cNvSpPr>
          <p:nvPr>
            <p:ph type="sldNum" sz="quarter" idx="12"/>
          </p:nvPr>
        </p:nvSpPr>
        <p:spPr/>
        <p:txBody>
          <a:bodyPr/>
          <a:lstStyle/>
          <a:p>
            <a:pPr>
              <a:defRPr/>
            </a:pPr>
            <a:fld id="{4AC8934D-7EC5-4767-94BA-6AA41C7401E4}" type="slidenum">
              <a:rPr lang="he-IL" altLang="en-US" smtClean="0"/>
              <a:pPr>
                <a:defRPr/>
              </a:pPr>
              <a:t>41</a:t>
            </a:fld>
            <a:endParaRPr lang="en-US" altLang="en-US"/>
          </a:p>
        </p:txBody>
      </p:sp>
    </p:spTree>
    <p:extLst>
      <p:ext uri="{BB962C8B-B14F-4D97-AF65-F5344CB8AC3E}">
        <p14:creationId xmlns:p14="http://schemas.microsoft.com/office/powerpoint/2010/main" val="3535309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B3E12B31-8FC8-4A41-9E70-D32B66C23A88}"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A0B647E9-0097-4ABD-9993-9790A29446C2}" type="slidenum">
              <a:rPr lang="he-IL" altLang="en-US"/>
              <a:pPr>
                <a:defRPr/>
              </a:pPr>
              <a:t>42</a:t>
            </a:fld>
            <a:endParaRPr lang="en-US" altLang="en-US"/>
          </a:p>
        </p:txBody>
      </p:sp>
      <p:sp>
        <p:nvSpPr>
          <p:cNvPr id="2" name="Rectangle 1"/>
          <p:cNvSpPr/>
          <p:nvPr/>
        </p:nvSpPr>
        <p:spPr bwMode="auto">
          <a:xfrm>
            <a:off x="8451273" y="5957455"/>
            <a:ext cx="235527" cy="1385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341426" y="2831198"/>
                <a:ext cx="8392319" cy="2991717"/>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a:lstStyle>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t>‘If input is sufficiently random, then output is random’</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t>Multiple `sufficiently random’ models</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b="1">
                    <a:solidFill>
                      <a:srgbClr val="FF00FF"/>
                    </a:solidFill>
                  </a:rPr>
                  <a:t>Randomness extraction</a:t>
                </a:r>
                <a:r>
                  <a:rPr lang="en-US" altLang="en-US" sz="2400">
                    <a:solidFill>
                      <a:srgbClr val="FF00FF"/>
                    </a:solidFill>
                  </a:rPr>
                  <a:t>: </a:t>
                </a:r>
                <a:r>
                  <a:rPr lang="en-US" altLang="en-US" sz="2400"/>
                  <a:t>if any </a:t>
                </a:r>
                <a14:m>
                  <m:oMath xmlns:m="http://schemas.openxmlformats.org/officeDocument/2006/math">
                    <m:r>
                      <a:rPr lang="en-US" sz="2400" b="0" i="1" dirty="0" smtClean="0">
                        <a:latin typeface="Cambria Math" panose="02040503050406030204" pitchFamily="18" charset="0"/>
                        <a:ea typeface="Cambria Math" panose="02040503050406030204" pitchFamily="18" charset="0"/>
                        <a:cs typeface="Arial" pitchFamily="34" charset="0"/>
                      </a:rPr>
                      <m:t>𝑚</m:t>
                    </m:r>
                  </m:oMath>
                </a14:m>
                <a:r>
                  <a:rPr lang="en-US" altLang="en-US" sz="2400"/>
                  <a:t> input bits are random </a:t>
                </a:r>
                <a:r>
                  <a:rPr lang="en-US" altLang="en-US" sz="2400">
                    <a:sym typeface="Wingdings" panose="05000000000000000000" pitchFamily="2" charset="2"/>
                  </a:rPr>
                  <a:t></a:t>
                </a:r>
                <a:r>
                  <a:rPr lang="en-US" altLang="en-US" sz="2400"/>
                  <a:t> all </a:t>
                </a:r>
                <a14:m>
                  <m:oMath xmlns:m="http://schemas.openxmlformats.org/officeDocument/2006/math">
                    <m:r>
                      <a:rPr lang="en-US" altLang="en-US" sz="2400" i="1" dirty="0">
                        <a:latin typeface="Cambria Math" panose="02040503050406030204" pitchFamily="18" charset="0"/>
                        <a:ea typeface="Cambria Math" panose="02040503050406030204" pitchFamily="18" charset="0"/>
                      </a:rPr>
                      <m:t>𝑛</m:t>
                    </m:r>
                  </m:oMath>
                </a14:m>
                <a:r>
                  <a:rPr lang="en-US" altLang="en-US" sz="2400"/>
                  <a:t> output bits are pseudorandom</a:t>
                </a: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a:t>For sufficiently large</a:t>
                </a:r>
                <a14:m>
                  <m:oMath xmlns:m="http://schemas.openxmlformats.org/officeDocument/2006/math">
                    <m:r>
                      <a:rPr lang="en-US" altLang="en-US" sz="2000" i="1" dirty="0" smtClean="0">
                        <a:latin typeface="Cambria Math" panose="02040503050406030204" pitchFamily="18" charset="0"/>
                        <a:ea typeface="Cambria Math" panose="02040503050406030204" pitchFamily="18" charset="0"/>
                        <a:cs typeface="Arial" pitchFamily="34" charset="0"/>
                      </a:rPr>
                      <m:t> </m:t>
                    </m:r>
                    <m:r>
                      <a:rPr lang="en-US" altLang="en-US" sz="2000" b="0" i="1" dirty="0" smtClean="0">
                        <a:latin typeface="Cambria Math" panose="02040503050406030204" pitchFamily="18" charset="0"/>
                        <a:ea typeface="Cambria Math" panose="02040503050406030204" pitchFamily="18" charset="0"/>
                        <a:cs typeface="Arial" pitchFamily="34" charset="0"/>
                      </a:rPr>
                      <m:t> </m:t>
                    </m:r>
                    <m:r>
                      <a:rPr lang="en-US" altLang="en-US" sz="2000" b="0" i="1" dirty="0" smtClean="0">
                        <a:latin typeface="Cambria Math" panose="02040503050406030204" pitchFamily="18" charset="0"/>
                        <a:ea typeface="Cambria Math" panose="02040503050406030204" pitchFamily="18" charset="0"/>
                        <a:cs typeface="Arial" pitchFamily="34" charset="0"/>
                      </a:rPr>
                      <m:t>𝑚</m:t>
                    </m:r>
                  </m:oMath>
                </a14:m>
                <a:r>
                  <a:rPr lang="en-US" altLang="en-US" sz="2000"/>
                  <a:t> </a:t>
                </a: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b="1">
                    <a:solidFill>
                      <a:srgbClr val="0000FF"/>
                    </a:solidFill>
                  </a:rPr>
                  <a:t>Pseudorandom:</a:t>
                </a:r>
                <a:r>
                  <a:rPr lang="en-US" altLang="en-US" sz="2000"/>
                  <a:t> it is not computationally-feasible to distinguish between these bits and truly random bits </a:t>
                </a:r>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341426" y="2831198"/>
                <a:ext cx="8392319" cy="2991717"/>
              </a:xfrm>
              <a:prstGeom prst="rect">
                <a:avLst/>
              </a:prstGeom>
              <a:blipFill>
                <a:blip r:embed="rId3"/>
                <a:stretch>
                  <a:fillRect t="-1018" r="-1162" b="-203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Rectangle 2"/>
          <p:cNvSpPr txBox="1">
            <a:spLocks noChangeArrowheads="1"/>
          </p:cNvSpPr>
          <p:nvPr/>
        </p:nvSpPr>
        <p:spPr>
          <a:xfrm>
            <a:off x="561975" y="244475"/>
            <a:ext cx="8124824" cy="8024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cs typeface="Arial" pitchFamily="34" charset="0"/>
              </a:defRPr>
            </a:lvl2pPr>
            <a:lvl3pPr algn="l" rtl="0" eaLnBrk="0" fontAlgn="base" hangingPunct="0">
              <a:spcBef>
                <a:spcPct val="0"/>
              </a:spcBef>
              <a:spcAft>
                <a:spcPct val="0"/>
              </a:spcAft>
              <a:defRPr sz="4200">
                <a:solidFill>
                  <a:schemeClr val="tx2"/>
                </a:solidFill>
                <a:latin typeface="Garamond" pitchFamily="18" charset="0"/>
                <a:cs typeface="Arial" pitchFamily="34" charset="0"/>
              </a:defRPr>
            </a:lvl3pPr>
            <a:lvl4pPr algn="l" rtl="0" eaLnBrk="0" fontAlgn="base" hangingPunct="0">
              <a:spcBef>
                <a:spcPct val="0"/>
              </a:spcBef>
              <a:spcAft>
                <a:spcPct val="0"/>
              </a:spcAft>
              <a:defRPr sz="4200">
                <a:solidFill>
                  <a:schemeClr val="tx2"/>
                </a:solidFill>
                <a:latin typeface="Garamond" pitchFamily="18" charset="0"/>
                <a:cs typeface="Arial" pitchFamily="34" charset="0"/>
              </a:defRPr>
            </a:lvl4pPr>
            <a:lvl5pPr algn="l" rtl="0" eaLnBrk="0" fontAlgn="base" hangingPunct="0">
              <a:spcBef>
                <a:spcPct val="0"/>
              </a:spcBef>
              <a:spcAft>
                <a:spcPct val="0"/>
              </a:spcAft>
              <a:defRPr sz="4200">
                <a:solidFill>
                  <a:schemeClr val="tx2"/>
                </a:solidFill>
                <a:latin typeface="Garamond" pitchFamily="18" charset="0"/>
                <a:cs typeface="Arial" pitchFamily="34" charset="0"/>
              </a:defRPr>
            </a:lvl5pPr>
            <a:lvl6pPr marL="457200" algn="l" rtl="0" fontAlgn="base">
              <a:spcBef>
                <a:spcPct val="0"/>
              </a:spcBef>
              <a:spcAft>
                <a:spcPct val="0"/>
              </a:spcAft>
              <a:defRPr sz="4200">
                <a:solidFill>
                  <a:schemeClr val="tx2"/>
                </a:solidFill>
                <a:latin typeface="Garamond" pitchFamily="18" charset="0"/>
                <a:cs typeface="Arial" pitchFamily="34" charset="0"/>
              </a:defRPr>
            </a:lvl6pPr>
            <a:lvl7pPr marL="914400" algn="l" rtl="0" fontAlgn="base">
              <a:spcBef>
                <a:spcPct val="0"/>
              </a:spcBef>
              <a:spcAft>
                <a:spcPct val="0"/>
              </a:spcAft>
              <a:defRPr sz="4200">
                <a:solidFill>
                  <a:schemeClr val="tx2"/>
                </a:solidFill>
                <a:latin typeface="Garamond" pitchFamily="18" charset="0"/>
                <a:cs typeface="Arial" pitchFamily="34" charset="0"/>
              </a:defRPr>
            </a:lvl7pPr>
            <a:lvl8pPr marL="1371600" algn="l" rtl="0" fontAlgn="base">
              <a:spcBef>
                <a:spcPct val="0"/>
              </a:spcBef>
              <a:spcAft>
                <a:spcPct val="0"/>
              </a:spcAft>
              <a:defRPr sz="4200">
                <a:solidFill>
                  <a:schemeClr val="tx2"/>
                </a:solidFill>
                <a:latin typeface="Garamond" pitchFamily="18" charset="0"/>
                <a:cs typeface="Arial" pitchFamily="34" charset="0"/>
              </a:defRPr>
            </a:lvl8pPr>
            <a:lvl9pPr marL="1828800" algn="l" rtl="0" fontAlgn="base">
              <a:spcBef>
                <a:spcPct val="0"/>
              </a:spcBef>
              <a:spcAft>
                <a:spcPct val="0"/>
              </a:spcAft>
              <a:defRPr sz="4200">
                <a:solidFill>
                  <a:schemeClr val="tx2"/>
                </a:solidFill>
                <a:latin typeface="Garamond" pitchFamily="18" charset="0"/>
                <a:cs typeface="Arial" pitchFamily="34" charset="0"/>
              </a:defRPr>
            </a:lvl9pPr>
          </a:lstStyle>
          <a:p>
            <a:pPr defTabSz="449263" eaLnBrk="1" hangingPunct="1">
              <a:buClr>
                <a:srgbClr val="CC99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600" kern="0">
                <a:solidFill>
                  <a:srgbClr val="CC9900"/>
                </a:solidFill>
              </a:rPr>
              <a:t>Randomness Extraction Goal  </a:t>
            </a:r>
          </a:p>
        </p:txBody>
      </p:sp>
      <p:sp>
        <p:nvSpPr>
          <p:cNvPr id="15" name="Rounded Rectangle 14"/>
          <p:cNvSpPr/>
          <p:nvPr/>
        </p:nvSpPr>
        <p:spPr bwMode="auto">
          <a:xfrm>
            <a:off x="6895305" y="1557193"/>
            <a:ext cx="573741" cy="385482"/>
          </a:xfrm>
          <a:prstGeom prst="round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err="1">
                <a:ln>
                  <a:noFill/>
                </a:ln>
                <a:solidFill>
                  <a:schemeClr val="tx1"/>
                </a:solidFill>
                <a:effectLst/>
                <a:latin typeface="Arial" pitchFamily="34" charset="0"/>
                <a:cs typeface="Arial" pitchFamily="34" charset="0"/>
              </a:rPr>
              <a:t>Adv</a:t>
            </a:r>
            <a:endParaRPr kumimoji="0" lang="en-US" sz="16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6" name="Rectangle 15"/>
              <p:cNvSpPr/>
              <p:nvPr/>
            </p:nvSpPr>
            <p:spPr bwMode="auto">
              <a:xfrm>
                <a:off x="3000139" y="1214513"/>
                <a:ext cx="3074895" cy="1096958"/>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r>
                  <a:rPr lang="en-US" altLang="en-US">
                    <a:ea typeface="Cambria Math" panose="02040503050406030204" pitchFamily="18" charset="0"/>
                  </a:rPr>
                  <a:t>Select random bit </a:t>
                </a:r>
                <a14:m>
                  <m:oMath xmlns:m="http://schemas.openxmlformats.org/officeDocument/2006/math">
                    <m:r>
                      <a:rPr lang="en-US" altLang="en-US" i="1" dirty="0">
                        <a:latin typeface="Cambria Math" panose="02040503050406030204" pitchFamily="18" charset="0"/>
                        <a:ea typeface="Cambria Math" panose="02040503050406030204" pitchFamily="18" charset="0"/>
                      </a:rPr>
                      <m:t>𝑏</m:t>
                    </m:r>
                    <m:groupChr>
                      <m:groupChrPr>
                        <m:chr m:val="←"/>
                        <m:vertJc m:val="bot"/>
                        <m:ctrlPr>
                          <a:rPr lang="en-US" i="1" dirty="0">
                            <a:latin typeface="Cambria Math" panose="02040503050406030204" pitchFamily="18" charset="0"/>
                            <a:cs typeface="Arial" pitchFamily="34" charset="0"/>
                          </a:rPr>
                        </m:ctrlPr>
                      </m:groupChrPr>
                      <m:e>
                        <m:r>
                          <m:rPr>
                            <m:brk m:alnAt="2"/>
                          </m:rPr>
                          <a:rPr lang="en-US" i="1" dirty="0">
                            <a:latin typeface="Cambria Math" panose="02040503050406030204" pitchFamily="18" charset="0"/>
                            <a:cs typeface="Arial" pitchFamily="34" charset="0"/>
                          </a:rPr>
                          <m:t>$</m:t>
                        </m:r>
                      </m:e>
                    </m:groupChr>
                    <m:r>
                      <a:rPr lang="en-US" i="1" dirty="0">
                        <a:latin typeface="Cambria Math" panose="02040503050406030204" pitchFamily="18" charset="0"/>
                        <a:cs typeface="Arial" pitchFamily="34" charset="0"/>
                      </a:rPr>
                      <m:t>{</m:t>
                    </m:r>
                    <m:r>
                      <a:rPr lang="en-US" i="1" dirty="0">
                        <a:latin typeface="Cambria Math" panose="02040503050406030204" pitchFamily="18" charset="0"/>
                        <a:cs typeface="Arial" pitchFamily="34" charset="0"/>
                      </a:rPr>
                      <m:t>0</m:t>
                    </m:r>
                    <m:r>
                      <a:rPr lang="en-US" i="1" dirty="0">
                        <a:latin typeface="Cambria Math" panose="02040503050406030204" pitchFamily="18" charset="0"/>
                        <a:cs typeface="Arial" pitchFamily="34" charset="0"/>
                      </a:rPr>
                      <m:t>,</m:t>
                    </m:r>
                    <m:r>
                      <a:rPr lang="en-US" i="1" dirty="0">
                        <a:latin typeface="Cambria Math" panose="02040503050406030204" pitchFamily="18" charset="0"/>
                        <a:cs typeface="Arial" pitchFamily="34" charset="0"/>
                      </a:rPr>
                      <m:t>1</m:t>
                    </m:r>
                    <m:r>
                      <a:rPr lang="en-US" i="1" dirty="0">
                        <a:latin typeface="Cambria Math" panose="02040503050406030204" pitchFamily="18" charset="0"/>
                        <a:cs typeface="Arial" pitchFamily="34" charset="0"/>
                      </a:rPr>
                      <m:t>}</m:t>
                    </m:r>
                  </m:oMath>
                </a14:m>
                <a:endParaRPr lang="en-US" altLang="en-US" b="0" i="1" kern="0">
                  <a:solidFill>
                    <a:srgbClr val="006633"/>
                  </a:solidFill>
                  <a:latin typeface="Cambria Math" panose="02040503050406030204" pitchFamily="18" charset="0"/>
                  <a:cs typeface="Times New Roman" pitchFamily="18" charset="0"/>
                </a:endParaRPr>
              </a:p>
              <a:p>
                <a:pPr marL="0" lvl="1"/>
                <a14:m>
                  <m:oMath xmlns:m="http://schemas.openxmlformats.org/officeDocument/2006/math">
                    <m:sSub>
                      <m:sSubPr>
                        <m:ctrlPr>
                          <a:rPr lang="en-US" altLang="en-US" b="0" i="1" kern="0" dirty="0" smtClean="0">
                            <a:solidFill>
                              <a:srgbClr val="006633"/>
                            </a:solidFill>
                            <a:latin typeface="Cambria Math" panose="02040503050406030204" pitchFamily="18" charset="0"/>
                            <a:cs typeface="Times New Roman" pitchFamily="18" charset="0"/>
                          </a:rPr>
                        </m:ctrlPr>
                      </m:sSubPr>
                      <m:e>
                        <m:r>
                          <a:rPr lang="en-US" altLang="en-US" b="0" i="1" kern="0" dirty="0" smtClean="0">
                            <a:solidFill>
                              <a:srgbClr val="006633"/>
                            </a:solidFill>
                            <a:latin typeface="Cambria Math" panose="02040503050406030204" pitchFamily="18" charset="0"/>
                            <a:cs typeface="Times New Roman" pitchFamily="18" charset="0"/>
                          </a:rPr>
                          <m:t>𝑦</m:t>
                        </m:r>
                      </m:e>
                      <m:sub>
                        <m:r>
                          <a:rPr lang="en-US" altLang="en-US" b="0" i="1" kern="0" dirty="0" smtClean="0">
                            <a:solidFill>
                              <a:srgbClr val="006633"/>
                            </a:solidFill>
                            <a:latin typeface="Cambria Math" panose="02040503050406030204" pitchFamily="18" charset="0"/>
                            <a:cs typeface="Times New Roman" pitchFamily="18" charset="0"/>
                          </a:rPr>
                          <m:t>𝑏</m:t>
                        </m:r>
                      </m:sub>
                    </m:sSub>
                    <m:r>
                      <a:rPr lang="en-US" altLang="en-US" b="0" i="1" kern="0" dirty="0" smtClean="0">
                        <a:solidFill>
                          <a:srgbClr val="006633"/>
                        </a:solidFill>
                        <a:latin typeface="Cambria Math" panose="02040503050406030204" pitchFamily="18" charset="0"/>
                        <a:cs typeface="Times New Roman" pitchFamily="18" charset="0"/>
                      </a:rPr>
                      <m:t>=</m:t>
                    </m:r>
                    <m:r>
                      <a:rPr lang="en-US" altLang="en-US" b="0" i="1" kern="0" dirty="0" smtClean="0">
                        <a:solidFill>
                          <a:srgbClr val="006633"/>
                        </a:solidFill>
                        <a:latin typeface="Cambria Math" panose="02040503050406030204" pitchFamily="18" charset="0"/>
                        <a:cs typeface="Times New Roman" pitchFamily="18" charset="0"/>
                      </a:rPr>
                      <m:t>h</m:t>
                    </m:r>
                    <m:r>
                      <a:rPr lang="en-US" altLang="en-US" b="0" i="1" kern="0" dirty="0" smtClean="0">
                        <a:solidFill>
                          <a:srgbClr val="006633"/>
                        </a:solidFill>
                        <a:latin typeface="Cambria Math" panose="02040503050406030204" pitchFamily="18" charset="0"/>
                        <a:cs typeface="Times New Roman" pitchFamily="18" charset="0"/>
                      </a:rPr>
                      <m:t>(</m:t>
                    </m:r>
                    <m:r>
                      <a:rPr lang="en-US" altLang="en-US" b="0" i="1" kern="0" dirty="0" smtClean="0">
                        <a:solidFill>
                          <a:srgbClr val="006633"/>
                        </a:solidFill>
                        <a:latin typeface="Cambria Math" panose="02040503050406030204" pitchFamily="18" charset="0"/>
                        <a:cs typeface="Times New Roman" pitchFamily="18" charset="0"/>
                      </a:rPr>
                      <m:t>𝑥</m:t>
                    </m:r>
                  </m:oMath>
                </a14:m>
                <a:r>
                  <a:rPr lang="en-GB" altLang="en-US" kern="0"/>
                  <a:t>)</a:t>
                </a:r>
              </a:p>
              <a:p>
                <a:pPr marL="0" lvl="1"/>
                <a14:m>
                  <m:oMath xmlns:m="http://schemas.openxmlformats.org/officeDocument/2006/math">
                    <m:sSub>
                      <m:sSubPr>
                        <m:ctrlPr>
                          <a:rPr lang="en-US" altLang="en-US" i="1" kern="0" dirty="0">
                            <a:solidFill>
                              <a:srgbClr val="006633"/>
                            </a:solidFill>
                            <a:latin typeface="Cambria Math" panose="02040503050406030204" pitchFamily="18" charset="0"/>
                            <a:cs typeface="Times New Roman" pitchFamily="18" charset="0"/>
                          </a:rPr>
                        </m:ctrlPr>
                      </m:sSubPr>
                      <m:e>
                        <m:r>
                          <a:rPr lang="en-US" altLang="en-US" i="1" kern="0" dirty="0">
                            <a:solidFill>
                              <a:srgbClr val="006633"/>
                            </a:solidFill>
                            <a:latin typeface="Cambria Math" panose="02040503050406030204" pitchFamily="18" charset="0"/>
                            <a:cs typeface="Times New Roman" pitchFamily="18" charset="0"/>
                          </a:rPr>
                          <m:t>𝑦</m:t>
                        </m:r>
                      </m:e>
                      <m:sub>
                        <m:r>
                          <a:rPr lang="en-US" altLang="en-US" i="1" kern="0" dirty="0">
                            <a:solidFill>
                              <a:srgbClr val="006633"/>
                            </a:solidFill>
                            <a:latin typeface="Cambria Math" panose="02040503050406030204" pitchFamily="18" charset="0"/>
                            <a:cs typeface="Times New Roman" pitchFamily="18" charset="0"/>
                          </a:rPr>
                          <m:t>𝑏</m:t>
                        </m:r>
                        <m:r>
                          <a:rPr lang="en-US" altLang="en-US" b="0" i="1" kern="0" dirty="0" smtClean="0">
                            <a:solidFill>
                              <a:srgbClr val="006633"/>
                            </a:solidFill>
                            <a:latin typeface="Cambria Math" panose="02040503050406030204" pitchFamily="18" charset="0"/>
                            <a:cs typeface="Times New Roman" pitchFamily="18" charset="0"/>
                          </a:rPr>
                          <m:t>−</m:t>
                        </m:r>
                        <m:r>
                          <a:rPr lang="en-US" altLang="en-US" b="0" i="1" kern="0" dirty="0" smtClean="0">
                            <a:solidFill>
                              <a:srgbClr val="006633"/>
                            </a:solidFill>
                            <a:latin typeface="Cambria Math" panose="02040503050406030204" pitchFamily="18" charset="0"/>
                            <a:cs typeface="Times New Roman" pitchFamily="18" charset="0"/>
                          </a:rPr>
                          <m:t>1</m:t>
                        </m:r>
                      </m:sub>
                    </m:sSub>
                    <m:groupChr>
                      <m:groupChrPr>
                        <m:chr m:val="←"/>
                        <m:vertJc m:val="bot"/>
                        <m:ctrlPr>
                          <a:rPr lang="en-US" i="1" dirty="0">
                            <a:latin typeface="Cambria Math" panose="02040503050406030204" pitchFamily="18" charset="0"/>
                            <a:cs typeface="Arial" pitchFamily="34" charset="0"/>
                          </a:rPr>
                        </m:ctrlPr>
                      </m:groupChrPr>
                      <m:e>
                        <m:r>
                          <m:rPr>
                            <m:brk m:alnAt="2"/>
                          </m:rPr>
                          <a:rPr lang="en-US" i="1" dirty="0">
                            <a:latin typeface="Cambria Math" panose="02040503050406030204" pitchFamily="18" charset="0"/>
                            <a:cs typeface="Arial" pitchFamily="34" charset="0"/>
                          </a:rPr>
                          <m:t>$</m:t>
                        </m:r>
                      </m:e>
                    </m:groupChr>
                    <m:sSup>
                      <m:sSupPr>
                        <m:ctrlPr>
                          <a:rPr lang="en-US" i="1" dirty="0">
                            <a:latin typeface="Cambria Math" panose="02040503050406030204" pitchFamily="18" charset="0"/>
                            <a:cs typeface="Arial" pitchFamily="34" charset="0"/>
                          </a:rPr>
                        </m:ctrlPr>
                      </m:sSupPr>
                      <m:e>
                        <m:r>
                          <a:rPr lang="en-US" i="1" dirty="0">
                            <a:latin typeface="Cambria Math" panose="02040503050406030204" pitchFamily="18" charset="0"/>
                            <a:cs typeface="Arial" pitchFamily="34" charset="0"/>
                          </a:rPr>
                          <m:t>{</m:t>
                        </m:r>
                        <m:r>
                          <a:rPr lang="en-US" i="1" dirty="0">
                            <a:latin typeface="Cambria Math" panose="02040503050406030204" pitchFamily="18" charset="0"/>
                            <a:cs typeface="Arial" pitchFamily="34" charset="0"/>
                          </a:rPr>
                          <m:t>0</m:t>
                        </m:r>
                        <m:r>
                          <a:rPr lang="en-US" i="1" dirty="0">
                            <a:latin typeface="Cambria Math" panose="02040503050406030204" pitchFamily="18" charset="0"/>
                            <a:cs typeface="Arial" pitchFamily="34" charset="0"/>
                          </a:rPr>
                          <m:t>,</m:t>
                        </m:r>
                        <m:r>
                          <a:rPr lang="en-US" i="1" dirty="0">
                            <a:latin typeface="Cambria Math" panose="02040503050406030204" pitchFamily="18" charset="0"/>
                            <a:cs typeface="Arial" pitchFamily="34" charset="0"/>
                          </a:rPr>
                          <m:t>1</m:t>
                        </m:r>
                        <m:r>
                          <a:rPr lang="en-US" i="1" dirty="0">
                            <a:latin typeface="Cambria Math" panose="02040503050406030204" pitchFamily="18" charset="0"/>
                            <a:cs typeface="Arial" pitchFamily="34" charset="0"/>
                          </a:rPr>
                          <m:t>}</m:t>
                        </m:r>
                      </m:e>
                      <m:sup>
                        <m:r>
                          <a:rPr lang="en-US" b="0" i="1" dirty="0" smtClean="0">
                            <a:latin typeface="Cambria Math" panose="02040503050406030204" pitchFamily="18" charset="0"/>
                            <a:cs typeface="Arial" pitchFamily="34" charset="0"/>
                          </a:rPr>
                          <m:t>𝑛</m:t>
                        </m:r>
                      </m:sup>
                    </m:sSup>
                  </m:oMath>
                </a14:m>
                <a:r>
                  <a:rPr lang="en-GB" altLang="en-US" kern="0"/>
                  <a:t> (random)</a:t>
                </a:r>
              </a:p>
            </p:txBody>
          </p:sp>
        </mc:Choice>
        <mc:Fallback xmlns="">
          <p:sp>
            <p:nvSpPr>
              <p:cNvPr id="16" name="Rectangle 15"/>
              <p:cNvSpPr>
                <a:spLocks noRot="1" noChangeAspect="1" noMove="1" noResize="1" noEditPoints="1" noAdjustHandles="1" noChangeArrowheads="1" noChangeShapeType="1" noTextEdit="1"/>
              </p:cNvSpPr>
              <p:nvPr/>
            </p:nvSpPr>
            <p:spPr bwMode="auto">
              <a:xfrm>
                <a:off x="3000139" y="1214513"/>
                <a:ext cx="3074895" cy="1096958"/>
              </a:xfrm>
              <a:prstGeom prst="rect">
                <a:avLst/>
              </a:prstGeom>
              <a:blipFill>
                <a:blip r:embed="rId4"/>
                <a:stretch>
                  <a:fillRect l="-1381" b="-1098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bwMode="auto">
              <a:xfrm>
                <a:off x="7755918" y="1492365"/>
                <a:ext cx="1223190" cy="918109"/>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r>
                  <a:rPr lang="en-US" altLang="en-US" b="0" kern="0">
                    <a:solidFill>
                      <a:srgbClr val="006633"/>
                    </a:solidFill>
                    <a:cs typeface="Times New Roman" pitchFamily="18" charset="0"/>
                  </a:rPr>
                  <a:t>Guess </a:t>
                </a:r>
                <a14:m>
                  <m:oMath xmlns:m="http://schemas.openxmlformats.org/officeDocument/2006/math">
                    <m:r>
                      <a:rPr lang="en-US" altLang="en-US" b="0" i="1" kern="0" dirty="0" smtClean="0">
                        <a:solidFill>
                          <a:srgbClr val="006633"/>
                        </a:solidFill>
                        <a:latin typeface="Cambria Math" panose="02040503050406030204" pitchFamily="18" charset="0"/>
                        <a:cs typeface="Times New Roman" pitchFamily="18" charset="0"/>
                      </a:rPr>
                      <m:t>𝑏</m:t>
                    </m:r>
                    <m:r>
                      <a:rPr lang="en-US" altLang="en-US" b="0" i="1" kern="0" dirty="0" smtClean="0">
                        <a:solidFill>
                          <a:srgbClr val="006633"/>
                        </a:solidFill>
                        <a:latin typeface="Cambria Math" panose="02040503050406030204" pitchFamily="18" charset="0"/>
                        <a:cs typeface="Times New Roman" pitchFamily="18" charset="0"/>
                      </a:rPr>
                      <m:t>’</m:t>
                    </m:r>
                    <m:r>
                      <a:rPr lang="en-US" altLang="en-US" b="0" i="1" kern="0" dirty="0" smtClean="0">
                        <a:solidFill>
                          <a:srgbClr val="006633"/>
                        </a:solidFill>
                        <a:latin typeface="Cambria Math" panose="02040503050406030204" pitchFamily="18" charset="0"/>
                        <a:cs typeface="Times New Roman" pitchFamily="18" charset="0"/>
                      </a:rPr>
                      <m:t> </m:t>
                    </m:r>
                  </m:oMath>
                </a14:m>
                <a:r>
                  <a:rPr lang="en-US" altLang="en-US" b="0" kern="0">
                    <a:solidFill>
                      <a:srgbClr val="006633"/>
                    </a:solidFill>
                    <a:cs typeface="Times New Roman" pitchFamily="18" charset="0"/>
                  </a:rPr>
                  <a:t>;</a:t>
                </a:r>
              </a:p>
              <a:p>
                <a:pPr marL="0" lvl="1"/>
                <a:r>
                  <a:rPr lang="en-US" altLang="en-US" b="0" kern="0" err="1">
                    <a:solidFill>
                      <a:srgbClr val="006633"/>
                    </a:solidFill>
                    <a:cs typeface="Times New Roman" pitchFamily="18" charset="0"/>
                  </a:rPr>
                  <a:t>Adv</a:t>
                </a:r>
                <a:r>
                  <a:rPr lang="en-US" altLang="en-US" b="0" kern="0">
                    <a:solidFill>
                      <a:srgbClr val="006633"/>
                    </a:solidFill>
                    <a:cs typeface="Times New Roman" pitchFamily="18" charset="0"/>
                  </a:rPr>
                  <a:t> wins if </a:t>
                </a:r>
                <a14:m>
                  <m:oMath xmlns:m="http://schemas.openxmlformats.org/officeDocument/2006/math">
                    <m:sSup>
                      <m:sSupPr>
                        <m:ctrlPr>
                          <a:rPr lang="en-US" altLang="en-US" b="0" i="1" kern="0" dirty="0" smtClean="0">
                            <a:solidFill>
                              <a:srgbClr val="006633"/>
                            </a:solidFill>
                            <a:latin typeface="Cambria Math" panose="02040503050406030204" pitchFamily="18" charset="0"/>
                            <a:cs typeface="Times New Roman" pitchFamily="18" charset="0"/>
                          </a:rPr>
                        </m:ctrlPr>
                      </m:sSupPr>
                      <m:e>
                        <m:r>
                          <a:rPr lang="en-US" altLang="en-US" b="0" i="1" kern="0" dirty="0" smtClean="0">
                            <a:solidFill>
                              <a:srgbClr val="006633"/>
                            </a:solidFill>
                            <a:latin typeface="Cambria Math" panose="02040503050406030204" pitchFamily="18" charset="0"/>
                            <a:cs typeface="Times New Roman" pitchFamily="18" charset="0"/>
                          </a:rPr>
                          <m:t>𝑏</m:t>
                        </m:r>
                      </m:e>
                      <m:sup>
                        <m:r>
                          <a:rPr lang="en-US" altLang="en-US" b="0" i="1" kern="0" dirty="0" smtClean="0">
                            <a:solidFill>
                              <a:srgbClr val="006633"/>
                            </a:solidFill>
                            <a:latin typeface="Cambria Math" panose="02040503050406030204" pitchFamily="18" charset="0"/>
                            <a:cs typeface="Times New Roman" pitchFamily="18" charset="0"/>
                          </a:rPr>
                          <m:t>′</m:t>
                        </m:r>
                      </m:sup>
                    </m:sSup>
                    <m:r>
                      <a:rPr lang="en-US" altLang="en-US" b="0" i="1" kern="0" dirty="0" smtClean="0">
                        <a:solidFill>
                          <a:srgbClr val="006633"/>
                        </a:solidFill>
                        <a:latin typeface="Cambria Math" panose="02040503050406030204" pitchFamily="18" charset="0"/>
                        <a:cs typeface="Times New Roman" pitchFamily="18" charset="0"/>
                      </a:rPr>
                      <m:t>=</m:t>
                    </m:r>
                    <m:r>
                      <a:rPr lang="en-US" altLang="en-US" b="0" i="1" kern="0" dirty="0" smtClean="0">
                        <a:solidFill>
                          <a:srgbClr val="006633"/>
                        </a:solidFill>
                        <a:latin typeface="Cambria Math" panose="02040503050406030204" pitchFamily="18" charset="0"/>
                        <a:cs typeface="Times New Roman" pitchFamily="18" charset="0"/>
                      </a:rPr>
                      <m:t>𝑏</m:t>
                    </m:r>
                  </m:oMath>
                </a14:m>
                <a:endParaRPr lang="en-US" altLang="en-US" b="0" i="1" kern="0">
                  <a:solidFill>
                    <a:srgbClr val="006633"/>
                  </a:solidFill>
                  <a:latin typeface="Cambria Math" panose="02040503050406030204" pitchFamily="18" charset="0"/>
                  <a:cs typeface="Times New Roman"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bwMode="auto">
              <a:xfrm>
                <a:off x="7755918" y="1492365"/>
                <a:ext cx="1223190" cy="918109"/>
              </a:xfrm>
              <a:prstGeom prst="rect">
                <a:avLst/>
              </a:prstGeom>
              <a:blipFill>
                <a:blip r:embed="rId5"/>
                <a:stretch>
                  <a:fillRect l="-3448" t="-2632" r="-1970" b="-9868"/>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18" name="Right Arrow 17"/>
          <p:cNvSpPr/>
          <p:nvPr/>
        </p:nvSpPr>
        <p:spPr bwMode="auto">
          <a:xfrm>
            <a:off x="6075035" y="1613475"/>
            <a:ext cx="820269" cy="29903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 name="Right Arrow 18"/>
          <p:cNvSpPr/>
          <p:nvPr/>
        </p:nvSpPr>
        <p:spPr bwMode="auto">
          <a:xfrm>
            <a:off x="7469047" y="1620036"/>
            <a:ext cx="286871" cy="29903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1" name="Rounded Rectangle 20"/>
              <p:cNvSpPr/>
              <p:nvPr/>
            </p:nvSpPr>
            <p:spPr bwMode="auto">
              <a:xfrm>
                <a:off x="241077" y="1352082"/>
                <a:ext cx="2480256" cy="821820"/>
              </a:xfrm>
              <a:prstGeom prst="round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a:latin typeface="Arial" pitchFamily="34" charset="0"/>
                    <a:cs typeface="Arial" pitchFamily="34" charset="0"/>
                  </a:rPr>
                  <a:t>Let </a:t>
                </a:r>
                <a14:m>
                  <m:oMath xmlns:m="http://schemas.openxmlformats.org/officeDocument/2006/math">
                    <m:r>
                      <a:rPr lang="en-US" sz="1600" i="1" dirty="0">
                        <a:latin typeface="Cambria Math" panose="02040503050406030204" pitchFamily="18" charset="0"/>
                        <a:cs typeface="Arial" pitchFamily="34" charset="0"/>
                      </a:rPr>
                      <m:t>𝑥</m:t>
                    </m:r>
                    <m:r>
                      <a:rPr lang="en-US" sz="1600" i="1" dirty="0">
                        <a:latin typeface="Cambria Math" panose="02040503050406030204" pitchFamily="18" charset="0"/>
                        <a:cs typeface="Arial" pitchFamily="34" charset="0"/>
                      </a:rPr>
                      <m:t> </m:t>
                    </m:r>
                  </m:oMath>
                </a14:m>
                <a:r>
                  <a:rPr lang="en-US" sz="1600">
                    <a:latin typeface="Arial" pitchFamily="34" charset="0"/>
                    <a:cs typeface="Arial" pitchFamily="34" charset="0"/>
                  </a:rPr>
                  <a:t>be string chosen by adversary, except for </a:t>
                </a:r>
                <a14:m>
                  <m:oMath xmlns:m="http://schemas.openxmlformats.org/officeDocument/2006/math">
                    <m:r>
                      <a:rPr lang="en-US" sz="1600" i="1" dirty="0">
                        <a:latin typeface="Cambria Math" panose="02040503050406030204" pitchFamily="18" charset="0"/>
                        <a:cs typeface="Arial" pitchFamily="34" charset="0"/>
                      </a:rPr>
                      <m:t>𝑚</m:t>
                    </m:r>
                  </m:oMath>
                </a14:m>
                <a:r>
                  <a:rPr lang="en-US" sz="1600">
                    <a:latin typeface="Arial" pitchFamily="34" charset="0"/>
                    <a:cs typeface="Arial" pitchFamily="34" charset="0"/>
                  </a:rPr>
                  <a:t> random bits</a:t>
                </a:r>
              </a:p>
            </p:txBody>
          </p:sp>
        </mc:Choice>
        <mc:Fallback xmlns="">
          <p:sp>
            <p:nvSpPr>
              <p:cNvPr id="21" name="Rounded Rectangle 20"/>
              <p:cNvSpPr>
                <a:spLocks noRot="1" noChangeAspect="1" noMove="1" noResize="1" noEditPoints="1" noAdjustHandles="1" noChangeArrowheads="1" noChangeShapeType="1" noTextEdit="1"/>
              </p:cNvSpPr>
              <p:nvPr/>
            </p:nvSpPr>
            <p:spPr bwMode="auto">
              <a:xfrm>
                <a:off x="241077" y="1352082"/>
                <a:ext cx="2480256" cy="821820"/>
              </a:xfrm>
              <a:prstGeom prst="roundRect">
                <a:avLst/>
              </a:prstGeom>
              <a:blipFill>
                <a:blip r:embed="rId6"/>
                <a:stretch>
                  <a:fillRect b="-1313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23" name="Right Arrow 22"/>
          <p:cNvSpPr/>
          <p:nvPr/>
        </p:nvSpPr>
        <p:spPr bwMode="auto">
          <a:xfrm>
            <a:off x="2721331" y="1613475"/>
            <a:ext cx="286871" cy="29903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4" name="TextBox 23"/>
              <p:cNvSpPr txBox="1"/>
              <p:nvPr/>
            </p:nvSpPr>
            <p:spPr>
              <a:xfrm>
                <a:off x="6114929" y="1326420"/>
                <a:ext cx="7973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altLang="en-US" i="1" kern="0" dirty="0">
                                  <a:solidFill>
                                    <a:srgbClr val="006633"/>
                                  </a:solidFill>
                                  <a:latin typeface="Cambria Math" panose="02040503050406030204" pitchFamily="18" charset="0"/>
                                  <a:cs typeface="Times New Roman" pitchFamily="18" charset="0"/>
                                </a:rPr>
                              </m:ctrlPr>
                            </m:sSubPr>
                            <m:e>
                              <m:r>
                                <a:rPr lang="en-US" altLang="en-US" i="1" kern="0" dirty="0">
                                  <a:solidFill>
                                    <a:srgbClr val="006633"/>
                                  </a:solidFill>
                                  <a:latin typeface="Cambria Math" panose="02040503050406030204" pitchFamily="18" charset="0"/>
                                  <a:cs typeface="Times New Roman" pitchFamily="18" charset="0"/>
                                </a:rPr>
                                <m:t>𝑦</m:t>
                              </m:r>
                            </m:e>
                            <m:sub>
                              <m:r>
                                <a:rPr lang="en-US" altLang="en-US" b="0" i="1" kern="0" dirty="0" smtClean="0">
                                  <a:solidFill>
                                    <a:srgbClr val="006633"/>
                                  </a:solidFill>
                                  <a:latin typeface="Cambria Math" panose="02040503050406030204" pitchFamily="18" charset="0"/>
                                  <a:cs typeface="Times New Roman" pitchFamily="18" charset="0"/>
                                </a:rPr>
                                <m:t>0</m:t>
                              </m:r>
                            </m:sub>
                          </m:sSub>
                          <m:r>
                            <a:rPr lang="en-US" altLang="en-US" b="0" i="1" kern="0" dirty="0" smtClean="0">
                              <a:solidFill>
                                <a:srgbClr val="006633"/>
                              </a:solidFill>
                              <a:latin typeface="Cambria Math" panose="02040503050406030204" pitchFamily="18" charset="0"/>
                              <a:cs typeface="Times New Roman" pitchFamily="18" charset="0"/>
                            </a:rPr>
                            <m:t>,</m:t>
                          </m:r>
                          <m:sSub>
                            <m:sSubPr>
                              <m:ctrlPr>
                                <a:rPr lang="en-US" altLang="en-US" i="1" kern="0" dirty="0">
                                  <a:solidFill>
                                    <a:srgbClr val="006633"/>
                                  </a:solidFill>
                                  <a:latin typeface="Cambria Math" panose="02040503050406030204" pitchFamily="18" charset="0"/>
                                  <a:cs typeface="Times New Roman" pitchFamily="18" charset="0"/>
                                </a:rPr>
                              </m:ctrlPr>
                            </m:sSubPr>
                            <m:e>
                              <m:r>
                                <a:rPr lang="en-US" altLang="en-US" i="1" kern="0" dirty="0">
                                  <a:solidFill>
                                    <a:srgbClr val="006633"/>
                                  </a:solidFill>
                                  <a:latin typeface="Cambria Math" panose="02040503050406030204" pitchFamily="18" charset="0"/>
                                  <a:cs typeface="Times New Roman" pitchFamily="18" charset="0"/>
                                </a:rPr>
                                <m:t>𝑦</m:t>
                              </m:r>
                            </m:e>
                            <m:sub>
                              <m:r>
                                <a:rPr lang="en-US" altLang="en-US" b="0" i="1" kern="0" dirty="0" smtClean="0">
                                  <a:solidFill>
                                    <a:srgbClr val="006633"/>
                                  </a:solidFill>
                                  <a:latin typeface="Cambria Math" panose="02040503050406030204" pitchFamily="18" charset="0"/>
                                  <a:cs typeface="Times New Roman" pitchFamily="18" charset="0"/>
                                </a:rPr>
                                <m:t>1</m:t>
                              </m:r>
                            </m:sub>
                          </m:sSub>
                        </m:e>
                      </m:d>
                    </m:oMath>
                  </m:oMathPara>
                </a14:m>
                <a:endParaRPr lang="en-US"/>
              </a:p>
            </p:txBody>
          </p:sp>
        </mc:Choice>
        <mc:Fallback xmlns="">
          <p:sp>
            <p:nvSpPr>
              <p:cNvPr id="24" name="TextBox 23"/>
              <p:cNvSpPr txBox="1">
                <a:spLocks noRot="1" noChangeAspect="1" noMove="1" noResize="1" noEditPoints="1" noAdjustHandles="1" noChangeArrowheads="1" noChangeShapeType="1" noTextEdit="1"/>
              </p:cNvSpPr>
              <p:nvPr/>
            </p:nvSpPr>
            <p:spPr>
              <a:xfrm>
                <a:off x="6114929" y="1326420"/>
                <a:ext cx="797333" cy="276999"/>
              </a:xfrm>
              <a:prstGeom prst="rect">
                <a:avLst/>
              </a:prstGeom>
              <a:blipFill>
                <a:blip r:embed="rId7"/>
                <a:stretch>
                  <a:fillRect b="-28889"/>
                </a:stretch>
              </a:blipFill>
            </p:spPr>
            <p:txBody>
              <a:bodyPr/>
              <a:lstStyle/>
              <a:p>
                <a:r>
                  <a:rPr lang="en-US">
                    <a:noFill/>
                  </a:rPr>
                  <a:t> </a:t>
                </a:r>
              </a:p>
            </p:txBody>
          </p:sp>
        </mc:Fallback>
      </mc:AlternateContent>
    </p:spTree>
    <p:extLst>
      <p:ext uri="{BB962C8B-B14F-4D97-AF65-F5344CB8AC3E}">
        <p14:creationId xmlns:p14="http://schemas.microsoft.com/office/powerpoint/2010/main" val="2332307855"/>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B3E12B31-8FC8-4A41-9E70-D32B66C23A88}"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A0B647E9-0097-4ABD-9993-9790A29446C2}" type="slidenum">
              <a:rPr lang="he-IL" altLang="en-US"/>
              <a:pPr>
                <a:defRPr/>
              </a:pPr>
              <a:t>43</a:t>
            </a:fld>
            <a:endParaRPr lang="en-US" altLang="en-US"/>
          </a:p>
        </p:txBody>
      </p:sp>
      <p:sp>
        <p:nvSpPr>
          <p:cNvPr id="2" name="Rectangle 1"/>
          <p:cNvSpPr/>
          <p:nvPr/>
        </p:nvSpPr>
        <p:spPr bwMode="auto">
          <a:xfrm>
            <a:off x="8451273" y="5957455"/>
            <a:ext cx="235527" cy="1385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294480" y="1038673"/>
                <a:ext cx="8392319" cy="6524736"/>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a:lstStyle>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t>‘If input is sufficiently random, then output is random’</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t>Multiple `sufficiently random’ models</a:t>
                </a: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dirty="0"/>
                  <a:t>Learn crypto for strong (but complex) models, results</a:t>
                </a: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dirty="0"/>
                  <a:t>We’ll see two simplified models</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b="1" dirty="0"/>
                  <a:t>Von Neuman’s model: </a:t>
                </a:r>
                <a:br>
                  <a:rPr lang="en-US" altLang="en-US" sz="2400" b="1" dirty="0"/>
                </a:br>
                <a:r>
                  <a:rPr lang="en-US" altLang="en-US" sz="2400" dirty="0"/>
                  <a:t>Assume each bit is result of flip of coin with fixed bias</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t>Von Neuman’s solution: </a:t>
                </a:r>
              </a:p>
              <a:p>
                <a:pPr marL="1338263" lvl="3"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800" dirty="0"/>
                  <a:t>Arrange input in pairs of bits: </a:t>
                </a:r>
                <a14:m>
                  <m:oMath xmlns:m="http://schemas.openxmlformats.org/officeDocument/2006/math">
                    <m:d>
                      <m:dPr>
                        <m:begChr m:val="{"/>
                        <m:endChr m:val="}"/>
                        <m:ctrlPr>
                          <a:rPr lang="en-US" altLang="en-US" sz="1800" i="1" smtClean="0">
                            <a:latin typeface="Cambria Math" panose="02040503050406030204" pitchFamily="18" charset="0"/>
                          </a:rPr>
                        </m:ctrlPr>
                      </m:dPr>
                      <m:e>
                        <m:d>
                          <m:dPr>
                            <m:ctrlPr>
                              <a:rPr lang="en-US" altLang="en-US" sz="1800" i="1" smtClean="0">
                                <a:latin typeface="Cambria Math" panose="02040503050406030204" pitchFamily="18" charset="0"/>
                              </a:rPr>
                            </m:ctrlPr>
                          </m:dPr>
                          <m:e>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𝑥</m:t>
                                </m:r>
                              </m:e>
                              <m:sub>
                                <m:r>
                                  <a:rPr lang="en-US" altLang="en-US" sz="1800" i="1">
                                    <a:latin typeface="Cambria Math" panose="02040503050406030204" pitchFamily="18" charset="0"/>
                                  </a:rPr>
                                  <m:t>𝑖</m:t>
                                </m:r>
                              </m:sub>
                            </m:sSub>
                            <m:r>
                              <a:rPr lang="en-US" altLang="en-US" sz="1800" b="0" i="1" smtClean="0">
                                <a:latin typeface="Cambria Math" panose="02040503050406030204" pitchFamily="18" charset="0"/>
                              </a:rPr>
                              <m:t>,</m:t>
                            </m:r>
                            <m:sSub>
                              <m:sSubPr>
                                <m:ctrlPr>
                                  <a:rPr lang="en-US" altLang="en-US" sz="1800" i="1">
                                    <a:latin typeface="Cambria Math" panose="02040503050406030204" pitchFamily="18" charset="0"/>
                                  </a:rPr>
                                </m:ctrlPr>
                              </m:sSubPr>
                              <m:e>
                                <m:r>
                                  <a:rPr lang="en-US" altLang="en-US" sz="1800" b="0" i="1" smtClean="0">
                                    <a:latin typeface="Cambria Math" panose="02040503050406030204" pitchFamily="18" charset="0"/>
                                  </a:rPr>
                                  <m:t>𝑦</m:t>
                                </m:r>
                              </m:e>
                              <m:sub>
                                <m:r>
                                  <a:rPr lang="en-US" altLang="en-US" sz="1800" i="1">
                                    <a:latin typeface="Cambria Math" panose="02040503050406030204" pitchFamily="18" charset="0"/>
                                  </a:rPr>
                                  <m:t>𝑖</m:t>
                                </m:r>
                              </m:sub>
                            </m:sSub>
                          </m:e>
                        </m:d>
                      </m:e>
                    </m:d>
                  </m:oMath>
                </a14:m>
                <a:endParaRPr lang="en-US" altLang="en-US" sz="1800" dirty="0"/>
              </a:p>
              <a:p>
                <a:pPr marL="1338263" lvl="3"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800" dirty="0"/>
                  <a:t>Remove pairs where bits are the same, so now </a:t>
                </a:r>
                <a14:m>
                  <m:oMath xmlns:m="http://schemas.openxmlformats.org/officeDocument/2006/math">
                    <m:sSub>
                      <m:sSubPr>
                        <m:ctrlPr>
                          <a:rPr lang="en-US" altLang="en-US" sz="1800" i="1" smtClean="0">
                            <a:latin typeface="Cambria Math" panose="02040503050406030204" pitchFamily="18" charset="0"/>
                          </a:rPr>
                        </m:ctrlPr>
                      </m:sSubPr>
                      <m:e>
                        <m:r>
                          <a:rPr lang="en-US" altLang="en-US" sz="1800" b="0" i="1" smtClean="0">
                            <a:latin typeface="Cambria Math" panose="02040503050406030204" pitchFamily="18" charset="0"/>
                          </a:rPr>
                          <m:t>𝑥</m:t>
                        </m:r>
                      </m:e>
                      <m:sub>
                        <m:r>
                          <a:rPr lang="en-US" altLang="en-US" sz="1800" b="0" i="1" smtClean="0">
                            <a:latin typeface="Cambria Math" panose="02040503050406030204" pitchFamily="18" charset="0"/>
                          </a:rPr>
                          <m:t>𝑖</m:t>
                        </m:r>
                      </m:sub>
                    </m:sSub>
                    <m:r>
                      <a:rPr lang="en-US" altLang="en-US" sz="1800" i="1" smtClean="0">
                        <a:latin typeface="Cambria Math" panose="02040503050406030204" pitchFamily="18" charset="0"/>
                        <a:ea typeface="Cambria Math" panose="02040503050406030204" pitchFamily="18" charset="0"/>
                      </a:rPr>
                      <m:t>≠</m:t>
                    </m:r>
                    <m:sSub>
                      <m:sSubPr>
                        <m:ctrlPr>
                          <a:rPr lang="en-US" altLang="en-US" sz="1800" i="1" smtClean="0">
                            <a:latin typeface="Cambria Math" panose="02040503050406030204" pitchFamily="18" charset="0"/>
                            <a:ea typeface="Cambria Math" panose="02040503050406030204" pitchFamily="18" charset="0"/>
                          </a:rPr>
                        </m:ctrlPr>
                      </m:sSubPr>
                      <m:e>
                        <m:r>
                          <a:rPr lang="en-US" altLang="en-US" sz="1800" b="0" i="1" smtClean="0">
                            <a:latin typeface="Cambria Math" panose="02040503050406030204" pitchFamily="18" charset="0"/>
                            <a:ea typeface="Cambria Math" panose="02040503050406030204" pitchFamily="18" charset="0"/>
                          </a:rPr>
                          <m:t>𝑦</m:t>
                        </m:r>
                      </m:e>
                      <m:sub>
                        <m:r>
                          <a:rPr lang="en-US" altLang="en-US" sz="1800" b="0" i="1" smtClean="0">
                            <a:latin typeface="Cambria Math" panose="02040503050406030204" pitchFamily="18" charset="0"/>
                            <a:ea typeface="Cambria Math" panose="02040503050406030204" pitchFamily="18" charset="0"/>
                          </a:rPr>
                          <m:t>𝑖</m:t>
                        </m:r>
                      </m:sub>
                    </m:sSub>
                  </m:oMath>
                </a14:m>
                <a:endParaRPr lang="en-US" altLang="en-US" sz="1800" dirty="0"/>
              </a:p>
              <a:p>
                <a:pPr marL="1338263" lvl="3"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800" dirty="0"/>
                  <a:t>Output </a:t>
                </a:r>
                <a14:m>
                  <m:oMath xmlns:m="http://schemas.openxmlformats.org/officeDocument/2006/math">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𝑥</m:t>
                        </m:r>
                      </m:e>
                      <m:sub>
                        <m:r>
                          <a:rPr lang="en-US" altLang="en-US" sz="1800" i="1">
                            <a:latin typeface="Cambria Math" panose="02040503050406030204" pitchFamily="18" charset="0"/>
                          </a:rPr>
                          <m:t>𝑖</m:t>
                        </m:r>
                      </m:sub>
                    </m:sSub>
                  </m:oMath>
                </a14:m>
                <a:endParaRPr lang="en-US" altLang="en-US" sz="2400" dirty="0"/>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600" dirty="0"/>
                  <a:t>If assumption holds – output is uniform !</a:t>
                </a:r>
              </a:p>
              <a:p>
                <a:pPr marL="1338263" lvl="3"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t>Exercise in textbook. </a:t>
                </a:r>
                <a:br>
                  <a:rPr lang="en-US" altLang="en-US" sz="2400" dirty="0"/>
                </a:br>
                <a:br>
                  <a:rPr lang="en-US" altLang="en-US" sz="2400" dirty="0"/>
                </a:br>
                <a:br>
                  <a:rPr lang="en-US" altLang="en-US" sz="2400" dirty="0"/>
                </a:br>
                <a:r>
                  <a:rPr lang="en-US" altLang="en-US" sz="2400" dirty="0"/>
                  <a:t> </a:t>
                </a:r>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294480" y="1038673"/>
                <a:ext cx="8392319" cy="6524736"/>
              </a:xfrm>
              <a:prstGeom prst="rect">
                <a:avLst/>
              </a:prstGeom>
              <a:blipFill>
                <a:blip r:embed="rId3"/>
                <a:stretch>
                  <a:fillRect t="-4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Rectangle 2"/>
          <p:cNvSpPr txBox="1">
            <a:spLocks noChangeArrowheads="1"/>
          </p:cNvSpPr>
          <p:nvPr/>
        </p:nvSpPr>
        <p:spPr>
          <a:xfrm>
            <a:off x="561975" y="244475"/>
            <a:ext cx="8124824" cy="71006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cs typeface="Arial" pitchFamily="34" charset="0"/>
              </a:defRPr>
            </a:lvl2pPr>
            <a:lvl3pPr algn="l" rtl="0" eaLnBrk="0" fontAlgn="base" hangingPunct="0">
              <a:spcBef>
                <a:spcPct val="0"/>
              </a:spcBef>
              <a:spcAft>
                <a:spcPct val="0"/>
              </a:spcAft>
              <a:defRPr sz="4200">
                <a:solidFill>
                  <a:schemeClr val="tx2"/>
                </a:solidFill>
                <a:latin typeface="Garamond" pitchFamily="18" charset="0"/>
                <a:cs typeface="Arial" pitchFamily="34" charset="0"/>
              </a:defRPr>
            </a:lvl3pPr>
            <a:lvl4pPr algn="l" rtl="0" eaLnBrk="0" fontAlgn="base" hangingPunct="0">
              <a:spcBef>
                <a:spcPct val="0"/>
              </a:spcBef>
              <a:spcAft>
                <a:spcPct val="0"/>
              </a:spcAft>
              <a:defRPr sz="4200">
                <a:solidFill>
                  <a:schemeClr val="tx2"/>
                </a:solidFill>
                <a:latin typeface="Garamond" pitchFamily="18" charset="0"/>
                <a:cs typeface="Arial" pitchFamily="34" charset="0"/>
              </a:defRPr>
            </a:lvl4pPr>
            <a:lvl5pPr algn="l" rtl="0" eaLnBrk="0" fontAlgn="base" hangingPunct="0">
              <a:spcBef>
                <a:spcPct val="0"/>
              </a:spcBef>
              <a:spcAft>
                <a:spcPct val="0"/>
              </a:spcAft>
              <a:defRPr sz="4200">
                <a:solidFill>
                  <a:schemeClr val="tx2"/>
                </a:solidFill>
                <a:latin typeface="Garamond" pitchFamily="18" charset="0"/>
                <a:cs typeface="Arial" pitchFamily="34" charset="0"/>
              </a:defRPr>
            </a:lvl5pPr>
            <a:lvl6pPr marL="457200" algn="l" rtl="0" fontAlgn="base">
              <a:spcBef>
                <a:spcPct val="0"/>
              </a:spcBef>
              <a:spcAft>
                <a:spcPct val="0"/>
              </a:spcAft>
              <a:defRPr sz="4200">
                <a:solidFill>
                  <a:schemeClr val="tx2"/>
                </a:solidFill>
                <a:latin typeface="Garamond" pitchFamily="18" charset="0"/>
                <a:cs typeface="Arial" pitchFamily="34" charset="0"/>
              </a:defRPr>
            </a:lvl6pPr>
            <a:lvl7pPr marL="914400" algn="l" rtl="0" fontAlgn="base">
              <a:spcBef>
                <a:spcPct val="0"/>
              </a:spcBef>
              <a:spcAft>
                <a:spcPct val="0"/>
              </a:spcAft>
              <a:defRPr sz="4200">
                <a:solidFill>
                  <a:schemeClr val="tx2"/>
                </a:solidFill>
                <a:latin typeface="Garamond" pitchFamily="18" charset="0"/>
                <a:cs typeface="Arial" pitchFamily="34" charset="0"/>
              </a:defRPr>
            </a:lvl7pPr>
            <a:lvl8pPr marL="1371600" algn="l" rtl="0" fontAlgn="base">
              <a:spcBef>
                <a:spcPct val="0"/>
              </a:spcBef>
              <a:spcAft>
                <a:spcPct val="0"/>
              </a:spcAft>
              <a:defRPr sz="4200">
                <a:solidFill>
                  <a:schemeClr val="tx2"/>
                </a:solidFill>
                <a:latin typeface="Garamond" pitchFamily="18" charset="0"/>
                <a:cs typeface="Arial" pitchFamily="34" charset="0"/>
              </a:defRPr>
            </a:lvl8pPr>
            <a:lvl9pPr marL="1828800" algn="l" rtl="0" fontAlgn="base">
              <a:spcBef>
                <a:spcPct val="0"/>
              </a:spcBef>
              <a:spcAft>
                <a:spcPct val="0"/>
              </a:spcAft>
              <a:defRPr sz="4200">
                <a:solidFill>
                  <a:schemeClr val="tx2"/>
                </a:solidFill>
                <a:latin typeface="Garamond" pitchFamily="18" charset="0"/>
                <a:cs typeface="Arial" pitchFamily="34" charset="0"/>
              </a:defRPr>
            </a:lvl9pPr>
          </a:lstStyle>
          <a:p>
            <a:pPr defTabSz="449263" eaLnBrk="1" hangingPunct="1">
              <a:buClr>
                <a:srgbClr val="CC99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000" kern="0" dirty="0">
                <a:solidFill>
                  <a:srgbClr val="CC9900"/>
                </a:solidFill>
              </a:rPr>
              <a:t>Von Neuman’s Randomness Extraction</a:t>
            </a:r>
          </a:p>
        </p:txBody>
      </p:sp>
      <p:pic>
        <p:nvPicPr>
          <p:cNvPr id="5" name="Picture 4" descr="A dog looking at the camera&#10;&#10;Description automatically generated">
            <a:extLst>
              <a:ext uri="{FF2B5EF4-FFF2-40B4-BE49-F238E27FC236}">
                <a16:creationId xmlns:a16="http://schemas.microsoft.com/office/drawing/2014/main" id="{08AA5E7C-DC1E-4E3B-89C9-799AD024545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274014" y="3949647"/>
            <a:ext cx="1691564" cy="1265290"/>
          </a:xfrm>
          <a:prstGeom prst="rect">
            <a:avLst/>
          </a:prstGeom>
        </p:spPr>
      </p:pic>
      <p:sp>
        <p:nvSpPr>
          <p:cNvPr id="7" name="TextBox 6">
            <a:extLst>
              <a:ext uri="{FF2B5EF4-FFF2-40B4-BE49-F238E27FC236}">
                <a16:creationId xmlns:a16="http://schemas.microsoft.com/office/drawing/2014/main" id="{50A3850D-7DD5-4BDE-A2E7-F25D234C5D5D}"/>
              </a:ext>
            </a:extLst>
          </p:cNvPr>
          <p:cNvSpPr txBox="1"/>
          <p:nvPr/>
        </p:nvSpPr>
        <p:spPr>
          <a:xfrm>
            <a:off x="7995423" y="6244844"/>
            <a:ext cx="970155" cy="784830"/>
          </a:xfrm>
          <a:prstGeom prst="rect">
            <a:avLst/>
          </a:prstGeom>
          <a:noFill/>
        </p:spPr>
        <p:txBody>
          <a:bodyPr wrap="square" rtlCol="0">
            <a:spAutoFit/>
          </a:bodyPr>
          <a:lstStyle/>
          <a:p>
            <a:r>
              <a:rPr lang="en-US" sz="900">
                <a:hlinkClick r:id="rId5" tooltip="http://www.flickr.com/photos/kjarrett/7818669582/"/>
              </a:rPr>
              <a:t>This Photo</a:t>
            </a:r>
            <a:r>
              <a:rPr lang="en-US" sz="900"/>
              <a:t> by Unknown Author is licensed under </a:t>
            </a:r>
            <a:r>
              <a:rPr lang="en-US" sz="900">
                <a:hlinkClick r:id="rId6" tooltip="https://creativecommons.org/licenses/by/3.0/"/>
              </a:rPr>
              <a:t>CC BY</a:t>
            </a:r>
            <a:endParaRPr lang="en-US" sz="900"/>
          </a:p>
        </p:txBody>
      </p:sp>
    </p:spTree>
    <p:extLst>
      <p:ext uri="{BB962C8B-B14F-4D97-AF65-F5344CB8AC3E}">
        <p14:creationId xmlns:p14="http://schemas.microsoft.com/office/powerpoint/2010/main" val="478930622"/>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 calcmode="lin" valueType="num">
                                      <p:cBhvr additive="base">
                                        <p:cTn id="7"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anim calcmode="lin" valueType="num">
                                      <p:cBhvr additive="base">
                                        <p:cTn id="13"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5" end="5"/>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anim calcmode="lin" valueType="num">
                                      <p:cBhvr additive="base">
                                        <p:cTn id="17"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anim calcmode="lin" valueType="num">
                                      <p:cBhvr additive="base">
                                        <p:cTn id="21"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7" end="7"/>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anim calcmode="lin" valueType="num">
                                      <p:cBhvr additive="base">
                                        <p:cTn id="25"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9" end="9"/>
                                            </p:txEl>
                                          </p:spTgt>
                                        </p:tgtEl>
                                        <p:attrNameLst>
                                          <p:attrName>style.visibility</p:attrName>
                                        </p:attrNameLst>
                                      </p:cBhvr>
                                      <p:to>
                                        <p:strVal val="visible"/>
                                      </p:to>
                                    </p:set>
                                    <p:anim calcmode="lin" valueType="num">
                                      <p:cBhvr additive="base">
                                        <p:cTn id="31"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9" end="9"/>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xEl>
                                              <p:pRg st="10" end="10"/>
                                            </p:txEl>
                                          </p:spTgt>
                                        </p:tgtEl>
                                        <p:attrNameLst>
                                          <p:attrName>style.visibility</p:attrName>
                                        </p:attrNameLst>
                                      </p:cBhvr>
                                      <p:to>
                                        <p:strVal val="visible"/>
                                      </p:to>
                                    </p:set>
                                    <p:anim calcmode="lin" valueType="num">
                                      <p:cBhvr additive="base">
                                        <p:cTn id="35"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B3E12B31-8FC8-4A41-9E70-D32B66C23A88}"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A0B647E9-0097-4ABD-9993-9790A29446C2}" type="slidenum">
              <a:rPr lang="he-IL" altLang="en-US"/>
              <a:pPr>
                <a:defRPr/>
              </a:pPr>
              <a:t>44</a:t>
            </a:fld>
            <a:endParaRPr lang="en-US" altLang="en-US"/>
          </a:p>
        </p:txBody>
      </p:sp>
      <p:sp>
        <p:nvSpPr>
          <p:cNvPr id="2" name="Rectangle 1"/>
          <p:cNvSpPr/>
          <p:nvPr/>
        </p:nvSpPr>
        <p:spPr bwMode="auto">
          <a:xfrm>
            <a:off x="8451273" y="5957455"/>
            <a:ext cx="235527" cy="1385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294480" y="1016806"/>
                <a:ext cx="8392319" cy="410965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a:lstStyle>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t>‘If input is sufficiently random, then output is random’</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t>Simple model: if any </a:t>
                </a:r>
                <a14:m>
                  <m:oMath xmlns:m="http://schemas.openxmlformats.org/officeDocument/2006/math">
                    <m:r>
                      <a:rPr lang="en-US" sz="2400" b="0" i="1" dirty="0" smtClean="0">
                        <a:latin typeface="Cambria Math" panose="02040503050406030204" pitchFamily="18" charset="0"/>
                        <a:ea typeface="Cambria Math" panose="02040503050406030204" pitchFamily="18" charset="0"/>
                        <a:cs typeface="Arial" pitchFamily="34" charset="0"/>
                      </a:rPr>
                      <m:t>𝑛</m:t>
                    </m:r>
                  </m:oMath>
                </a14:m>
                <a:r>
                  <a:rPr lang="en-US" altLang="en-US" sz="2400" dirty="0"/>
                  <a:t> input bits are random,</a:t>
                </a:r>
                <a:br>
                  <a:rPr lang="en-US" altLang="en-US" sz="2400" dirty="0"/>
                </a:br>
                <a:r>
                  <a:rPr lang="en-US" altLang="en-US" sz="2400" dirty="0"/>
                  <a:t>                        </a:t>
                </a:r>
                <a:r>
                  <a:rPr lang="en-US" altLang="en-US" sz="2400" dirty="0">
                    <a:sym typeface="Wingdings" panose="05000000000000000000" pitchFamily="2" charset="2"/>
                  </a:rPr>
                  <a:t></a:t>
                </a:r>
                <a:r>
                  <a:rPr lang="en-US" altLang="en-US" sz="2400" dirty="0"/>
                  <a:t> all </a:t>
                </a:r>
                <a14:m>
                  <m:oMath xmlns:m="http://schemas.openxmlformats.org/officeDocument/2006/math">
                    <m:r>
                      <a:rPr lang="en-US" altLang="en-US" sz="2400" i="1" dirty="0">
                        <a:latin typeface="Cambria Math" panose="02040503050406030204" pitchFamily="18" charset="0"/>
                        <a:ea typeface="Cambria Math" panose="02040503050406030204" pitchFamily="18" charset="0"/>
                      </a:rPr>
                      <m:t>𝑛</m:t>
                    </m:r>
                  </m:oMath>
                </a14:m>
                <a:r>
                  <a:rPr lang="en-US" altLang="en-US" sz="2400" dirty="0"/>
                  <a:t> output bits are pseudorandom</a:t>
                </a: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dirty="0"/>
                  <a:t>For sufficiently large</a:t>
                </a:r>
                <a14:m>
                  <m:oMath xmlns:m="http://schemas.openxmlformats.org/officeDocument/2006/math">
                    <m:r>
                      <a:rPr lang="en-US" altLang="en-US" sz="2000" i="1" dirty="0">
                        <a:latin typeface="Cambria Math" panose="02040503050406030204" pitchFamily="18" charset="0"/>
                        <a:ea typeface="Cambria Math" panose="02040503050406030204" pitchFamily="18" charset="0"/>
                        <a:cs typeface="Arial" pitchFamily="34" charset="0"/>
                      </a:rPr>
                      <m:t>  </m:t>
                    </m:r>
                    <m:r>
                      <a:rPr lang="en-US" altLang="en-US" sz="2000" b="0" i="1" dirty="0" smtClean="0">
                        <a:latin typeface="Cambria Math" panose="02040503050406030204" pitchFamily="18" charset="0"/>
                        <a:ea typeface="Cambria Math" panose="02040503050406030204" pitchFamily="18" charset="0"/>
                        <a:cs typeface="Arial" pitchFamily="34" charset="0"/>
                      </a:rPr>
                      <m:t>𝑛</m:t>
                    </m:r>
                  </m:oMath>
                </a14:m>
                <a:endParaRPr lang="en-US" altLang="en-US" sz="2000" dirty="0"/>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t>Simplified process: </a:t>
                </a:r>
                <a:br>
                  <a:rPr lang="en-US" altLang="en-US" sz="2800" dirty="0"/>
                </a:br>
                <a:br>
                  <a:rPr lang="en-US" altLang="en-US" sz="2800" dirty="0"/>
                </a:br>
                <a:br>
                  <a:rPr lang="en-US" altLang="en-US" sz="2800" dirty="0"/>
                </a:br>
                <a:br>
                  <a:rPr lang="en-US" altLang="en-US" sz="2800" dirty="0"/>
                </a:br>
                <a:r>
                  <a:rPr lang="en-US" altLang="en-US" sz="2800" dirty="0"/>
                  <a:t> </a:t>
                </a:r>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294480" y="1016806"/>
                <a:ext cx="8392319" cy="4109652"/>
              </a:xfrm>
              <a:prstGeom prst="rect">
                <a:avLst/>
              </a:prstGeom>
              <a:blipFill>
                <a:blip r:embed="rId3"/>
                <a:stretch>
                  <a:fillRect t="-89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Rectangle 2"/>
          <p:cNvSpPr txBox="1">
            <a:spLocks noChangeArrowheads="1"/>
          </p:cNvSpPr>
          <p:nvPr/>
        </p:nvSpPr>
        <p:spPr>
          <a:xfrm>
            <a:off x="561975" y="244475"/>
            <a:ext cx="8124824" cy="8024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cs typeface="Arial" pitchFamily="34" charset="0"/>
              </a:defRPr>
            </a:lvl2pPr>
            <a:lvl3pPr algn="l" rtl="0" eaLnBrk="0" fontAlgn="base" hangingPunct="0">
              <a:spcBef>
                <a:spcPct val="0"/>
              </a:spcBef>
              <a:spcAft>
                <a:spcPct val="0"/>
              </a:spcAft>
              <a:defRPr sz="4200">
                <a:solidFill>
                  <a:schemeClr val="tx2"/>
                </a:solidFill>
                <a:latin typeface="Garamond" pitchFamily="18" charset="0"/>
                <a:cs typeface="Arial" pitchFamily="34" charset="0"/>
              </a:defRPr>
            </a:lvl3pPr>
            <a:lvl4pPr algn="l" rtl="0" eaLnBrk="0" fontAlgn="base" hangingPunct="0">
              <a:spcBef>
                <a:spcPct val="0"/>
              </a:spcBef>
              <a:spcAft>
                <a:spcPct val="0"/>
              </a:spcAft>
              <a:defRPr sz="4200">
                <a:solidFill>
                  <a:schemeClr val="tx2"/>
                </a:solidFill>
                <a:latin typeface="Garamond" pitchFamily="18" charset="0"/>
                <a:cs typeface="Arial" pitchFamily="34" charset="0"/>
              </a:defRPr>
            </a:lvl4pPr>
            <a:lvl5pPr algn="l" rtl="0" eaLnBrk="0" fontAlgn="base" hangingPunct="0">
              <a:spcBef>
                <a:spcPct val="0"/>
              </a:spcBef>
              <a:spcAft>
                <a:spcPct val="0"/>
              </a:spcAft>
              <a:defRPr sz="4200">
                <a:solidFill>
                  <a:schemeClr val="tx2"/>
                </a:solidFill>
                <a:latin typeface="Garamond" pitchFamily="18" charset="0"/>
                <a:cs typeface="Arial" pitchFamily="34" charset="0"/>
              </a:defRPr>
            </a:lvl5pPr>
            <a:lvl6pPr marL="457200" algn="l" rtl="0" fontAlgn="base">
              <a:spcBef>
                <a:spcPct val="0"/>
              </a:spcBef>
              <a:spcAft>
                <a:spcPct val="0"/>
              </a:spcAft>
              <a:defRPr sz="4200">
                <a:solidFill>
                  <a:schemeClr val="tx2"/>
                </a:solidFill>
                <a:latin typeface="Garamond" pitchFamily="18" charset="0"/>
                <a:cs typeface="Arial" pitchFamily="34" charset="0"/>
              </a:defRPr>
            </a:lvl6pPr>
            <a:lvl7pPr marL="914400" algn="l" rtl="0" fontAlgn="base">
              <a:spcBef>
                <a:spcPct val="0"/>
              </a:spcBef>
              <a:spcAft>
                <a:spcPct val="0"/>
              </a:spcAft>
              <a:defRPr sz="4200">
                <a:solidFill>
                  <a:schemeClr val="tx2"/>
                </a:solidFill>
                <a:latin typeface="Garamond" pitchFamily="18" charset="0"/>
                <a:cs typeface="Arial" pitchFamily="34" charset="0"/>
              </a:defRPr>
            </a:lvl7pPr>
            <a:lvl8pPr marL="1371600" algn="l" rtl="0" fontAlgn="base">
              <a:spcBef>
                <a:spcPct val="0"/>
              </a:spcBef>
              <a:spcAft>
                <a:spcPct val="0"/>
              </a:spcAft>
              <a:defRPr sz="4200">
                <a:solidFill>
                  <a:schemeClr val="tx2"/>
                </a:solidFill>
                <a:latin typeface="Garamond" pitchFamily="18" charset="0"/>
                <a:cs typeface="Arial" pitchFamily="34" charset="0"/>
              </a:defRPr>
            </a:lvl8pPr>
            <a:lvl9pPr marL="1828800" algn="l" rtl="0" fontAlgn="base">
              <a:spcBef>
                <a:spcPct val="0"/>
              </a:spcBef>
              <a:spcAft>
                <a:spcPct val="0"/>
              </a:spcAft>
              <a:defRPr sz="4200">
                <a:solidFill>
                  <a:schemeClr val="tx2"/>
                </a:solidFill>
                <a:latin typeface="Garamond" pitchFamily="18" charset="0"/>
                <a:cs typeface="Arial" pitchFamily="34" charset="0"/>
              </a:defRPr>
            </a:lvl9pPr>
          </a:lstStyle>
          <a:p>
            <a:pPr defTabSz="449263" eaLnBrk="1" hangingPunct="1">
              <a:buClr>
                <a:srgbClr val="CC99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600" kern="0" dirty="0">
                <a:solidFill>
                  <a:srgbClr val="CC9900"/>
                </a:solidFill>
              </a:rPr>
              <a:t>Bitwise Randomness Extraction</a:t>
            </a:r>
          </a:p>
        </p:txBody>
      </p:sp>
      <p:sp>
        <p:nvSpPr>
          <p:cNvPr id="15" name="Rounded Rectangle 14"/>
          <p:cNvSpPr/>
          <p:nvPr/>
        </p:nvSpPr>
        <p:spPr bwMode="auto">
          <a:xfrm>
            <a:off x="6764774" y="4517305"/>
            <a:ext cx="573741" cy="385482"/>
          </a:xfrm>
          <a:prstGeom prst="round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err="1">
                <a:ln>
                  <a:noFill/>
                </a:ln>
                <a:solidFill>
                  <a:schemeClr val="tx1"/>
                </a:solidFill>
                <a:effectLst/>
                <a:latin typeface="Arial" pitchFamily="34" charset="0"/>
                <a:cs typeface="Arial" pitchFamily="34" charset="0"/>
              </a:rPr>
              <a:t>Adv</a:t>
            </a:r>
            <a:endParaRPr kumimoji="0" lang="en-US" sz="16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6" name="Rectangle 15"/>
              <p:cNvSpPr/>
              <p:nvPr/>
            </p:nvSpPr>
            <p:spPr bwMode="auto">
              <a:xfrm>
                <a:off x="2869609" y="3960230"/>
                <a:ext cx="3074895" cy="1538869"/>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lnSpc>
                    <a:spcPct val="150000"/>
                  </a:lnSpc>
                </a:pPr>
                <a:r>
                  <a:rPr lang="en-US" altLang="en-US" dirty="0">
                    <a:ea typeface="Cambria Math" panose="02040503050406030204" pitchFamily="18" charset="0"/>
                  </a:rPr>
                  <a:t>Select </a:t>
                </a:r>
                <a14:m>
                  <m:oMath xmlns:m="http://schemas.openxmlformats.org/officeDocument/2006/math">
                    <m:r>
                      <a:rPr lang="en-US" i="1" dirty="0">
                        <a:latin typeface="Cambria Math" panose="02040503050406030204" pitchFamily="18" charset="0"/>
                        <a:ea typeface="Cambria Math" panose="02040503050406030204" pitchFamily="18" charset="0"/>
                        <a:cs typeface="Arial" pitchFamily="34" charset="0"/>
                      </a:rPr>
                      <m:t>𝑛</m:t>
                    </m:r>
                    <m:r>
                      <a:rPr lang="en-US" i="1" dirty="0">
                        <a:latin typeface="Cambria Math" panose="02040503050406030204" pitchFamily="18" charset="0"/>
                        <a:ea typeface="Cambria Math" panose="02040503050406030204" pitchFamily="18" charset="0"/>
                        <a:cs typeface="Arial" pitchFamily="34" charset="0"/>
                      </a:rPr>
                      <m:t> </m:t>
                    </m:r>
                  </m:oMath>
                </a14:m>
                <a:r>
                  <a:rPr lang="en-US" altLang="en-US" dirty="0">
                    <a:ea typeface="Cambria Math" panose="02040503050406030204" pitchFamily="18" charset="0"/>
                  </a:rPr>
                  <a:t>random </a:t>
                </a:r>
                <a14:m>
                  <m:oMath xmlns:m="http://schemas.openxmlformats.org/officeDocument/2006/math">
                    <m:r>
                      <a:rPr lang="en-US" altLang="en-US" i="1" kern="0" dirty="0">
                        <a:latin typeface="Cambria Math" panose="02040503050406030204" pitchFamily="18" charset="0"/>
                        <a:cs typeface="Times New Roman" pitchFamily="18" charset="0"/>
                      </a:rPr>
                      <m:t>𝑖𝑛𝑝𝑢𝑡</m:t>
                    </m:r>
                  </m:oMath>
                </a14:m>
                <a:r>
                  <a:rPr lang="en-US" altLang="en-US" dirty="0">
                    <a:ea typeface="Cambria Math" panose="02040503050406030204" pitchFamily="18" charset="0"/>
                  </a:rPr>
                  <a:t> bits</a:t>
                </a:r>
              </a:p>
              <a:p>
                <a:pPr marL="0" lvl="1">
                  <a:lnSpc>
                    <a:spcPct val="150000"/>
                  </a:lnSpc>
                </a:pPr>
                <a:r>
                  <a:rPr lang="en-US" altLang="en-US" dirty="0">
                    <a:ea typeface="Cambria Math" panose="02040503050406030204" pitchFamily="18" charset="0"/>
                  </a:rPr>
                  <a:t>Select a random bit </a:t>
                </a:r>
                <a14:m>
                  <m:oMath xmlns:m="http://schemas.openxmlformats.org/officeDocument/2006/math">
                    <m:r>
                      <a:rPr lang="en-US" altLang="en-US" i="1" dirty="0">
                        <a:latin typeface="Cambria Math" panose="02040503050406030204" pitchFamily="18" charset="0"/>
                        <a:ea typeface="Cambria Math" panose="02040503050406030204" pitchFamily="18" charset="0"/>
                      </a:rPr>
                      <m:t>𝑏</m:t>
                    </m:r>
                  </m:oMath>
                </a14:m>
                <a:br>
                  <a:rPr lang="en-US" altLang="en-US" b="0" i="1" kern="0" dirty="0">
                    <a:solidFill>
                      <a:schemeClr val="tx1"/>
                    </a:solidFill>
                    <a:latin typeface="Cambria Math" panose="02040503050406030204" pitchFamily="18" charset="0"/>
                    <a:cs typeface="Times New Roman" pitchFamily="18" charset="0"/>
                  </a:rPr>
                </a:br>
                <a14:m>
                  <m:oMath xmlns:m="http://schemas.openxmlformats.org/officeDocument/2006/math">
                    <m:sSub>
                      <m:sSubPr>
                        <m:ctrlPr>
                          <a:rPr lang="en-US" altLang="en-US" b="0" i="1" kern="0" dirty="0" smtClean="0">
                            <a:solidFill>
                              <a:schemeClr val="tx1"/>
                            </a:solidFill>
                            <a:latin typeface="Cambria Math" panose="02040503050406030204" pitchFamily="18" charset="0"/>
                            <a:cs typeface="Times New Roman" pitchFamily="18" charset="0"/>
                          </a:rPr>
                        </m:ctrlPr>
                      </m:sSubPr>
                      <m:e>
                        <m:r>
                          <a:rPr lang="en-US" altLang="en-US" b="0" i="1" kern="0" dirty="0" smtClean="0">
                            <a:solidFill>
                              <a:schemeClr val="tx1"/>
                            </a:solidFill>
                            <a:latin typeface="Cambria Math" panose="02040503050406030204" pitchFamily="18" charset="0"/>
                            <a:cs typeface="Times New Roman" pitchFamily="18" charset="0"/>
                          </a:rPr>
                          <m:t>𝑦</m:t>
                        </m:r>
                      </m:e>
                      <m:sub>
                        <m:r>
                          <a:rPr lang="en-US" altLang="en-US" b="0" i="1" kern="0" dirty="0" smtClean="0">
                            <a:solidFill>
                              <a:schemeClr val="tx1"/>
                            </a:solidFill>
                            <a:latin typeface="Cambria Math" panose="02040503050406030204" pitchFamily="18" charset="0"/>
                            <a:cs typeface="Times New Roman" pitchFamily="18" charset="0"/>
                          </a:rPr>
                          <m:t>𝑏</m:t>
                        </m:r>
                      </m:sub>
                    </m:sSub>
                    <m:r>
                      <a:rPr lang="en-US" altLang="en-US" b="0" i="1" kern="0" dirty="0" smtClean="0">
                        <a:solidFill>
                          <a:schemeClr val="tx1"/>
                        </a:solidFill>
                        <a:latin typeface="Cambria Math" panose="02040503050406030204" pitchFamily="18" charset="0"/>
                        <a:ea typeface="Cambria Math" panose="02040503050406030204" pitchFamily="18" charset="0"/>
                        <a:cs typeface="Times New Roman" pitchFamily="18" charset="0"/>
                      </a:rPr>
                      <m:t>←</m:t>
                    </m:r>
                    <m:r>
                      <a:rPr lang="en-US" altLang="en-US" b="0" i="1" kern="0" dirty="0" smtClean="0">
                        <a:solidFill>
                          <a:schemeClr val="tx1"/>
                        </a:solidFill>
                        <a:latin typeface="Cambria Math" panose="02040503050406030204" pitchFamily="18" charset="0"/>
                        <a:cs typeface="Times New Roman" pitchFamily="18" charset="0"/>
                      </a:rPr>
                      <m:t>h</m:t>
                    </m:r>
                    <m:r>
                      <a:rPr lang="en-US" altLang="en-US" b="0" i="1" kern="0" dirty="0" smtClean="0">
                        <a:solidFill>
                          <a:schemeClr val="tx1"/>
                        </a:solidFill>
                        <a:latin typeface="Cambria Math" panose="02040503050406030204" pitchFamily="18" charset="0"/>
                        <a:cs typeface="Times New Roman" pitchFamily="18" charset="0"/>
                      </a:rPr>
                      <m:t>(</m:t>
                    </m:r>
                    <m:r>
                      <a:rPr lang="en-US" altLang="en-US" b="0" i="1" kern="0" dirty="0" smtClean="0">
                        <a:solidFill>
                          <a:schemeClr val="tx1"/>
                        </a:solidFill>
                        <a:latin typeface="Cambria Math" panose="02040503050406030204" pitchFamily="18" charset="0"/>
                        <a:cs typeface="Times New Roman" pitchFamily="18" charset="0"/>
                      </a:rPr>
                      <m:t>𝑖𝑛𝑝𝑢𝑡</m:t>
                    </m:r>
                    <m:r>
                      <a:rPr lang="en-US" altLang="en-US" b="0" i="1" kern="0" dirty="0" smtClean="0">
                        <a:solidFill>
                          <a:schemeClr val="tx1"/>
                        </a:solidFill>
                        <a:latin typeface="Cambria Math" panose="02040503050406030204" pitchFamily="18" charset="0"/>
                        <a:cs typeface="Times New Roman" pitchFamily="18" charset="0"/>
                      </a:rPr>
                      <m:t>)</m:t>
                    </m:r>
                  </m:oMath>
                </a14:m>
                <a:r>
                  <a:rPr lang="en-GB" altLang="en-US" kern="0" dirty="0">
                    <a:solidFill>
                      <a:schemeClr val="tx1"/>
                    </a:solidFill>
                  </a:rPr>
                  <a:t>, </a:t>
                </a:r>
                <a14:m>
                  <m:oMath xmlns:m="http://schemas.openxmlformats.org/officeDocument/2006/math">
                    <m:sSub>
                      <m:sSubPr>
                        <m:ctrlPr>
                          <a:rPr lang="en-US" altLang="en-US" i="1" kern="0" dirty="0">
                            <a:solidFill>
                              <a:schemeClr val="tx1"/>
                            </a:solidFill>
                            <a:latin typeface="Cambria Math" panose="02040503050406030204" pitchFamily="18" charset="0"/>
                            <a:cs typeface="Times New Roman" pitchFamily="18" charset="0"/>
                          </a:rPr>
                        </m:ctrlPr>
                      </m:sSubPr>
                      <m:e>
                        <m:r>
                          <a:rPr lang="en-US" altLang="en-US" i="1" kern="0" dirty="0">
                            <a:solidFill>
                              <a:schemeClr val="tx1"/>
                            </a:solidFill>
                            <a:latin typeface="Cambria Math" panose="02040503050406030204" pitchFamily="18" charset="0"/>
                            <a:cs typeface="Times New Roman" pitchFamily="18" charset="0"/>
                          </a:rPr>
                          <m:t>𝑦</m:t>
                        </m:r>
                      </m:e>
                      <m:sub>
                        <m:r>
                          <a:rPr lang="en-US" altLang="en-US" i="1" kern="0" dirty="0" smtClean="0">
                            <a:solidFill>
                              <a:schemeClr val="tx1"/>
                            </a:solidFill>
                            <a:latin typeface="Cambria Math" panose="02040503050406030204" pitchFamily="18" charset="0"/>
                            <a:cs typeface="Times New Roman" pitchFamily="18" charset="0"/>
                          </a:rPr>
                          <m:t>1</m:t>
                        </m:r>
                        <m:r>
                          <a:rPr lang="en-US" altLang="en-US" b="0" i="1" kern="0" dirty="0" smtClean="0">
                            <a:solidFill>
                              <a:schemeClr val="tx1"/>
                            </a:solidFill>
                            <a:latin typeface="Cambria Math" panose="02040503050406030204" pitchFamily="18" charset="0"/>
                            <a:cs typeface="Times New Roman" pitchFamily="18" charset="0"/>
                          </a:rPr>
                          <m:t>−</m:t>
                        </m:r>
                        <m:r>
                          <a:rPr lang="en-US" altLang="en-US" b="0" i="1" kern="0" dirty="0" smtClean="0">
                            <a:solidFill>
                              <a:schemeClr val="tx1"/>
                            </a:solidFill>
                            <a:latin typeface="Cambria Math" panose="02040503050406030204" pitchFamily="18" charset="0"/>
                            <a:cs typeface="Times New Roman" pitchFamily="18" charset="0"/>
                          </a:rPr>
                          <m:t>𝑏</m:t>
                        </m:r>
                      </m:sub>
                    </m:sSub>
                    <m:groupChr>
                      <m:groupChrPr>
                        <m:chr m:val="←"/>
                        <m:vertJc m:val="bot"/>
                        <m:ctrlPr>
                          <a:rPr lang="en-US" i="1" dirty="0">
                            <a:solidFill>
                              <a:schemeClr val="tx1"/>
                            </a:solidFill>
                            <a:latin typeface="Cambria Math" panose="02040503050406030204" pitchFamily="18" charset="0"/>
                            <a:cs typeface="Arial" pitchFamily="34" charset="0"/>
                          </a:rPr>
                        </m:ctrlPr>
                      </m:groupChrPr>
                      <m:e>
                        <m:r>
                          <m:rPr>
                            <m:brk m:alnAt="2"/>
                          </m:rPr>
                          <a:rPr lang="en-US" i="1" dirty="0">
                            <a:solidFill>
                              <a:schemeClr val="tx1"/>
                            </a:solidFill>
                            <a:latin typeface="Cambria Math" panose="02040503050406030204" pitchFamily="18" charset="0"/>
                            <a:cs typeface="Arial" pitchFamily="34" charset="0"/>
                          </a:rPr>
                          <m:t>$</m:t>
                        </m:r>
                      </m:e>
                    </m:groupChr>
                    <m:sSup>
                      <m:sSupPr>
                        <m:ctrlPr>
                          <a:rPr lang="en-US" i="1" dirty="0">
                            <a:latin typeface="Cambria Math" panose="02040503050406030204" pitchFamily="18" charset="0"/>
                            <a:cs typeface="Arial" pitchFamily="34" charset="0"/>
                          </a:rPr>
                        </m:ctrlPr>
                      </m:sSupPr>
                      <m:e>
                        <m:r>
                          <a:rPr lang="en-US" i="1" dirty="0">
                            <a:latin typeface="Cambria Math" panose="02040503050406030204" pitchFamily="18" charset="0"/>
                            <a:cs typeface="Arial" pitchFamily="34" charset="0"/>
                          </a:rPr>
                          <m:t>{</m:t>
                        </m:r>
                        <m:r>
                          <a:rPr lang="en-US" i="1" dirty="0">
                            <a:latin typeface="Cambria Math" panose="02040503050406030204" pitchFamily="18" charset="0"/>
                            <a:cs typeface="Arial" pitchFamily="34" charset="0"/>
                          </a:rPr>
                          <m:t>0</m:t>
                        </m:r>
                        <m:r>
                          <a:rPr lang="en-US" i="1" dirty="0">
                            <a:latin typeface="Cambria Math" panose="02040503050406030204" pitchFamily="18" charset="0"/>
                            <a:cs typeface="Arial" pitchFamily="34" charset="0"/>
                          </a:rPr>
                          <m:t>,</m:t>
                        </m:r>
                        <m:r>
                          <a:rPr lang="en-US" i="1" dirty="0">
                            <a:latin typeface="Cambria Math" panose="02040503050406030204" pitchFamily="18" charset="0"/>
                            <a:cs typeface="Arial" pitchFamily="34" charset="0"/>
                          </a:rPr>
                          <m:t>1</m:t>
                        </m:r>
                        <m:r>
                          <a:rPr lang="en-US" i="1" dirty="0">
                            <a:latin typeface="Cambria Math" panose="02040503050406030204" pitchFamily="18" charset="0"/>
                            <a:cs typeface="Arial" pitchFamily="34" charset="0"/>
                          </a:rPr>
                          <m:t>}</m:t>
                        </m:r>
                      </m:e>
                      <m:sup>
                        <m:r>
                          <a:rPr lang="en-US" b="0" i="1" dirty="0" smtClean="0">
                            <a:latin typeface="Cambria Math" panose="02040503050406030204" pitchFamily="18" charset="0"/>
                            <a:cs typeface="Arial" pitchFamily="34" charset="0"/>
                          </a:rPr>
                          <m:t>𝑛</m:t>
                        </m:r>
                      </m:sup>
                    </m:sSup>
                  </m:oMath>
                </a14:m>
                <a:endParaRPr lang="en-GB" altLang="en-US" kern="0" dirty="0"/>
              </a:p>
            </p:txBody>
          </p:sp>
        </mc:Choice>
        <mc:Fallback xmlns="">
          <p:sp>
            <p:nvSpPr>
              <p:cNvPr id="16" name="Rectangle 15"/>
              <p:cNvSpPr>
                <a:spLocks noRot="1" noChangeAspect="1" noMove="1" noResize="1" noEditPoints="1" noAdjustHandles="1" noChangeArrowheads="1" noChangeShapeType="1" noTextEdit="1"/>
              </p:cNvSpPr>
              <p:nvPr/>
            </p:nvSpPr>
            <p:spPr bwMode="auto">
              <a:xfrm>
                <a:off x="2869609" y="3960230"/>
                <a:ext cx="3074895" cy="1538869"/>
              </a:xfrm>
              <a:prstGeom prst="rect">
                <a:avLst/>
              </a:prstGeom>
              <a:blipFill>
                <a:blip r:embed="rId4"/>
                <a:stretch>
                  <a:fillRect l="-1581" b="-196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bwMode="auto">
              <a:xfrm>
                <a:off x="7625387" y="4452478"/>
                <a:ext cx="1098410" cy="541254"/>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r>
                  <a:rPr lang="en-US" altLang="en-US" b="0" kern="0" err="1">
                    <a:solidFill>
                      <a:srgbClr val="006633"/>
                    </a:solidFill>
                    <a:cs typeface="Times New Roman" pitchFamily="18" charset="0"/>
                  </a:rPr>
                  <a:t>Adv</a:t>
                </a:r>
                <a:r>
                  <a:rPr lang="en-US" altLang="en-US" b="0" kern="0">
                    <a:solidFill>
                      <a:srgbClr val="006633"/>
                    </a:solidFill>
                    <a:cs typeface="Times New Roman" pitchFamily="18" charset="0"/>
                  </a:rPr>
                  <a:t> wins if </a:t>
                </a:r>
                <a14:m>
                  <m:oMath xmlns:m="http://schemas.openxmlformats.org/officeDocument/2006/math">
                    <m:sSup>
                      <m:sSupPr>
                        <m:ctrlPr>
                          <a:rPr lang="en-US" altLang="en-US" b="0" i="1" kern="0" dirty="0" smtClean="0">
                            <a:solidFill>
                              <a:srgbClr val="006633"/>
                            </a:solidFill>
                            <a:latin typeface="Cambria Math" panose="02040503050406030204" pitchFamily="18" charset="0"/>
                            <a:cs typeface="Times New Roman" pitchFamily="18" charset="0"/>
                          </a:rPr>
                        </m:ctrlPr>
                      </m:sSupPr>
                      <m:e>
                        <m:r>
                          <a:rPr lang="en-US" altLang="en-US" b="0" i="1" kern="0" dirty="0" smtClean="0">
                            <a:solidFill>
                              <a:srgbClr val="006633"/>
                            </a:solidFill>
                            <a:latin typeface="Cambria Math" panose="02040503050406030204" pitchFamily="18" charset="0"/>
                            <a:cs typeface="Times New Roman" pitchFamily="18" charset="0"/>
                          </a:rPr>
                          <m:t>𝑏</m:t>
                        </m:r>
                      </m:e>
                      <m:sup>
                        <m:r>
                          <a:rPr lang="en-US" altLang="en-US" b="0" i="1" kern="0" dirty="0" smtClean="0">
                            <a:solidFill>
                              <a:srgbClr val="006633"/>
                            </a:solidFill>
                            <a:latin typeface="Cambria Math" panose="02040503050406030204" pitchFamily="18" charset="0"/>
                            <a:cs typeface="Times New Roman" pitchFamily="18" charset="0"/>
                          </a:rPr>
                          <m:t>′</m:t>
                        </m:r>
                      </m:sup>
                    </m:sSup>
                    <m:r>
                      <a:rPr lang="en-US" altLang="en-US" b="0" i="1" kern="0" dirty="0" smtClean="0">
                        <a:solidFill>
                          <a:srgbClr val="006633"/>
                        </a:solidFill>
                        <a:latin typeface="Cambria Math" panose="02040503050406030204" pitchFamily="18" charset="0"/>
                        <a:cs typeface="Times New Roman" pitchFamily="18" charset="0"/>
                      </a:rPr>
                      <m:t>=</m:t>
                    </m:r>
                    <m:r>
                      <a:rPr lang="en-US" altLang="en-US" b="0" i="1" kern="0" dirty="0" smtClean="0">
                        <a:solidFill>
                          <a:srgbClr val="006633"/>
                        </a:solidFill>
                        <a:latin typeface="Cambria Math" panose="02040503050406030204" pitchFamily="18" charset="0"/>
                        <a:cs typeface="Times New Roman" pitchFamily="18" charset="0"/>
                      </a:rPr>
                      <m:t>𝑏</m:t>
                    </m:r>
                  </m:oMath>
                </a14:m>
                <a:endParaRPr lang="en-US" altLang="en-US" b="0" i="1" kern="0">
                  <a:solidFill>
                    <a:srgbClr val="006633"/>
                  </a:solidFill>
                  <a:latin typeface="Cambria Math" panose="02040503050406030204" pitchFamily="18" charset="0"/>
                  <a:cs typeface="Times New Roman"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bwMode="auto">
              <a:xfrm>
                <a:off x="7625387" y="4452478"/>
                <a:ext cx="1098410" cy="541254"/>
              </a:xfrm>
              <a:prstGeom prst="rect">
                <a:avLst/>
              </a:prstGeom>
              <a:blipFill>
                <a:blip r:embed="rId5"/>
                <a:stretch>
                  <a:fillRect l="-4396" t="-13187" r="-8791" b="-25275"/>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18" name="Right Arrow 17"/>
          <p:cNvSpPr/>
          <p:nvPr/>
        </p:nvSpPr>
        <p:spPr bwMode="auto">
          <a:xfrm>
            <a:off x="5944504" y="4573587"/>
            <a:ext cx="820269" cy="29903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 name="Right Arrow 18"/>
          <p:cNvSpPr/>
          <p:nvPr/>
        </p:nvSpPr>
        <p:spPr bwMode="auto">
          <a:xfrm>
            <a:off x="7338516" y="4580148"/>
            <a:ext cx="286871" cy="29903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1" name="Rounded Rectangle 20"/>
              <p:cNvSpPr/>
              <p:nvPr/>
            </p:nvSpPr>
            <p:spPr bwMode="auto">
              <a:xfrm>
                <a:off x="561975" y="4312194"/>
                <a:ext cx="2028825" cy="821820"/>
              </a:xfrm>
              <a:prstGeom prst="round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latin typeface="Arial" pitchFamily="34" charset="0"/>
                    <a:cs typeface="Arial" pitchFamily="34" charset="0"/>
                  </a:rPr>
                  <a:t>Adv(</a:t>
                </a:r>
                <a14:m>
                  <m:oMath xmlns:m="http://schemas.openxmlformats.org/officeDocument/2006/math">
                    <m:sSup>
                      <m:sSupPr>
                        <m:ctrlPr>
                          <a:rPr kumimoji="0" lang="en-US" sz="1600" b="0" i="1" u="none" strike="noStrike" cap="none" normalizeH="0" baseline="0" smtClean="0">
                            <a:ln>
                              <a:noFill/>
                            </a:ln>
                            <a:solidFill>
                              <a:schemeClr val="tx1"/>
                            </a:solidFill>
                            <a:effectLst/>
                            <a:latin typeface="Cambria Math" panose="02040503050406030204" pitchFamily="18" charset="0"/>
                            <a:cs typeface="Arial" pitchFamily="34" charset="0"/>
                          </a:rPr>
                        </m:ctrlPr>
                      </m:sSupPr>
                      <m:e>
                        <m:r>
                          <a:rPr kumimoji="0" lang="en-US" sz="1600" b="0" i="1" u="none" strike="noStrike" cap="none" normalizeH="0" baseline="0" smtClean="0">
                            <a:ln>
                              <a:noFill/>
                            </a:ln>
                            <a:solidFill>
                              <a:schemeClr val="tx1"/>
                            </a:solidFill>
                            <a:effectLst/>
                            <a:latin typeface="Cambria Math" panose="02040503050406030204" pitchFamily="18" charset="0"/>
                            <a:cs typeface="Arial" pitchFamily="34" charset="0"/>
                          </a:rPr>
                          <m:t>1</m:t>
                        </m:r>
                      </m:e>
                      <m:sup>
                        <m:r>
                          <a:rPr kumimoji="0" lang="en-US" sz="1600" b="0" i="1" u="none" strike="noStrike" cap="none" normalizeH="0" baseline="0" smtClean="0">
                            <a:ln>
                              <a:noFill/>
                            </a:ln>
                            <a:solidFill>
                              <a:schemeClr val="tx1"/>
                            </a:solidFill>
                            <a:effectLst/>
                            <a:latin typeface="Cambria Math" panose="02040503050406030204" pitchFamily="18" charset="0"/>
                            <a:cs typeface="Arial" pitchFamily="34" charset="0"/>
                          </a:rPr>
                          <m:t>𝑛</m:t>
                        </m:r>
                      </m:sup>
                    </m:sSup>
                  </m:oMath>
                </a14:m>
                <a:r>
                  <a:rPr kumimoji="0" lang="en-US" sz="1600" b="0" i="0" u="none" strike="noStrike" cap="none" normalizeH="0" baseline="0" dirty="0">
                    <a:ln>
                      <a:noFill/>
                    </a:ln>
                    <a:solidFill>
                      <a:schemeClr val="tx1"/>
                    </a:solidFill>
                    <a:effectLst/>
                    <a:latin typeface="Arial" pitchFamily="34" charset="0"/>
                    <a:cs typeface="Arial" pitchFamily="34" charset="0"/>
                  </a:rPr>
                  <a:t>): select</a:t>
                </a:r>
                <a:r>
                  <a:rPr kumimoji="0" lang="en-US" sz="1600" b="0" i="0" u="none" strike="noStrike" cap="none" normalizeH="0" dirty="0">
                    <a:ln>
                      <a:noFill/>
                    </a:ln>
                    <a:solidFill>
                      <a:schemeClr val="tx1"/>
                    </a:solidFill>
                    <a:effectLst/>
                    <a:latin typeface="Arial" pitchFamily="34" charset="0"/>
                    <a:cs typeface="Arial" pitchFamily="34" charset="0"/>
                  </a:rPr>
                  <a:t> </a:t>
                </a:r>
                <a14:m>
                  <m:oMath xmlns:m="http://schemas.openxmlformats.org/officeDocument/2006/math">
                    <m:r>
                      <a:rPr lang="en-US" altLang="en-US" sz="1600" i="1" kern="0" dirty="0" smtClean="0">
                        <a:solidFill>
                          <a:schemeClr val="tx1"/>
                        </a:solidFill>
                        <a:latin typeface="Cambria Math" panose="02040503050406030204" pitchFamily="18" charset="0"/>
                        <a:cs typeface="Times New Roman" pitchFamily="18" charset="0"/>
                      </a:rPr>
                      <m:t>𝑖𝑛𝑝𝑢𝑡</m:t>
                    </m:r>
                  </m:oMath>
                </a14:m>
                <a:r>
                  <a:rPr kumimoji="0" lang="en-US" sz="1600" b="0" i="0" u="none" strike="noStrike" cap="none" normalizeH="0" dirty="0">
                    <a:ln>
                      <a:noFill/>
                    </a:ln>
                    <a:solidFill>
                      <a:schemeClr val="tx1"/>
                    </a:solidFill>
                    <a:effectLst/>
                    <a:latin typeface="Arial" pitchFamily="34" charset="0"/>
                    <a:cs typeface="Arial" pitchFamily="34" charset="0"/>
                  </a:rPr>
                  <a:t>, except for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itchFamily="34" charset="0"/>
                      </a:rPr>
                      <m:t>𝑛</m:t>
                    </m:r>
                  </m:oMath>
                </a14:m>
                <a:r>
                  <a:rPr kumimoji="0" lang="en-US" sz="1600" b="0" i="0" u="none" strike="noStrike" cap="none" normalizeH="0" dirty="0">
                    <a:ln>
                      <a:noFill/>
                    </a:ln>
                    <a:solidFill>
                      <a:schemeClr val="tx1"/>
                    </a:solidFill>
                    <a:effectLst/>
                    <a:latin typeface="Arial" pitchFamily="34" charset="0"/>
                    <a:cs typeface="Arial" pitchFamily="34" charset="0"/>
                  </a:rPr>
                  <a:t> (random) bits</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21" name="Rounded Rectangle 20"/>
              <p:cNvSpPr>
                <a:spLocks noRot="1" noChangeAspect="1" noMove="1" noResize="1" noEditPoints="1" noAdjustHandles="1" noChangeArrowheads="1" noChangeShapeType="1" noTextEdit="1"/>
              </p:cNvSpPr>
              <p:nvPr/>
            </p:nvSpPr>
            <p:spPr bwMode="auto">
              <a:xfrm>
                <a:off x="561975" y="4312194"/>
                <a:ext cx="2028825" cy="821820"/>
              </a:xfrm>
              <a:prstGeom prst="roundRect">
                <a:avLst/>
              </a:prstGeom>
              <a:blipFill>
                <a:blip r:embed="rId6"/>
                <a:stretch>
                  <a:fillRect b="-1386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23" name="Right Arrow 22"/>
          <p:cNvSpPr/>
          <p:nvPr/>
        </p:nvSpPr>
        <p:spPr bwMode="auto">
          <a:xfrm>
            <a:off x="2590800" y="4573587"/>
            <a:ext cx="286871" cy="29903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4" name="TextBox 23"/>
              <p:cNvSpPr txBox="1"/>
              <p:nvPr/>
            </p:nvSpPr>
            <p:spPr>
              <a:xfrm>
                <a:off x="5984398" y="4286532"/>
                <a:ext cx="7973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altLang="en-US" i="1" kern="0" dirty="0">
                                  <a:solidFill>
                                    <a:srgbClr val="006633"/>
                                  </a:solidFill>
                                  <a:latin typeface="Cambria Math" panose="02040503050406030204" pitchFamily="18" charset="0"/>
                                  <a:cs typeface="Times New Roman" pitchFamily="18" charset="0"/>
                                </a:rPr>
                              </m:ctrlPr>
                            </m:sSubPr>
                            <m:e>
                              <m:r>
                                <a:rPr lang="en-US" altLang="en-US" i="1" kern="0" dirty="0">
                                  <a:solidFill>
                                    <a:srgbClr val="006633"/>
                                  </a:solidFill>
                                  <a:latin typeface="Cambria Math" panose="02040503050406030204" pitchFamily="18" charset="0"/>
                                  <a:cs typeface="Times New Roman" pitchFamily="18" charset="0"/>
                                </a:rPr>
                                <m:t>𝑦</m:t>
                              </m:r>
                            </m:e>
                            <m:sub>
                              <m:r>
                                <a:rPr lang="en-US" altLang="en-US" b="0" i="1" kern="0" dirty="0" smtClean="0">
                                  <a:solidFill>
                                    <a:srgbClr val="006633"/>
                                  </a:solidFill>
                                  <a:latin typeface="Cambria Math" panose="02040503050406030204" pitchFamily="18" charset="0"/>
                                  <a:cs typeface="Times New Roman" pitchFamily="18" charset="0"/>
                                </a:rPr>
                                <m:t>0</m:t>
                              </m:r>
                            </m:sub>
                          </m:sSub>
                          <m:r>
                            <a:rPr lang="en-US" altLang="en-US" b="0" i="1" kern="0" dirty="0" smtClean="0">
                              <a:solidFill>
                                <a:srgbClr val="006633"/>
                              </a:solidFill>
                              <a:latin typeface="Cambria Math" panose="02040503050406030204" pitchFamily="18" charset="0"/>
                              <a:cs typeface="Times New Roman" pitchFamily="18" charset="0"/>
                            </a:rPr>
                            <m:t>,</m:t>
                          </m:r>
                          <m:sSub>
                            <m:sSubPr>
                              <m:ctrlPr>
                                <a:rPr lang="en-US" altLang="en-US" i="1" kern="0" dirty="0">
                                  <a:solidFill>
                                    <a:srgbClr val="006633"/>
                                  </a:solidFill>
                                  <a:latin typeface="Cambria Math" panose="02040503050406030204" pitchFamily="18" charset="0"/>
                                  <a:cs typeface="Times New Roman" pitchFamily="18" charset="0"/>
                                </a:rPr>
                              </m:ctrlPr>
                            </m:sSubPr>
                            <m:e>
                              <m:r>
                                <a:rPr lang="en-US" altLang="en-US" i="1" kern="0" dirty="0">
                                  <a:solidFill>
                                    <a:srgbClr val="006633"/>
                                  </a:solidFill>
                                  <a:latin typeface="Cambria Math" panose="02040503050406030204" pitchFamily="18" charset="0"/>
                                  <a:cs typeface="Times New Roman" pitchFamily="18" charset="0"/>
                                </a:rPr>
                                <m:t>𝑦</m:t>
                              </m:r>
                            </m:e>
                            <m:sub>
                              <m:r>
                                <a:rPr lang="en-US" altLang="en-US" b="0" i="1" kern="0" dirty="0" smtClean="0">
                                  <a:solidFill>
                                    <a:srgbClr val="006633"/>
                                  </a:solidFill>
                                  <a:latin typeface="Cambria Math" panose="02040503050406030204" pitchFamily="18" charset="0"/>
                                  <a:cs typeface="Times New Roman" pitchFamily="18" charset="0"/>
                                </a:rPr>
                                <m:t>1</m:t>
                              </m:r>
                            </m:sub>
                          </m:sSub>
                        </m:e>
                      </m:d>
                    </m:oMath>
                  </m:oMathPara>
                </a14:m>
                <a:endParaRPr lang="en-US"/>
              </a:p>
            </p:txBody>
          </p:sp>
        </mc:Choice>
        <mc:Fallback xmlns="">
          <p:sp>
            <p:nvSpPr>
              <p:cNvPr id="24" name="TextBox 23"/>
              <p:cNvSpPr txBox="1">
                <a:spLocks noRot="1" noChangeAspect="1" noMove="1" noResize="1" noEditPoints="1" noAdjustHandles="1" noChangeArrowheads="1" noChangeShapeType="1" noTextEdit="1"/>
              </p:cNvSpPr>
              <p:nvPr/>
            </p:nvSpPr>
            <p:spPr>
              <a:xfrm>
                <a:off x="5984398" y="4286532"/>
                <a:ext cx="797333" cy="276999"/>
              </a:xfrm>
              <a:prstGeom prst="rect">
                <a:avLst/>
              </a:prstGeom>
              <a:blipFill>
                <a:blip r:embed="rId7"/>
                <a:stretch>
                  <a:fillRect b="-26087"/>
                </a:stretch>
              </a:blipFill>
            </p:spPr>
            <p:txBody>
              <a:bodyPr/>
              <a:lstStyle/>
              <a:p>
                <a:r>
                  <a:rPr lang="en-US">
                    <a:noFill/>
                  </a:rPr>
                  <a:t> </a:t>
                </a:r>
              </a:p>
            </p:txBody>
          </p:sp>
        </mc:Fallback>
      </mc:AlternateContent>
    </p:spTree>
    <p:extLst>
      <p:ext uri="{BB962C8B-B14F-4D97-AF65-F5344CB8AC3E}">
        <p14:creationId xmlns:p14="http://schemas.microsoft.com/office/powerpoint/2010/main" val="609704411"/>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1" grpId="0" animBg="1"/>
      <p:bldP spid="23" grpId="0" animBg="1"/>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24082D-A926-4BF6-94EF-A1AF32DD434E}"/>
              </a:ext>
            </a:extLst>
          </p:cNvPr>
          <p:cNvSpPr>
            <a:spLocks noGrp="1"/>
          </p:cNvSpPr>
          <p:nvPr>
            <p:ph type="dt" sz="half" idx="10"/>
          </p:nvPr>
        </p:nvSpPr>
        <p:spPr/>
        <p:txBody>
          <a:bodyPr/>
          <a:lstStyle/>
          <a:p>
            <a:pPr>
              <a:defRPr/>
            </a:pPr>
            <a:fld id="{B97A66FA-166B-454F-AF3E-C6BD5A86277D}" type="datetime1">
              <a:rPr lang="en-US" smtClean="0"/>
              <a:pPr>
                <a:defRPr/>
              </a:pPr>
              <a:t>1/5/2021</a:t>
            </a:fld>
            <a:endParaRPr lang="en-US" altLang="en-US"/>
          </a:p>
        </p:txBody>
      </p:sp>
      <p:sp>
        <p:nvSpPr>
          <p:cNvPr id="3" name="Slide Number Placeholder 2">
            <a:extLst>
              <a:ext uri="{FF2B5EF4-FFF2-40B4-BE49-F238E27FC236}">
                <a16:creationId xmlns:a16="http://schemas.microsoft.com/office/drawing/2014/main" id="{CD1F9924-C2F9-49D1-94C9-44FF3B30502A}"/>
              </a:ext>
            </a:extLst>
          </p:cNvPr>
          <p:cNvSpPr>
            <a:spLocks noGrp="1"/>
          </p:cNvSpPr>
          <p:nvPr>
            <p:ph type="sldNum" sz="quarter" idx="12"/>
          </p:nvPr>
        </p:nvSpPr>
        <p:spPr/>
        <p:txBody>
          <a:bodyPr/>
          <a:lstStyle/>
          <a:p>
            <a:pPr>
              <a:defRPr/>
            </a:pPr>
            <a:fld id="{82DA6FC6-FE3D-4F44-AA45-B28E60E0E1EC}" type="slidenum">
              <a:rPr lang="he-IL" altLang="en-US" smtClean="0"/>
              <a:pPr>
                <a:defRPr/>
              </a:pPr>
              <a:t>45</a:t>
            </a:fld>
            <a:endParaRPr lang="en-US" altLang="en-US"/>
          </a:p>
        </p:txBody>
      </p:sp>
      <p:pic>
        <p:nvPicPr>
          <p:cNvPr id="5" name="Picture 4">
            <a:extLst>
              <a:ext uri="{FF2B5EF4-FFF2-40B4-BE49-F238E27FC236}">
                <a16:creationId xmlns:a16="http://schemas.microsoft.com/office/drawing/2014/main" id="{A2E453A0-0D67-493B-9CC2-2C3EA02CF9CF}"/>
              </a:ext>
            </a:extLst>
          </p:cNvPr>
          <p:cNvPicPr>
            <a:picLocks noChangeAspect="1"/>
          </p:cNvPicPr>
          <p:nvPr/>
        </p:nvPicPr>
        <p:blipFill rotWithShape="1">
          <a:blip r:embed="rId2"/>
          <a:srcRect r="34693"/>
          <a:stretch/>
        </p:blipFill>
        <p:spPr>
          <a:xfrm>
            <a:off x="270981" y="1850057"/>
            <a:ext cx="8136519" cy="439358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44CB56-E285-4F29-A5BB-23A45B1DDBD0}"/>
                  </a:ext>
                </a:extLst>
              </p:cNvPr>
              <p:cNvSpPr txBox="1"/>
              <p:nvPr/>
            </p:nvSpPr>
            <p:spPr>
              <a:xfrm>
                <a:off x="457200" y="318282"/>
                <a:ext cx="5365251" cy="461665"/>
              </a:xfrm>
              <a:prstGeom prst="rect">
                <a:avLst/>
              </a:prstGeom>
              <a:noFill/>
            </p:spPr>
            <p:txBody>
              <a:bodyPr wrap="none" rtlCol="0">
                <a:spAutoFit/>
              </a:bodyPr>
              <a:lstStyle/>
              <a:p>
                <a:r>
                  <a:rPr lang="en-US" sz="2400" dirty="0"/>
                  <a:t>Hash </a:t>
                </a:r>
                <a14:m>
                  <m:oMath xmlns:m="http://schemas.openxmlformats.org/officeDocument/2006/math">
                    <m:r>
                      <a:rPr lang="en-US" sz="2400" b="0" i="1" smtClean="0">
                        <a:latin typeface="Cambria Math" panose="02040503050406030204" pitchFamily="18" charset="0"/>
                      </a:rPr>
                      <m:t>h</m:t>
                    </m:r>
                  </m:oMath>
                </a14:m>
                <a:r>
                  <a:rPr lang="en-US" sz="2400" dirty="0"/>
                  <a:t> is BRE if for PPT adversary </a:t>
                </a:r>
                <a:r>
                  <a:rPr lang="en-US" sz="2400" i="1" dirty="0"/>
                  <a:t>A</a:t>
                </a:r>
                <a:r>
                  <a:rPr lang="en-US" sz="2400" dirty="0"/>
                  <a:t>,</a:t>
                </a:r>
              </a:p>
            </p:txBody>
          </p:sp>
        </mc:Choice>
        <mc:Fallback xmlns="">
          <p:sp>
            <p:nvSpPr>
              <p:cNvPr id="6" name="TextBox 5">
                <a:extLst>
                  <a:ext uri="{FF2B5EF4-FFF2-40B4-BE49-F238E27FC236}">
                    <a16:creationId xmlns:a16="http://schemas.microsoft.com/office/drawing/2014/main" id="{C044CB56-E285-4F29-A5BB-23A45B1DDBD0}"/>
                  </a:ext>
                </a:extLst>
              </p:cNvPr>
              <p:cNvSpPr txBox="1">
                <a:spLocks noRot="1" noChangeAspect="1" noMove="1" noResize="1" noEditPoints="1" noAdjustHandles="1" noChangeArrowheads="1" noChangeShapeType="1" noTextEdit="1"/>
              </p:cNvSpPr>
              <p:nvPr/>
            </p:nvSpPr>
            <p:spPr>
              <a:xfrm>
                <a:off x="457200" y="318282"/>
                <a:ext cx="5365251" cy="461665"/>
              </a:xfrm>
              <a:prstGeom prst="rect">
                <a:avLst/>
              </a:prstGeom>
              <a:blipFill>
                <a:blip r:embed="rId3"/>
                <a:stretch>
                  <a:fillRect l="-1705" t="-9211" r="-795" b="-3026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182C514F-CCA1-4766-B8DD-92A3EB236BDC}"/>
              </a:ext>
            </a:extLst>
          </p:cNvPr>
          <p:cNvPicPr>
            <a:picLocks noChangeAspect="1"/>
          </p:cNvPicPr>
          <p:nvPr/>
        </p:nvPicPr>
        <p:blipFill>
          <a:blip r:embed="rId4"/>
          <a:stretch>
            <a:fillRect/>
          </a:stretch>
        </p:blipFill>
        <p:spPr>
          <a:xfrm>
            <a:off x="815191" y="779947"/>
            <a:ext cx="7335197" cy="626795"/>
          </a:xfrm>
          <a:prstGeom prst="rect">
            <a:avLst/>
          </a:prstGeom>
        </p:spPr>
      </p:pic>
      <p:sp>
        <p:nvSpPr>
          <p:cNvPr id="10" name="TextBox 9">
            <a:extLst>
              <a:ext uri="{FF2B5EF4-FFF2-40B4-BE49-F238E27FC236}">
                <a16:creationId xmlns:a16="http://schemas.microsoft.com/office/drawing/2014/main" id="{B7F3A675-25C1-4A7C-9CAB-5A50D4CC705A}"/>
              </a:ext>
            </a:extLst>
          </p:cNvPr>
          <p:cNvSpPr txBox="1"/>
          <p:nvPr/>
        </p:nvSpPr>
        <p:spPr>
          <a:xfrm>
            <a:off x="6883244" y="1387848"/>
            <a:ext cx="1882247" cy="461665"/>
          </a:xfrm>
          <a:prstGeom prst="rect">
            <a:avLst/>
          </a:prstGeom>
          <a:noFill/>
        </p:spPr>
        <p:txBody>
          <a:bodyPr wrap="none" rtlCol="0">
            <a:spAutoFit/>
          </a:bodyPr>
          <a:lstStyle/>
          <a:p>
            <a:r>
              <a:rPr lang="en-US" sz="2400" dirty="0"/>
              <a:t>is negligible.</a:t>
            </a:r>
          </a:p>
        </p:txBody>
      </p:sp>
    </p:spTree>
    <p:extLst>
      <p:ext uri="{BB962C8B-B14F-4D97-AF65-F5344CB8AC3E}">
        <p14:creationId xmlns:p14="http://schemas.microsoft.com/office/powerpoint/2010/main" val="3202867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B3E12B31-8FC8-4A41-9E70-D32B66C23A88}"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A0B647E9-0097-4ABD-9993-9790A29446C2}" type="slidenum">
              <a:rPr lang="he-IL" altLang="en-US"/>
              <a:pPr>
                <a:defRPr/>
              </a:pPr>
              <a:t>46</a:t>
            </a:fld>
            <a:endParaRPr lang="en-US" altLang="en-US"/>
          </a:p>
        </p:txBody>
      </p:sp>
      <p:sp>
        <p:nvSpPr>
          <p:cNvPr id="2" name="Rectangle 1"/>
          <p:cNvSpPr/>
          <p:nvPr/>
        </p:nvSpPr>
        <p:spPr bwMode="auto">
          <a:xfrm>
            <a:off x="8451273" y="5957455"/>
            <a:ext cx="235527" cy="1385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294480" y="1038673"/>
                <a:ext cx="8392319" cy="2281459"/>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a:lstStyle>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t>‘If input is sufficiently random, then output is random’</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t>Simple model: if any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Arial" pitchFamily="34" charset="0"/>
                      </a:rPr>
                      <m:t>𝜇</m:t>
                    </m:r>
                    <m:r>
                      <a:rPr lang="en-US" sz="2400" b="0" i="1" dirty="0" smtClean="0">
                        <a:latin typeface="Cambria Math" panose="02040503050406030204" pitchFamily="18" charset="0"/>
                        <a:ea typeface="Cambria Math" panose="02040503050406030204" pitchFamily="18" charset="0"/>
                        <a:cs typeface="Arial" pitchFamily="34" charset="0"/>
                      </a:rPr>
                      <m:t>(</m:t>
                    </m:r>
                    <m:r>
                      <a:rPr lang="en-US" sz="2400" b="0" i="1" dirty="0" smtClean="0">
                        <a:latin typeface="Cambria Math" panose="02040503050406030204" pitchFamily="18" charset="0"/>
                        <a:ea typeface="Cambria Math" panose="02040503050406030204" pitchFamily="18" charset="0"/>
                        <a:cs typeface="Arial" pitchFamily="34" charset="0"/>
                      </a:rPr>
                      <m:t>𝑛</m:t>
                    </m:r>
                    <m:r>
                      <a:rPr lang="en-US" sz="2400" b="0" i="1" dirty="0" smtClean="0">
                        <a:latin typeface="Cambria Math" panose="02040503050406030204" pitchFamily="18" charset="0"/>
                        <a:ea typeface="Cambria Math" panose="02040503050406030204" pitchFamily="18" charset="0"/>
                        <a:cs typeface="Arial" pitchFamily="34" charset="0"/>
                      </a:rPr>
                      <m:t>)</m:t>
                    </m:r>
                  </m:oMath>
                </a14:m>
                <a:r>
                  <a:rPr lang="en-US" altLang="en-US" sz="2400" dirty="0"/>
                  <a:t> input bits are random,</a:t>
                </a:r>
                <a:br>
                  <a:rPr lang="en-US" altLang="en-US" sz="2400" dirty="0"/>
                </a:br>
                <a:r>
                  <a:rPr lang="en-US" altLang="en-US" sz="2400" dirty="0"/>
                  <a:t>                        </a:t>
                </a:r>
                <a:r>
                  <a:rPr lang="en-US" altLang="en-US" sz="2400" dirty="0">
                    <a:sym typeface="Wingdings" panose="05000000000000000000" pitchFamily="2" charset="2"/>
                  </a:rPr>
                  <a:t></a:t>
                </a:r>
                <a:r>
                  <a:rPr lang="en-US" altLang="en-US" sz="2400" dirty="0"/>
                  <a:t> all </a:t>
                </a:r>
                <a14:m>
                  <m:oMath xmlns:m="http://schemas.openxmlformats.org/officeDocument/2006/math">
                    <m:r>
                      <a:rPr lang="en-US" altLang="en-US" sz="2400" i="1" dirty="0">
                        <a:latin typeface="Cambria Math" panose="02040503050406030204" pitchFamily="18" charset="0"/>
                        <a:ea typeface="Cambria Math" panose="02040503050406030204" pitchFamily="18" charset="0"/>
                      </a:rPr>
                      <m:t>𝑛</m:t>
                    </m:r>
                  </m:oMath>
                </a14:m>
                <a:r>
                  <a:rPr lang="en-US" altLang="en-US" sz="2400" dirty="0"/>
                  <a:t> output bits are pseudorandom</a:t>
                </a: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dirty="0"/>
                  <a:t>For sufficiently large</a:t>
                </a:r>
                <a14:m>
                  <m:oMath xmlns:m="http://schemas.openxmlformats.org/officeDocument/2006/math">
                    <m:r>
                      <a:rPr lang="en-US" altLang="en-US" sz="2000" i="1" dirty="0">
                        <a:latin typeface="Cambria Math" panose="02040503050406030204" pitchFamily="18" charset="0"/>
                        <a:ea typeface="Cambria Math" panose="02040503050406030204" pitchFamily="18" charset="0"/>
                        <a:cs typeface="Arial" pitchFamily="34" charset="0"/>
                      </a:rPr>
                      <m:t>  </m:t>
                    </m:r>
                    <m:r>
                      <a:rPr lang="en-US" altLang="en-US" sz="2000" b="0" i="1" dirty="0" smtClean="0">
                        <a:latin typeface="Cambria Math" panose="02040503050406030204" pitchFamily="18" charset="0"/>
                        <a:ea typeface="Cambria Math" panose="02040503050406030204" pitchFamily="18" charset="0"/>
                        <a:cs typeface="Arial" pitchFamily="34" charset="0"/>
                      </a:rPr>
                      <m:t>𝑛</m:t>
                    </m:r>
                  </m:oMath>
                </a14:m>
                <a:endParaRPr lang="en-US" altLang="en-US" sz="2000" dirty="0"/>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t>More precise process: </a:t>
                </a:r>
                <a:r>
                  <a:rPr lang="en-US" altLang="en-US" sz="2800" dirty="0"/>
                  <a:t> </a:t>
                </a:r>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294480" y="1038673"/>
                <a:ext cx="8392319" cy="2281459"/>
              </a:xfrm>
              <a:prstGeom prst="rect">
                <a:avLst/>
              </a:prstGeom>
              <a:blipFill>
                <a:blip r:embed="rId3"/>
                <a:stretch>
                  <a:fillRect t="-1333" b="-48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Rectangle 2"/>
          <p:cNvSpPr txBox="1">
            <a:spLocks noChangeArrowheads="1"/>
          </p:cNvSpPr>
          <p:nvPr/>
        </p:nvSpPr>
        <p:spPr>
          <a:xfrm>
            <a:off x="561974" y="244475"/>
            <a:ext cx="8392319" cy="77162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cs typeface="Arial" pitchFamily="34" charset="0"/>
              </a:defRPr>
            </a:lvl2pPr>
            <a:lvl3pPr algn="l" rtl="0" eaLnBrk="0" fontAlgn="base" hangingPunct="0">
              <a:spcBef>
                <a:spcPct val="0"/>
              </a:spcBef>
              <a:spcAft>
                <a:spcPct val="0"/>
              </a:spcAft>
              <a:defRPr sz="4200">
                <a:solidFill>
                  <a:schemeClr val="tx2"/>
                </a:solidFill>
                <a:latin typeface="Garamond" pitchFamily="18" charset="0"/>
                <a:cs typeface="Arial" pitchFamily="34" charset="0"/>
              </a:defRPr>
            </a:lvl3pPr>
            <a:lvl4pPr algn="l" rtl="0" eaLnBrk="0" fontAlgn="base" hangingPunct="0">
              <a:spcBef>
                <a:spcPct val="0"/>
              </a:spcBef>
              <a:spcAft>
                <a:spcPct val="0"/>
              </a:spcAft>
              <a:defRPr sz="4200">
                <a:solidFill>
                  <a:schemeClr val="tx2"/>
                </a:solidFill>
                <a:latin typeface="Garamond" pitchFamily="18" charset="0"/>
                <a:cs typeface="Arial" pitchFamily="34" charset="0"/>
              </a:defRPr>
            </a:lvl4pPr>
            <a:lvl5pPr algn="l" rtl="0" eaLnBrk="0" fontAlgn="base" hangingPunct="0">
              <a:spcBef>
                <a:spcPct val="0"/>
              </a:spcBef>
              <a:spcAft>
                <a:spcPct val="0"/>
              </a:spcAft>
              <a:defRPr sz="4200">
                <a:solidFill>
                  <a:schemeClr val="tx2"/>
                </a:solidFill>
                <a:latin typeface="Garamond" pitchFamily="18" charset="0"/>
                <a:cs typeface="Arial" pitchFamily="34" charset="0"/>
              </a:defRPr>
            </a:lvl5pPr>
            <a:lvl6pPr marL="457200" algn="l" rtl="0" fontAlgn="base">
              <a:spcBef>
                <a:spcPct val="0"/>
              </a:spcBef>
              <a:spcAft>
                <a:spcPct val="0"/>
              </a:spcAft>
              <a:defRPr sz="4200">
                <a:solidFill>
                  <a:schemeClr val="tx2"/>
                </a:solidFill>
                <a:latin typeface="Garamond" pitchFamily="18" charset="0"/>
                <a:cs typeface="Arial" pitchFamily="34" charset="0"/>
              </a:defRPr>
            </a:lvl6pPr>
            <a:lvl7pPr marL="914400" algn="l" rtl="0" fontAlgn="base">
              <a:spcBef>
                <a:spcPct val="0"/>
              </a:spcBef>
              <a:spcAft>
                <a:spcPct val="0"/>
              </a:spcAft>
              <a:defRPr sz="4200">
                <a:solidFill>
                  <a:schemeClr val="tx2"/>
                </a:solidFill>
                <a:latin typeface="Garamond" pitchFamily="18" charset="0"/>
                <a:cs typeface="Arial" pitchFamily="34" charset="0"/>
              </a:defRPr>
            </a:lvl7pPr>
            <a:lvl8pPr marL="1371600" algn="l" rtl="0" fontAlgn="base">
              <a:spcBef>
                <a:spcPct val="0"/>
              </a:spcBef>
              <a:spcAft>
                <a:spcPct val="0"/>
              </a:spcAft>
              <a:defRPr sz="4200">
                <a:solidFill>
                  <a:schemeClr val="tx2"/>
                </a:solidFill>
                <a:latin typeface="Garamond" pitchFamily="18" charset="0"/>
                <a:cs typeface="Arial" pitchFamily="34" charset="0"/>
              </a:defRPr>
            </a:lvl8pPr>
            <a:lvl9pPr marL="1828800" algn="l" rtl="0" fontAlgn="base">
              <a:spcBef>
                <a:spcPct val="0"/>
              </a:spcBef>
              <a:spcAft>
                <a:spcPct val="0"/>
              </a:spcAft>
              <a:defRPr sz="4200">
                <a:solidFill>
                  <a:schemeClr val="tx2"/>
                </a:solidFill>
                <a:latin typeface="Garamond" pitchFamily="18" charset="0"/>
                <a:cs typeface="Arial" pitchFamily="34" charset="0"/>
              </a:defRPr>
            </a:lvl9pPr>
          </a:lstStyle>
          <a:p>
            <a:pPr defTabSz="449263" eaLnBrk="1" hangingPunct="1">
              <a:buClr>
                <a:srgbClr val="CC99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400" kern="0" dirty="0">
                <a:solidFill>
                  <a:srgbClr val="CC9900"/>
                </a:solidFill>
              </a:rPr>
              <a:t>Bitwise Randomness Extraction (2) </a:t>
            </a:r>
          </a:p>
        </p:txBody>
      </p:sp>
      <p:sp>
        <p:nvSpPr>
          <p:cNvPr id="3" name="Rounded Rectangle 14">
            <a:extLst>
              <a:ext uri="{FF2B5EF4-FFF2-40B4-BE49-F238E27FC236}">
                <a16:creationId xmlns:a16="http://schemas.microsoft.com/office/drawing/2014/main" id="{22BE611A-669B-4CC1-B331-205267A0B73B}"/>
              </a:ext>
            </a:extLst>
          </p:cNvPr>
          <p:cNvSpPr/>
          <p:nvPr/>
        </p:nvSpPr>
        <p:spPr bwMode="auto">
          <a:xfrm>
            <a:off x="6948708" y="4000008"/>
            <a:ext cx="573741" cy="385482"/>
          </a:xfrm>
          <a:prstGeom prst="round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err="1">
                <a:ln>
                  <a:noFill/>
                </a:ln>
                <a:solidFill>
                  <a:schemeClr val="tx1"/>
                </a:solidFill>
                <a:effectLst/>
                <a:latin typeface="Arial" pitchFamily="34" charset="0"/>
                <a:cs typeface="Arial" pitchFamily="34" charset="0"/>
              </a:rPr>
              <a:t>Adv</a:t>
            </a:r>
            <a:endParaRPr kumimoji="0" lang="en-US" sz="16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F9A49C8-A4CB-4650-9EBA-80DD74C9F158}"/>
                  </a:ext>
                </a:extLst>
              </p:cNvPr>
              <p:cNvSpPr/>
              <p:nvPr/>
            </p:nvSpPr>
            <p:spPr bwMode="auto">
              <a:xfrm>
                <a:off x="3053542" y="3489690"/>
                <a:ext cx="3224597" cy="1595964"/>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lnSpc>
                    <a:spcPct val="150000"/>
                  </a:lnSpc>
                </a:pPr>
                <a:r>
                  <a:rPr lang="en-US" altLang="en-US" dirty="0">
                    <a:ea typeface="Cambria Math" panose="02040503050406030204" pitchFamily="18" charset="0"/>
                  </a:rPr>
                  <a:t>Select </a:t>
                </a:r>
                <a14:m>
                  <m:oMath xmlns:m="http://schemas.openxmlformats.org/officeDocument/2006/math">
                    <m:r>
                      <a:rPr lang="en-US" altLang="en-US" i="1" dirty="0">
                        <a:latin typeface="Cambria Math" panose="02040503050406030204" pitchFamily="18" charset="0"/>
                        <a:ea typeface="Cambria Math" panose="02040503050406030204" pitchFamily="18" charset="0"/>
                      </a:rPr>
                      <m:t>𝑏</m:t>
                    </m:r>
                    <m:groupChr>
                      <m:groupChrPr>
                        <m:chr m:val="←"/>
                        <m:vertJc m:val="bot"/>
                        <m:ctrlPr>
                          <a:rPr lang="en-US" i="1" dirty="0">
                            <a:latin typeface="Cambria Math" panose="02040503050406030204" pitchFamily="18" charset="0"/>
                            <a:cs typeface="Arial" pitchFamily="34" charset="0"/>
                          </a:rPr>
                        </m:ctrlPr>
                      </m:groupChrPr>
                      <m:e>
                        <m:r>
                          <m:rPr>
                            <m:brk m:alnAt="2"/>
                          </m:rPr>
                          <a:rPr lang="en-US" i="1" dirty="0">
                            <a:latin typeface="Cambria Math" panose="02040503050406030204" pitchFamily="18" charset="0"/>
                            <a:cs typeface="Arial" pitchFamily="34" charset="0"/>
                          </a:rPr>
                          <m:t>$</m:t>
                        </m:r>
                      </m:e>
                    </m:groupChr>
                    <m:r>
                      <a:rPr lang="en-US" i="1" dirty="0">
                        <a:latin typeface="Cambria Math" panose="02040503050406030204" pitchFamily="18" charset="0"/>
                        <a:cs typeface="Arial" pitchFamily="34" charset="0"/>
                      </a:rPr>
                      <m:t>{</m:t>
                    </m:r>
                    <m:r>
                      <a:rPr lang="en-US" i="1" dirty="0">
                        <a:latin typeface="Cambria Math" panose="02040503050406030204" pitchFamily="18" charset="0"/>
                        <a:cs typeface="Arial" pitchFamily="34" charset="0"/>
                      </a:rPr>
                      <m:t>0</m:t>
                    </m:r>
                    <m:r>
                      <a:rPr lang="en-US" i="1" dirty="0">
                        <a:latin typeface="Cambria Math" panose="02040503050406030204" pitchFamily="18" charset="0"/>
                        <a:cs typeface="Arial" pitchFamily="34" charset="0"/>
                      </a:rPr>
                      <m:t>,</m:t>
                    </m:r>
                    <m:r>
                      <a:rPr lang="en-US" i="1" dirty="0">
                        <a:latin typeface="Cambria Math" panose="02040503050406030204" pitchFamily="18" charset="0"/>
                        <a:cs typeface="Arial" pitchFamily="34" charset="0"/>
                      </a:rPr>
                      <m:t>1</m:t>
                    </m:r>
                    <m:r>
                      <a:rPr lang="en-US" i="1" dirty="0">
                        <a:latin typeface="Cambria Math" panose="02040503050406030204" pitchFamily="18" charset="0"/>
                        <a:cs typeface="Arial" pitchFamily="34" charset="0"/>
                      </a:rPr>
                      <m:t>}</m:t>
                    </m:r>
                  </m:oMath>
                </a14:m>
                <a:r>
                  <a:rPr lang="en-GB" altLang="en-US" kern="0" dirty="0">
                    <a:cs typeface="Times New Roman" pitchFamily="18" charset="0"/>
                  </a:rPr>
                  <a:t>, </a:t>
                </a:r>
                <a14:m>
                  <m:oMath xmlns:m="http://schemas.openxmlformats.org/officeDocument/2006/math">
                    <m:r>
                      <a:rPr lang="en-US" b="0" i="1" dirty="0" smtClean="0">
                        <a:latin typeface="Cambria Math" panose="02040503050406030204" pitchFamily="18" charset="0"/>
                        <a:cs typeface="Arial" pitchFamily="34" charset="0"/>
                      </a:rPr>
                      <m:t>𝑚</m:t>
                    </m:r>
                    <m:r>
                      <a:rPr lang="en-US" i="1" dirty="0">
                        <a:latin typeface="Cambria Math" panose="02040503050406030204" pitchFamily="18" charset="0"/>
                        <a:cs typeface="Arial" pitchFamily="34" charset="0"/>
                      </a:rPr>
                      <m:t>′</m:t>
                    </m:r>
                    <m:groupChr>
                      <m:groupChrPr>
                        <m:chr m:val="←"/>
                        <m:vertJc m:val="bot"/>
                        <m:ctrlPr>
                          <a:rPr lang="en-US" i="1" dirty="0">
                            <a:latin typeface="Cambria Math" panose="02040503050406030204" pitchFamily="18" charset="0"/>
                            <a:cs typeface="Arial" pitchFamily="34" charset="0"/>
                          </a:rPr>
                        </m:ctrlPr>
                      </m:groupChrPr>
                      <m:e>
                        <m:r>
                          <m:rPr>
                            <m:brk m:alnAt="2"/>
                          </m:rPr>
                          <a:rPr lang="en-US" i="1" dirty="0">
                            <a:latin typeface="Cambria Math" panose="02040503050406030204" pitchFamily="18" charset="0"/>
                            <a:cs typeface="Arial" pitchFamily="34" charset="0"/>
                          </a:rPr>
                          <m:t>$</m:t>
                        </m:r>
                      </m:e>
                    </m:groupChr>
                    <m:sSup>
                      <m:sSupPr>
                        <m:ctrlPr>
                          <a:rPr lang="en-US" i="1" dirty="0">
                            <a:latin typeface="Cambria Math" panose="02040503050406030204" pitchFamily="18" charset="0"/>
                            <a:cs typeface="Arial" pitchFamily="34" charset="0"/>
                          </a:rPr>
                        </m:ctrlPr>
                      </m:sSupPr>
                      <m:e>
                        <m:r>
                          <a:rPr lang="en-US" i="1" dirty="0">
                            <a:latin typeface="Cambria Math" panose="02040503050406030204" pitchFamily="18" charset="0"/>
                            <a:cs typeface="Arial" pitchFamily="34" charset="0"/>
                          </a:rPr>
                          <m:t>{</m:t>
                        </m:r>
                        <m:r>
                          <a:rPr lang="en-US" i="1" dirty="0">
                            <a:latin typeface="Cambria Math" panose="02040503050406030204" pitchFamily="18" charset="0"/>
                            <a:cs typeface="Arial" pitchFamily="34" charset="0"/>
                          </a:rPr>
                          <m:t>0</m:t>
                        </m:r>
                        <m:r>
                          <a:rPr lang="en-US" i="1" dirty="0">
                            <a:latin typeface="Cambria Math" panose="02040503050406030204" pitchFamily="18" charset="0"/>
                            <a:cs typeface="Arial" pitchFamily="34" charset="0"/>
                          </a:rPr>
                          <m:t>,</m:t>
                        </m:r>
                        <m:r>
                          <a:rPr lang="en-US" i="1" dirty="0">
                            <a:latin typeface="Cambria Math" panose="02040503050406030204" pitchFamily="18" charset="0"/>
                            <a:cs typeface="Arial" pitchFamily="34" charset="0"/>
                          </a:rPr>
                          <m:t>1</m:t>
                        </m:r>
                        <m:r>
                          <a:rPr lang="en-US" i="1" dirty="0">
                            <a:latin typeface="Cambria Math" panose="02040503050406030204" pitchFamily="18" charset="0"/>
                            <a:cs typeface="Arial" pitchFamily="34" charset="0"/>
                          </a:rPr>
                          <m:t>}</m:t>
                        </m:r>
                      </m:e>
                      <m:sup>
                        <m:r>
                          <a:rPr lang="en-US" i="1" dirty="0">
                            <a:latin typeface="Cambria Math" panose="02040503050406030204" pitchFamily="18" charset="0"/>
                            <a:cs typeface="Arial" pitchFamily="34" charset="0"/>
                          </a:rPr>
                          <m:t>|</m:t>
                        </m:r>
                        <m:r>
                          <a:rPr lang="en-US" b="0" i="1" dirty="0" smtClean="0">
                            <a:latin typeface="Cambria Math" panose="02040503050406030204" pitchFamily="18" charset="0"/>
                            <a:cs typeface="Arial" pitchFamily="34" charset="0"/>
                          </a:rPr>
                          <m:t>𝑚</m:t>
                        </m:r>
                        <m:r>
                          <a:rPr lang="en-US" i="1" dirty="0">
                            <a:latin typeface="Cambria Math" panose="02040503050406030204" pitchFamily="18" charset="0"/>
                            <a:cs typeface="Arial" pitchFamily="34" charset="0"/>
                          </a:rPr>
                          <m:t>|</m:t>
                        </m:r>
                      </m:sup>
                    </m:sSup>
                  </m:oMath>
                </a14:m>
                <a:endParaRPr lang="en-US" altLang="en-US" b="0" i="1" kern="0" dirty="0">
                  <a:solidFill>
                    <a:srgbClr val="006633"/>
                  </a:solidFill>
                  <a:latin typeface="Cambria Math" panose="02040503050406030204" pitchFamily="18" charset="0"/>
                  <a:cs typeface="Times New Roman" pitchFamily="18" charset="0"/>
                </a:endParaRPr>
              </a:p>
              <a:p>
                <a:pPr marL="0" lvl="1">
                  <a:lnSpc>
                    <a:spcPct val="150000"/>
                  </a:lnSpc>
                </a:pPr>
                <a14:m>
                  <m:oMathPara xmlns:m="http://schemas.openxmlformats.org/officeDocument/2006/math">
                    <m:oMathParaPr>
                      <m:jc m:val="left"/>
                    </m:oMathParaPr>
                    <m:oMath xmlns:m="http://schemas.openxmlformats.org/officeDocument/2006/math">
                      <m:sSub>
                        <m:sSubPr>
                          <m:ctrlPr>
                            <a:rPr lang="en-US" altLang="en-US" b="0" i="1" kern="0" dirty="0" smtClean="0">
                              <a:solidFill>
                                <a:schemeClr val="tx1"/>
                              </a:solidFill>
                              <a:latin typeface="Cambria Math" panose="02040503050406030204" pitchFamily="18" charset="0"/>
                              <a:cs typeface="Times New Roman" pitchFamily="18" charset="0"/>
                            </a:rPr>
                          </m:ctrlPr>
                        </m:sSubPr>
                        <m:e>
                          <m:r>
                            <a:rPr lang="en-US" altLang="en-US" b="0" i="1" kern="0" dirty="0" smtClean="0">
                              <a:solidFill>
                                <a:schemeClr val="tx1"/>
                              </a:solidFill>
                              <a:latin typeface="Cambria Math" panose="02040503050406030204" pitchFamily="18" charset="0"/>
                              <a:cs typeface="Times New Roman" pitchFamily="18" charset="0"/>
                            </a:rPr>
                            <m:t>𝑦</m:t>
                          </m:r>
                        </m:e>
                        <m:sub>
                          <m:r>
                            <a:rPr lang="en-US" altLang="en-US" b="0" i="1" kern="0" dirty="0" smtClean="0">
                              <a:solidFill>
                                <a:schemeClr val="tx1"/>
                              </a:solidFill>
                              <a:latin typeface="Cambria Math" panose="02040503050406030204" pitchFamily="18" charset="0"/>
                              <a:cs typeface="Times New Roman" pitchFamily="18" charset="0"/>
                            </a:rPr>
                            <m:t>𝑏</m:t>
                          </m:r>
                        </m:sub>
                      </m:sSub>
                      <m:r>
                        <a:rPr lang="en-US" altLang="en-US" b="0" i="1" kern="0" dirty="0" smtClean="0">
                          <a:solidFill>
                            <a:schemeClr val="tx1"/>
                          </a:solidFill>
                          <a:latin typeface="Cambria Math" panose="02040503050406030204" pitchFamily="18" charset="0"/>
                          <a:cs typeface="Times New Roman" pitchFamily="18" charset="0"/>
                        </a:rPr>
                        <m:t>=</m:t>
                      </m:r>
                      <m:r>
                        <a:rPr lang="en-US" altLang="en-US" b="0" i="1" kern="0" dirty="0" smtClean="0">
                          <a:solidFill>
                            <a:schemeClr val="tx1"/>
                          </a:solidFill>
                          <a:latin typeface="Cambria Math" panose="02040503050406030204" pitchFamily="18" charset="0"/>
                          <a:cs typeface="Times New Roman" pitchFamily="18" charset="0"/>
                        </a:rPr>
                        <m:t>h</m:t>
                      </m:r>
                      <m:r>
                        <a:rPr lang="en-US" altLang="en-US" b="0" i="1" kern="0" dirty="0" smtClean="0">
                          <a:solidFill>
                            <a:schemeClr val="tx1"/>
                          </a:solidFill>
                          <a:latin typeface="Cambria Math" panose="02040503050406030204" pitchFamily="18" charset="0"/>
                          <a:cs typeface="Times New Roman" pitchFamily="18" charset="0"/>
                        </a:rPr>
                        <m:t>(</m:t>
                      </m:r>
                      <m:r>
                        <a:rPr lang="en-US" altLang="en-US" b="0" i="1" kern="0" dirty="0" smtClean="0">
                          <a:solidFill>
                            <a:schemeClr val="tx1"/>
                          </a:solidFill>
                          <a:latin typeface="Cambria Math" panose="02040503050406030204" pitchFamily="18" charset="0"/>
                          <a:cs typeface="Times New Roman" pitchFamily="18" charset="0"/>
                        </a:rPr>
                        <m:t>𝑚</m:t>
                      </m:r>
                      <m:r>
                        <a:rPr lang="en-US" altLang="en-US" b="0" i="1" kern="0" dirty="0" smtClean="0">
                          <a:solidFill>
                            <a:schemeClr val="tx1"/>
                          </a:solidFill>
                          <a:latin typeface="Cambria Math" panose="02040503050406030204" pitchFamily="18" charset="0"/>
                          <a:ea typeface="Cambria Math" panose="02040503050406030204" pitchFamily="18" charset="0"/>
                          <a:cs typeface="Times New Roman" pitchFamily="18" charset="0"/>
                        </a:rPr>
                        <m:t>⊕</m:t>
                      </m:r>
                      <m:d>
                        <m:dPr>
                          <m:ctrlPr>
                            <a:rPr lang="en-US" altLang="en-US" b="0" i="1" kern="0" dirty="0" smtClean="0">
                              <a:solidFill>
                                <a:schemeClr val="tx1"/>
                              </a:solidFill>
                              <a:latin typeface="Cambria Math" panose="02040503050406030204" pitchFamily="18" charset="0"/>
                              <a:ea typeface="Cambria Math" panose="02040503050406030204" pitchFamily="18" charset="0"/>
                              <a:cs typeface="Times New Roman" pitchFamily="18" charset="0"/>
                            </a:rPr>
                          </m:ctrlPr>
                        </m:dPr>
                        <m:e>
                          <m:r>
                            <a:rPr lang="en-US" altLang="en-US" b="0" i="1" kern="0" dirty="0" smtClean="0">
                              <a:solidFill>
                                <a:schemeClr val="tx1"/>
                              </a:solidFill>
                              <a:latin typeface="Cambria Math" panose="02040503050406030204" pitchFamily="18" charset="0"/>
                              <a:ea typeface="Cambria Math" panose="02040503050406030204" pitchFamily="18" charset="0"/>
                              <a:cs typeface="Times New Roman" pitchFamily="18" charset="0"/>
                            </a:rPr>
                            <m:t>𝑚</m:t>
                          </m:r>
                          <m:r>
                            <a:rPr lang="en-US" altLang="en-US" b="0" i="1" kern="0" dirty="0" smtClean="0">
                              <a:solidFill>
                                <a:schemeClr val="tx1"/>
                              </a:solidFill>
                              <a:latin typeface="Cambria Math" panose="02040503050406030204" pitchFamily="18" charset="0"/>
                              <a:ea typeface="Cambria Math" panose="02040503050406030204" pitchFamily="18" charset="0"/>
                              <a:cs typeface="Times New Roman" pitchFamily="18" charset="0"/>
                            </a:rPr>
                            <m:t>′</m:t>
                          </m:r>
                          <m:r>
                            <a:rPr lang="en-US" altLang="en-US" b="0" i="1" kern="0" dirty="0" smtClean="0">
                              <a:solidFill>
                                <a:schemeClr val="tx1"/>
                              </a:solidFill>
                              <a:latin typeface="Cambria Math" panose="02040503050406030204" pitchFamily="18" charset="0"/>
                              <a:ea typeface="Cambria Math" panose="02040503050406030204" pitchFamily="18" charset="0"/>
                              <a:cs typeface="Times New Roman" pitchFamily="18" charset="0"/>
                            </a:rPr>
                            <m:t>∧</m:t>
                          </m:r>
                          <m:r>
                            <a:rPr lang="en-US" altLang="en-US" b="0" i="1" kern="0" dirty="0" smtClean="0">
                              <a:solidFill>
                                <a:schemeClr val="tx1"/>
                              </a:solidFill>
                              <a:latin typeface="Cambria Math" panose="02040503050406030204" pitchFamily="18" charset="0"/>
                              <a:ea typeface="Cambria Math" panose="02040503050406030204" pitchFamily="18" charset="0"/>
                              <a:cs typeface="Times New Roman" pitchFamily="18" charset="0"/>
                            </a:rPr>
                            <m:t>𝑀</m:t>
                          </m:r>
                        </m:e>
                      </m:d>
                      <m:r>
                        <a:rPr lang="en-US" altLang="en-US" b="0" i="1" kern="0" dirty="0" smtClean="0">
                          <a:solidFill>
                            <a:schemeClr val="tx1"/>
                          </a:solidFill>
                          <a:latin typeface="Cambria Math" panose="02040503050406030204" pitchFamily="18" charset="0"/>
                          <a:cs typeface="Times New Roman" pitchFamily="18" charset="0"/>
                        </a:rPr>
                        <m:t>)</m:t>
                      </m:r>
                    </m:oMath>
                  </m:oMathPara>
                </a14:m>
                <a:endParaRPr lang="en-GB" altLang="en-US" kern="0" dirty="0">
                  <a:solidFill>
                    <a:schemeClr val="tx1"/>
                  </a:solidFill>
                </a:endParaRPr>
              </a:p>
              <a:p>
                <a:pPr marL="0" lvl="1">
                  <a:lnSpc>
                    <a:spcPct val="150000"/>
                  </a:lnSpc>
                </a:pPr>
                <a14:m>
                  <m:oMathPara xmlns:m="http://schemas.openxmlformats.org/officeDocument/2006/math">
                    <m:oMathParaPr>
                      <m:jc m:val="left"/>
                    </m:oMathParaPr>
                    <m:oMath xmlns:m="http://schemas.openxmlformats.org/officeDocument/2006/math">
                      <m:sSub>
                        <m:sSubPr>
                          <m:ctrlPr>
                            <a:rPr lang="en-US" altLang="en-US" i="1" kern="0" dirty="0">
                              <a:solidFill>
                                <a:schemeClr val="tx1"/>
                              </a:solidFill>
                              <a:latin typeface="Cambria Math" panose="02040503050406030204" pitchFamily="18" charset="0"/>
                              <a:cs typeface="Times New Roman" pitchFamily="18" charset="0"/>
                            </a:rPr>
                          </m:ctrlPr>
                        </m:sSubPr>
                        <m:e>
                          <m:r>
                            <a:rPr lang="en-US" altLang="en-US" i="1" kern="0" dirty="0">
                              <a:solidFill>
                                <a:schemeClr val="tx1"/>
                              </a:solidFill>
                              <a:latin typeface="Cambria Math" panose="02040503050406030204" pitchFamily="18" charset="0"/>
                              <a:cs typeface="Times New Roman" pitchFamily="18" charset="0"/>
                            </a:rPr>
                            <m:t>𝑦</m:t>
                          </m:r>
                        </m:e>
                        <m:sub>
                          <m:r>
                            <a:rPr lang="en-US" altLang="en-US" b="0" i="1" kern="0" dirty="0" smtClean="0">
                              <a:solidFill>
                                <a:schemeClr val="tx1"/>
                              </a:solidFill>
                              <a:latin typeface="Cambria Math" panose="02040503050406030204" pitchFamily="18" charset="0"/>
                              <a:cs typeface="Times New Roman" pitchFamily="18" charset="0"/>
                            </a:rPr>
                            <m:t>1</m:t>
                          </m:r>
                          <m:r>
                            <a:rPr lang="en-US" altLang="en-US" b="0" i="1" kern="0" dirty="0" smtClean="0">
                              <a:solidFill>
                                <a:schemeClr val="tx1"/>
                              </a:solidFill>
                              <a:latin typeface="Cambria Math" panose="02040503050406030204" pitchFamily="18" charset="0"/>
                              <a:cs typeface="Times New Roman" pitchFamily="18" charset="0"/>
                            </a:rPr>
                            <m:t>−</m:t>
                          </m:r>
                          <m:r>
                            <a:rPr lang="en-US" altLang="en-US" i="1" kern="0" dirty="0">
                              <a:solidFill>
                                <a:schemeClr val="tx1"/>
                              </a:solidFill>
                              <a:latin typeface="Cambria Math" panose="02040503050406030204" pitchFamily="18" charset="0"/>
                              <a:cs typeface="Times New Roman" pitchFamily="18" charset="0"/>
                            </a:rPr>
                            <m:t>𝑏</m:t>
                          </m:r>
                        </m:sub>
                      </m:sSub>
                      <m:groupChr>
                        <m:groupChrPr>
                          <m:chr m:val="←"/>
                          <m:vertJc m:val="bot"/>
                          <m:ctrlPr>
                            <a:rPr lang="en-US" i="1" dirty="0">
                              <a:solidFill>
                                <a:schemeClr val="tx1"/>
                              </a:solidFill>
                              <a:latin typeface="Cambria Math" panose="02040503050406030204" pitchFamily="18" charset="0"/>
                              <a:cs typeface="Arial" pitchFamily="34" charset="0"/>
                            </a:rPr>
                          </m:ctrlPr>
                        </m:groupChrPr>
                        <m:e>
                          <m:r>
                            <m:rPr>
                              <m:brk m:alnAt="2"/>
                            </m:rPr>
                            <a:rPr lang="en-US" i="1" dirty="0">
                              <a:solidFill>
                                <a:schemeClr val="tx1"/>
                              </a:solidFill>
                              <a:latin typeface="Cambria Math" panose="02040503050406030204" pitchFamily="18" charset="0"/>
                              <a:cs typeface="Arial" pitchFamily="34" charset="0"/>
                            </a:rPr>
                            <m:t>$</m:t>
                          </m:r>
                        </m:e>
                      </m:groupChr>
                      <m:sSup>
                        <m:sSupPr>
                          <m:ctrlPr>
                            <a:rPr lang="en-US" i="1" dirty="0">
                              <a:solidFill>
                                <a:schemeClr val="tx1"/>
                              </a:solidFill>
                              <a:latin typeface="Cambria Math" panose="02040503050406030204" pitchFamily="18" charset="0"/>
                              <a:cs typeface="Arial" pitchFamily="34" charset="0"/>
                            </a:rPr>
                          </m:ctrlPr>
                        </m:sSupPr>
                        <m:e>
                          <m:r>
                            <a:rPr lang="en-US" i="1" dirty="0">
                              <a:solidFill>
                                <a:schemeClr val="tx1"/>
                              </a:solidFill>
                              <a:latin typeface="Cambria Math" panose="02040503050406030204" pitchFamily="18" charset="0"/>
                              <a:cs typeface="Arial" pitchFamily="34" charset="0"/>
                            </a:rPr>
                            <m:t>{</m:t>
                          </m:r>
                          <m:r>
                            <a:rPr lang="en-US" i="1" dirty="0">
                              <a:solidFill>
                                <a:schemeClr val="tx1"/>
                              </a:solidFill>
                              <a:latin typeface="Cambria Math" panose="02040503050406030204" pitchFamily="18" charset="0"/>
                              <a:cs typeface="Arial" pitchFamily="34" charset="0"/>
                            </a:rPr>
                            <m:t>0</m:t>
                          </m:r>
                          <m:r>
                            <a:rPr lang="en-US" i="1" dirty="0">
                              <a:solidFill>
                                <a:schemeClr val="tx1"/>
                              </a:solidFill>
                              <a:latin typeface="Cambria Math" panose="02040503050406030204" pitchFamily="18" charset="0"/>
                              <a:cs typeface="Arial" pitchFamily="34" charset="0"/>
                            </a:rPr>
                            <m:t>,</m:t>
                          </m:r>
                          <m:r>
                            <a:rPr lang="en-US" i="1" dirty="0">
                              <a:solidFill>
                                <a:schemeClr val="tx1"/>
                              </a:solidFill>
                              <a:latin typeface="Cambria Math" panose="02040503050406030204" pitchFamily="18" charset="0"/>
                              <a:cs typeface="Arial" pitchFamily="34" charset="0"/>
                            </a:rPr>
                            <m:t>1</m:t>
                          </m:r>
                          <m:r>
                            <a:rPr lang="en-US" i="1" dirty="0">
                              <a:solidFill>
                                <a:schemeClr val="tx1"/>
                              </a:solidFill>
                              <a:latin typeface="Cambria Math" panose="02040503050406030204" pitchFamily="18" charset="0"/>
                              <a:cs typeface="Arial" pitchFamily="34" charset="0"/>
                            </a:rPr>
                            <m:t>}</m:t>
                          </m:r>
                        </m:e>
                        <m:sup>
                          <m:r>
                            <a:rPr lang="en-US" b="0" i="1" dirty="0" smtClean="0">
                              <a:solidFill>
                                <a:schemeClr val="tx1"/>
                              </a:solidFill>
                              <a:latin typeface="Cambria Math" panose="02040503050406030204" pitchFamily="18" charset="0"/>
                              <a:cs typeface="Arial" pitchFamily="34" charset="0"/>
                            </a:rPr>
                            <m:t>𝑛</m:t>
                          </m:r>
                        </m:sup>
                      </m:sSup>
                    </m:oMath>
                  </m:oMathPara>
                </a14:m>
                <a:endParaRPr lang="en-GB" altLang="en-US" kern="0" dirty="0">
                  <a:solidFill>
                    <a:schemeClr val="tx1"/>
                  </a:solidFill>
                </a:endParaRPr>
              </a:p>
            </p:txBody>
          </p:sp>
        </mc:Choice>
        <mc:Fallback xmlns="">
          <p:sp>
            <p:nvSpPr>
              <p:cNvPr id="5" name="Rectangle 4">
                <a:extLst>
                  <a:ext uri="{FF2B5EF4-FFF2-40B4-BE49-F238E27FC236}">
                    <a16:creationId xmlns:a16="http://schemas.microsoft.com/office/drawing/2014/main" id="{2F9A49C8-A4CB-4650-9EBA-80DD74C9F158}"/>
                  </a:ext>
                </a:extLst>
              </p:cNvPr>
              <p:cNvSpPr>
                <a:spLocks noRot="1" noChangeAspect="1" noMove="1" noResize="1" noEditPoints="1" noAdjustHandles="1" noChangeArrowheads="1" noChangeShapeType="1" noTextEdit="1"/>
              </p:cNvSpPr>
              <p:nvPr/>
            </p:nvSpPr>
            <p:spPr bwMode="auto">
              <a:xfrm>
                <a:off x="3053542" y="3489690"/>
                <a:ext cx="3224597" cy="1595964"/>
              </a:xfrm>
              <a:prstGeom prst="rect">
                <a:avLst/>
              </a:prstGeom>
              <a:blipFill>
                <a:blip r:embed="rId4"/>
                <a:stretch>
                  <a:fillRect l="-1507"/>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B25069A-A89E-4354-ABF8-439345E63043}"/>
                  </a:ext>
                </a:extLst>
              </p:cNvPr>
              <p:cNvSpPr/>
              <p:nvPr/>
            </p:nvSpPr>
            <p:spPr bwMode="auto">
              <a:xfrm>
                <a:off x="7809321" y="3935181"/>
                <a:ext cx="1098410" cy="541254"/>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r>
                  <a:rPr lang="en-US" altLang="en-US" b="0" kern="0" err="1">
                    <a:solidFill>
                      <a:srgbClr val="006633"/>
                    </a:solidFill>
                    <a:cs typeface="Times New Roman" pitchFamily="18" charset="0"/>
                  </a:rPr>
                  <a:t>Adv</a:t>
                </a:r>
                <a:r>
                  <a:rPr lang="en-US" altLang="en-US" b="0" kern="0">
                    <a:solidFill>
                      <a:srgbClr val="006633"/>
                    </a:solidFill>
                    <a:cs typeface="Times New Roman" pitchFamily="18" charset="0"/>
                  </a:rPr>
                  <a:t> wins if </a:t>
                </a:r>
                <a14:m>
                  <m:oMath xmlns:m="http://schemas.openxmlformats.org/officeDocument/2006/math">
                    <m:sSup>
                      <m:sSupPr>
                        <m:ctrlPr>
                          <a:rPr lang="en-US" altLang="en-US" b="0" i="1" kern="0" dirty="0" smtClean="0">
                            <a:solidFill>
                              <a:srgbClr val="006633"/>
                            </a:solidFill>
                            <a:latin typeface="Cambria Math" panose="02040503050406030204" pitchFamily="18" charset="0"/>
                            <a:cs typeface="Times New Roman" pitchFamily="18" charset="0"/>
                          </a:rPr>
                        </m:ctrlPr>
                      </m:sSupPr>
                      <m:e>
                        <m:r>
                          <a:rPr lang="en-US" altLang="en-US" b="0" i="1" kern="0" dirty="0" smtClean="0">
                            <a:solidFill>
                              <a:srgbClr val="006633"/>
                            </a:solidFill>
                            <a:latin typeface="Cambria Math" panose="02040503050406030204" pitchFamily="18" charset="0"/>
                            <a:cs typeface="Times New Roman" pitchFamily="18" charset="0"/>
                          </a:rPr>
                          <m:t>𝑏</m:t>
                        </m:r>
                      </m:e>
                      <m:sup>
                        <m:r>
                          <a:rPr lang="en-US" altLang="en-US" b="0" i="1" kern="0" dirty="0" smtClean="0">
                            <a:solidFill>
                              <a:srgbClr val="006633"/>
                            </a:solidFill>
                            <a:latin typeface="Cambria Math" panose="02040503050406030204" pitchFamily="18" charset="0"/>
                            <a:cs typeface="Times New Roman" pitchFamily="18" charset="0"/>
                          </a:rPr>
                          <m:t>′</m:t>
                        </m:r>
                      </m:sup>
                    </m:sSup>
                    <m:r>
                      <a:rPr lang="en-US" altLang="en-US" b="0" i="1" kern="0" dirty="0" smtClean="0">
                        <a:solidFill>
                          <a:srgbClr val="006633"/>
                        </a:solidFill>
                        <a:latin typeface="Cambria Math" panose="02040503050406030204" pitchFamily="18" charset="0"/>
                        <a:cs typeface="Times New Roman" pitchFamily="18" charset="0"/>
                      </a:rPr>
                      <m:t>=</m:t>
                    </m:r>
                    <m:r>
                      <a:rPr lang="en-US" altLang="en-US" b="0" i="1" kern="0" dirty="0" smtClean="0">
                        <a:solidFill>
                          <a:srgbClr val="006633"/>
                        </a:solidFill>
                        <a:latin typeface="Cambria Math" panose="02040503050406030204" pitchFamily="18" charset="0"/>
                        <a:cs typeface="Times New Roman" pitchFamily="18" charset="0"/>
                      </a:rPr>
                      <m:t>𝑏</m:t>
                    </m:r>
                  </m:oMath>
                </a14:m>
                <a:endParaRPr lang="en-US" altLang="en-US" b="0" i="1" kern="0">
                  <a:solidFill>
                    <a:srgbClr val="006633"/>
                  </a:solidFill>
                  <a:latin typeface="Cambria Math" panose="02040503050406030204" pitchFamily="18" charset="0"/>
                  <a:cs typeface="Times New Roman" pitchFamily="18" charset="0"/>
                </a:endParaRPr>
              </a:p>
            </p:txBody>
          </p:sp>
        </mc:Choice>
        <mc:Fallback xmlns="">
          <p:sp>
            <p:nvSpPr>
              <p:cNvPr id="7" name="Rectangle 6">
                <a:extLst>
                  <a:ext uri="{FF2B5EF4-FFF2-40B4-BE49-F238E27FC236}">
                    <a16:creationId xmlns:a16="http://schemas.microsoft.com/office/drawing/2014/main" id="{5B25069A-A89E-4354-ABF8-439345E63043}"/>
                  </a:ext>
                </a:extLst>
              </p:cNvPr>
              <p:cNvSpPr>
                <a:spLocks noRot="1" noChangeAspect="1" noMove="1" noResize="1" noEditPoints="1" noAdjustHandles="1" noChangeArrowheads="1" noChangeShapeType="1" noTextEdit="1"/>
              </p:cNvSpPr>
              <p:nvPr/>
            </p:nvSpPr>
            <p:spPr bwMode="auto">
              <a:xfrm>
                <a:off x="7809321" y="3935181"/>
                <a:ext cx="1098410" cy="541254"/>
              </a:xfrm>
              <a:prstGeom prst="rect">
                <a:avLst/>
              </a:prstGeom>
              <a:blipFill>
                <a:blip r:embed="rId5"/>
                <a:stretch>
                  <a:fillRect l="-3846" t="-14444" r="-9341" b="-25556"/>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8" name="Right Arrow 17">
            <a:extLst>
              <a:ext uri="{FF2B5EF4-FFF2-40B4-BE49-F238E27FC236}">
                <a16:creationId xmlns:a16="http://schemas.microsoft.com/office/drawing/2014/main" id="{2AB46755-8735-4D9C-A8DB-298206F2004B}"/>
              </a:ext>
            </a:extLst>
          </p:cNvPr>
          <p:cNvSpPr/>
          <p:nvPr/>
        </p:nvSpPr>
        <p:spPr bwMode="auto">
          <a:xfrm>
            <a:off x="6128438" y="4056290"/>
            <a:ext cx="820269" cy="29903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 name="Right Arrow 18">
            <a:extLst>
              <a:ext uri="{FF2B5EF4-FFF2-40B4-BE49-F238E27FC236}">
                <a16:creationId xmlns:a16="http://schemas.microsoft.com/office/drawing/2014/main" id="{B40F6797-E87F-4979-9C74-77C55FF6C222}"/>
              </a:ext>
            </a:extLst>
          </p:cNvPr>
          <p:cNvSpPr/>
          <p:nvPr/>
        </p:nvSpPr>
        <p:spPr bwMode="auto">
          <a:xfrm>
            <a:off x="7522450" y="4062851"/>
            <a:ext cx="286871" cy="29903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2" name="Rounded Rectangle 20">
                <a:extLst>
                  <a:ext uri="{FF2B5EF4-FFF2-40B4-BE49-F238E27FC236}">
                    <a16:creationId xmlns:a16="http://schemas.microsoft.com/office/drawing/2014/main" id="{B5D0AAC3-1301-4E4F-8BF5-ED664F73DFB0}"/>
                  </a:ext>
                </a:extLst>
              </p:cNvPr>
              <p:cNvSpPr/>
              <p:nvPr/>
            </p:nvSpPr>
            <p:spPr bwMode="auto">
              <a:xfrm>
                <a:off x="457200" y="3533895"/>
                <a:ext cx="2408663" cy="1317708"/>
              </a:xfrm>
              <a:prstGeom prst="round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b="0" i="1" dirty="0" smtClean="0">
                        <a:latin typeface="Cambria Math" panose="02040503050406030204" pitchFamily="18" charset="0"/>
                        <a:cs typeface="Arial" pitchFamily="34" charset="0"/>
                      </a:rPr>
                      <m:t>𝑚</m:t>
                    </m:r>
                    <m:r>
                      <a:rPr lang="en-US" i="1" dirty="0" smtClean="0">
                        <a:latin typeface="Cambria Math" panose="02040503050406030204" pitchFamily="18" charset="0"/>
                        <a:cs typeface="Arial" pitchFamily="34" charset="0"/>
                      </a:rPr>
                      <m:t>,</m:t>
                    </m:r>
                    <m:r>
                      <a:rPr lang="en-US" i="1" dirty="0" smtClean="0">
                        <a:latin typeface="Cambria Math" panose="02040503050406030204" pitchFamily="18" charset="0"/>
                        <a:cs typeface="Arial" pitchFamily="34" charset="0"/>
                      </a:rPr>
                      <m:t>𝑀</m:t>
                    </m:r>
                    <m:r>
                      <a:rPr lang="en-US" i="1" dirty="0">
                        <a:latin typeface="Cambria Math" panose="02040503050406030204" pitchFamily="18" charset="0"/>
                        <a:ea typeface="Cambria Math" panose="02040503050406030204" pitchFamily="18" charset="0"/>
                        <a:cs typeface="Arial" pitchFamily="34" charset="0"/>
                      </a:rPr>
                      <m:t>∈</m:t>
                    </m:r>
                    <m:sSup>
                      <m:sSupPr>
                        <m:ctrlPr>
                          <a:rPr lang="en-US" i="1" dirty="0">
                            <a:latin typeface="Cambria Math" panose="02040503050406030204" pitchFamily="18" charset="0"/>
                            <a:cs typeface="Arial" pitchFamily="34" charset="0"/>
                          </a:rPr>
                        </m:ctrlPr>
                      </m:sSupPr>
                      <m:e>
                        <m:r>
                          <a:rPr lang="en-US" i="1" dirty="0">
                            <a:latin typeface="Cambria Math" panose="02040503050406030204" pitchFamily="18" charset="0"/>
                            <a:cs typeface="Arial" pitchFamily="34" charset="0"/>
                          </a:rPr>
                          <m:t>{</m:t>
                        </m:r>
                        <m:r>
                          <a:rPr lang="en-US" i="1" dirty="0">
                            <a:latin typeface="Cambria Math" panose="02040503050406030204" pitchFamily="18" charset="0"/>
                            <a:cs typeface="Arial" pitchFamily="34" charset="0"/>
                          </a:rPr>
                          <m:t>0</m:t>
                        </m:r>
                        <m:r>
                          <a:rPr lang="en-US" i="1" dirty="0">
                            <a:latin typeface="Cambria Math" panose="02040503050406030204" pitchFamily="18" charset="0"/>
                            <a:cs typeface="Arial" pitchFamily="34" charset="0"/>
                          </a:rPr>
                          <m:t>,</m:t>
                        </m:r>
                        <m:r>
                          <a:rPr lang="en-US" i="1" dirty="0">
                            <a:latin typeface="Cambria Math" panose="02040503050406030204" pitchFamily="18" charset="0"/>
                            <a:cs typeface="Arial" pitchFamily="34" charset="0"/>
                          </a:rPr>
                          <m:t>1</m:t>
                        </m:r>
                        <m:r>
                          <a:rPr lang="en-US" i="1" dirty="0">
                            <a:latin typeface="Cambria Math" panose="02040503050406030204" pitchFamily="18" charset="0"/>
                            <a:cs typeface="Arial" pitchFamily="34" charset="0"/>
                          </a:rPr>
                          <m:t>}</m:t>
                        </m:r>
                      </m:e>
                      <m:sup>
                        <m:r>
                          <a:rPr lang="en-US" i="1" dirty="0">
                            <a:latin typeface="Cambria Math" panose="02040503050406030204" pitchFamily="18" charset="0"/>
                            <a:cs typeface="Arial" pitchFamily="34" charset="0"/>
                          </a:rPr>
                          <m:t>∗</m:t>
                        </m:r>
                      </m:sup>
                    </m:sSup>
                    <m:r>
                      <a:rPr lang="en-US" i="1" dirty="0" smtClean="0">
                        <a:latin typeface="Cambria Math" panose="02040503050406030204" pitchFamily="18" charset="0"/>
                        <a:ea typeface="Cambria Math" panose="02040503050406030204" pitchFamily="18" charset="0"/>
                        <a:cs typeface="Arial" pitchFamily="34" charset="0"/>
                      </a:rPr>
                      <m:t>←</m:t>
                    </m:r>
                  </m:oMath>
                </a14:m>
                <a:r>
                  <a:rPr kumimoji="0" lang="en-US" b="0" i="0" u="none" strike="noStrike" cap="none" normalizeH="0" baseline="0" dirty="0">
                    <a:ln>
                      <a:noFill/>
                    </a:ln>
                    <a:solidFill>
                      <a:schemeClr val="tx1"/>
                    </a:solidFill>
                    <a:effectLst/>
                    <a:latin typeface="Arial" pitchFamily="34" charset="0"/>
                    <a:cs typeface="Arial" pitchFamily="34" charset="0"/>
                  </a:rPr>
                  <a:t>A(</a:t>
                </a:r>
                <a14:m>
                  <m:oMath xmlns:m="http://schemas.openxmlformats.org/officeDocument/2006/math">
                    <m:sSup>
                      <m:sSupPr>
                        <m:ctrlPr>
                          <a:rPr kumimoji="0" lang="en-US" b="0" i="1" u="none" strike="noStrike" cap="none" normalizeH="0" baseline="0" smtClean="0">
                            <a:ln>
                              <a:noFill/>
                            </a:ln>
                            <a:solidFill>
                              <a:schemeClr val="tx1"/>
                            </a:solidFill>
                            <a:effectLst/>
                            <a:latin typeface="Cambria Math" panose="02040503050406030204" pitchFamily="18" charset="0"/>
                            <a:cs typeface="Arial" pitchFamily="34" charset="0"/>
                          </a:rPr>
                        </m:ctrlPr>
                      </m:sSupPr>
                      <m:e>
                        <m:r>
                          <a:rPr kumimoji="0" lang="en-US" b="0" i="1" u="none" strike="noStrike" cap="none" normalizeH="0" baseline="0" smtClean="0">
                            <a:ln>
                              <a:noFill/>
                            </a:ln>
                            <a:solidFill>
                              <a:schemeClr val="tx1"/>
                            </a:solidFill>
                            <a:effectLst/>
                            <a:latin typeface="Cambria Math" panose="02040503050406030204" pitchFamily="18" charset="0"/>
                            <a:cs typeface="Arial" pitchFamily="34" charset="0"/>
                          </a:rPr>
                          <m:t>1</m:t>
                        </m:r>
                      </m:e>
                      <m:sup>
                        <m:r>
                          <a:rPr kumimoji="0" lang="en-US" b="0" i="1" u="none" strike="noStrike" cap="none" normalizeH="0" baseline="0" smtClean="0">
                            <a:ln>
                              <a:noFill/>
                            </a:ln>
                            <a:solidFill>
                              <a:schemeClr val="tx1"/>
                            </a:solidFill>
                            <a:effectLst/>
                            <a:latin typeface="Cambria Math" panose="02040503050406030204" pitchFamily="18" charset="0"/>
                            <a:cs typeface="Arial" pitchFamily="34" charset="0"/>
                          </a:rPr>
                          <m:t>𝑛</m:t>
                        </m:r>
                      </m:sup>
                    </m:sSup>
                  </m:oMath>
                </a14:m>
                <a:r>
                  <a:rPr kumimoji="0" lang="en-US" b="0" i="0" u="none" strike="noStrike" cap="none" normalizeH="0" baseline="0" dirty="0">
                    <a:ln>
                      <a:noFill/>
                    </a:ln>
                    <a:solidFill>
                      <a:schemeClr val="tx1"/>
                    </a:solidFill>
                    <a:effectLst/>
                    <a:latin typeface="Arial" pitchFamily="34" charset="0"/>
                    <a:cs typeface="Arial" pitchFamily="34" charset="0"/>
                  </a:rPr>
                  <a:t>)</a:t>
                </a:r>
                <a:endParaRPr lang="en-US" dirty="0">
                  <a:latin typeface="Arial" pitchFamily="34" charset="0"/>
                  <a:cs typeface="Arial" pitchFamily="34" charset="0"/>
                </a:endParaRPr>
              </a:p>
              <a:p>
                <a14:m>
                  <m:oMath xmlns:m="http://schemas.openxmlformats.org/officeDocument/2006/math">
                    <m:d>
                      <m:dPr>
                        <m:begChr m:val="|"/>
                        <m:endChr m:val="|"/>
                        <m:ctrlPr>
                          <a:rPr lang="en-US" b="0" i="1" dirty="0" smtClean="0">
                            <a:latin typeface="Cambria Math" panose="02040503050406030204" pitchFamily="18" charset="0"/>
                            <a:cs typeface="Arial" pitchFamily="34" charset="0"/>
                          </a:rPr>
                        </m:ctrlPr>
                      </m:dPr>
                      <m:e>
                        <m:r>
                          <a:rPr lang="en-US" b="0" i="1" dirty="0" smtClean="0">
                            <a:latin typeface="Cambria Math" panose="02040503050406030204" pitchFamily="18" charset="0"/>
                            <a:cs typeface="Arial" pitchFamily="34" charset="0"/>
                          </a:rPr>
                          <m:t>𝑚</m:t>
                        </m:r>
                      </m:e>
                    </m:d>
                    <m:r>
                      <a:rPr lang="en-US" b="0" i="1" dirty="0" smtClean="0">
                        <a:latin typeface="Cambria Math" panose="02040503050406030204" pitchFamily="18" charset="0"/>
                        <a:cs typeface="Arial" pitchFamily="34" charset="0"/>
                      </a:rPr>
                      <m:t>=</m:t>
                    </m:r>
                    <m:d>
                      <m:dPr>
                        <m:begChr m:val="|"/>
                        <m:endChr m:val="|"/>
                        <m:ctrlPr>
                          <a:rPr lang="en-US" b="0" i="1" dirty="0" smtClean="0">
                            <a:latin typeface="Cambria Math" panose="02040503050406030204" pitchFamily="18" charset="0"/>
                            <a:cs typeface="Arial" pitchFamily="34" charset="0"/>
                          </a:rPr>
                        </m:ctrlPr>
                      </m:dPr>
                      <m:e>
                        <m:r>
                          <a:rPr lang="en-US" i="1" dirty="0">
                            <a:latin typeface="Cambria Math" panose="02040503050406030204" pitchFamily="18" charset="0"/>
                            <a:cs typeface="Arial" pitchFamily="34" charset="0"/>
                          </a:rPr>
                          <m:t>𝑀</m:t>
                        </m:r>
                      </m:e>
                    </m:d>
                    <m:r>
                      <a:rPr lang="en-US" b="0" i="1" dirty="0" smtClean="0">
                        <a:latin typeface="Cambria Math" panose="02040503050406030204" pitchFamily="18" charset="0"/>
                        <a:cs typeface="Arial" pitchFamily="34" charset="0"/>
                      </a:rPr>
                      <m:t>, </m:t>
                    </m:r>
                    <m:r>
                      <m:rPr>
                        <m:sty m:val="p"/>
                      </m:rPr>
                      <a:rPr lang="el-GR" b="0" i="1" dirty="0" smtClean="0">
                        <a:latin typeface="Cambria Math" panose="02040503050406030204" pitchFamily="18" charset="0"/>
                        <a:ea typeface="Cambria Math" panose="02040503050406030204" pitchFamily="18" charset="0"/>
                        <a:cs typeface="Arial" pitchFamily="34" charset="0"/>
                      </a:rPr>
                      <m:t>Σ</m:t>
                    </m:r>
                    <m:r>
                      <a:rPr lang="en-US" i="1" dirty="0">
                        <a:latin typeface="Cambria Math" panose="02040503050406030204" pitchFamily="18" charset="0"/>
                        <a:cs typeface="Arial" pitchFamily="34" charset="0"/>
                      </a:rPr>
                      <m:t>𝑀</m:t>
                    </m:r>
                    <m:d>
                      <m:dPr>
                        <m:ctrlPr>
                          <a:rPr lang="en-US" i="1" dirty="0">
                            <a:latin typeface="Cambria Math" panose="02040503050406030204" pitchFamily="18" charset="0"/>
                            <a:cs typeface="Arial" pitchFamily="34" charset="0"/>
                          </a:rPr>
                        </m:ctrlPr>
                      </m:dPr>
                      <m:e>
                        <m:r>
                          <a:rPr lang="en-US" i="1" dirty="0">
                            <a:latin typeface="Cambria Math" panose="02040503050406030204" pitchFamily="18" charset="0"/>
                            <a:cs typeface="Arial" pitchFamily="34" charset="0"/>
                          </a:rPr>
                          <m:t>𝑖</m:t>
                        </m:r>
                      </m:e>
                    </m:d>
                    <m:r>
                      <a:rPr lang="en-US" i="1" dirty="0" smtClean="0">
                        <a:latin typeface="Cambria Math" panose="02040503050406030204" pitchFamily="18" charset="0"/>
                        <a:cs typeface="Arial" pitchFamily="34" charset="0"/>
                      </a:rPr>
                      <m:t>≥</m:t>
                    </m:r>
                    <m:r>
                      <a:rPr lang="en-US" i="1" dirty="0">
                        <a:latin typeface="Cambria Math" panose="02040503050406030204" pitchFamily="18" charset="0"/>
                        <a:ea typeface="Cambria Math" panose="02040503050406030204" pitchFamily="18" charset="0"/>
                        <a:cs typeface="Arial" pitchFamily="34" charset="0"/>
                      </a:rPr>
                      <m:t>𝜇</m:t>
                    </m:r>
                    <m:r>
                      <a:rPr lang="en-US" i="1" dirty="0">
                        <a:latin typeface="Cambria Math" panose="02040503050406030204" pitchFamily="18" charset="0"/>
                        <a:ea typeface="Cambria Math" panose="02040503050406030204" pitchFamily="18" charset="0"/>
                        <a:cs typeface="Arial" pitchFamily="34" charset="0"/>
                      </a:rPr>
                      <m:t>(</m:t>
                    </m:r>
                    <m:r>
                      <a:rPr lang="en-US" i="1" dirty="0">
                        <a:latin typeface="Cambria Math" panose="02040503050406030204" pitchFamily="18" charset="0"/>
                        <a:ea typeface="Cambria Math" panose="02040503050406030204" pitchFamily="18" charset="0"/>
                        <a:cs typeface="Arial" pitchFamily="34" charset="0"/>
                      </a:rPr>
                      <m:t>𝑛</m:t>
                    </m:r>
                    <m:r>
                      <a:rPr lang="en-US" i="1" dirty="0">
                        <a:latin typeface="Cambria Math" panose="02040503050406030204" pitchFamily="18" charset="0"/>
                        <a:ea typeface="Cambria Math" panose="02040503050406030204" pitchFamily="18" charset="0"/>
                        <a:cs typeface="Arial" pitchFamily="34" charset="0"/>
                      </a:rPr>
                      <m:t>)</m:t>
                    </m:r>
                  </m:oMath>
                </a14:m>
                <a:r>
                  <a:rPr lang="en-US" dirty="0">
                    <a:cs typeface="Arial" pitchFamily="34" charset="0"/>
                  </a:rPr>
                  <a:t> (mask </a:t>
                </a:r>
                <a14:m>
                  <m:oMath xmlns:m="http://schemas.openxmlformats.org/officeDocument/2006/math">
                    <m:r>
                      <a:rPr lang="en-US" i="1" dirty="0">
                        <a:latin typeface="Cambria Math" panose="02040503050406030204" pitchFamily="18" charset="0"/>
                        <a:cs typeface="Arial" pitchFamily="34" charset="0"/>
                      </a:rPr>
                      <m:t>𝑀</m:t>
                    </m:r>
                    <m:r>
                      <a:rPr lang="en-US" i="1" dirty="0">
                        <a:latin typeface="Cambria Math" panose="02040503050406030204" pitchFamily="18" charset="0"/>
                        <a:cs typeface="Arial" pitchFamily="34" charset="0"/>
                      </a:rPr>
                      <m:t> </m:t>
                    </m:r>
                  </m:oMath>
                </a14:m>
                <a:r>
                  <a:rPr lang="en-US" dirty="0">
                    <a:latin typeface="Arial" pitchFamily="34" charset="0"/>
                    <a:cs typeface="Arial" pitchFamily="34" charset="0"/>
                  </a:rPr>
                  <a:t>has</a:t>
                </a:r>
                <a14:m>
                  <m:oMath xmlns:m="http://schemas.openxmlformats.org/officeDocument/2006/math">
                    <m:r>
                      <a:rPr lang="en-US" i="1" dirty="0">
                        <a:latin typeface="Cambria Math" panose="02040503050406030204" pitchFamily="18" charset="0"/>
                        <a:ea typeface="Cambria Math" panose="02040503050406030204" pitchFamily="18" charset="0"/>
                        <a:cs typeface="Arial" pitchFamily="34" charset="0"/>
                      </a:rPr>
                      <m:t>≤</m:t>
                    </m:r>
                    <m:r>
                      <a:rPr lang="en-US" i="1" dirty="0">
                        <a:latin typeface="Cambria Math" panose="02040503050406030204" pitchFamily="18" charset="0"/>
                        <a:ea typeface="Cambria Math" panose="02040503050406030204" pitchFamily="18" charset="0"/>
                        <a:cs typeface="Arial" pitchFamily="34" charset="0"/>
                      </a:rPr>
                      <m:t>𝜇</m:t>
                    </m:r>
                    <m:r>
                      <a:rPr lang="en-US" i="1" dirty="0">
                        <a:latin typeface="Cambria Math" panose="02040503050406030204" pitchFamily="18" charset="0"/>
                        <a:ea typeface="Cambria Math" panose="02040503050406030204" pitchFamily="18" charset="0"/>
                        <a:cs typeface="Arial" pitchFamily="34" charset="0"/>
                      </a:rPr>
                      <m:t>(</m:t>
                    </m:r>
                    <m:r>
                      <a:rPr lang="en-US" i="1" dirty="0">
                        <a:latin typeface="Cambria Math" panose="02040503050406030204" pitchFamily="18" charset="0"/>
                        <a:ea typeface="Cambria Math" panose="02040503050406030204" pitchFamily="18" charset="0"/>
                        <a:cs typeface="Arial" pitchFamily="34" charset="0"/>
                      </a:rPr>
                      <m:t>𝑛</m:t>
                    </m:r>
                    <m:r>
                      <a:rPr lang="en-US" i="1" dirty="0">
                        <a:latin typeface="Cambria Math" panose="02040503050406030204" pitchFamily="18" charset="0"/>
                        <a:ea typeface="Cambria Math" panose="02040503050406030204" pitchFamily="18" charset="0"/>
                        <a:cs typeface="Arial" pitchFamily="34" charset="0"/>
                      </a:rPr>
                      <m:t>)</m:t>
                    </m:r>
                  </m:oMath>
                </a14:m>
                <a:r>
                  <a:rPr lang="en-US" dirty="0">
                    <a:latin typeface="Arial" pitchFamily="34" charset="0"/>
                    <a:cs typeface="Arial" pitchFamily="34" charset="0"/>
                  </a:rPr>
                  <a:t> 1 bits)</a:t>
                </a:r>
                <a:endParaRPr kumimoji="0" lang="en-US"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12" name="Rounded Rectangle 20">
                <a:extLst>
                  <a:ext uri="{FF2B5EF4-FFF2-40B4-BE49-F238E27FC236}">
                    <a16:creationId xmlns:a16="http://schemas.microsoft.com/office/drawing/2014/main" id="{B5D0AAC3-1301-4E4F-8BF5-ED664F73DFB0}"/>
                  </a:ext>
                </a:extLst>
              </p:cNvPr>
              <p:cNvSpPr>
                <a:spLocks noRot="1" noChangeAspect="1" noMove="1" noResize="1" noEditPoints="1" noAdjustHandles="1" noChangeArrowheads="1" noChangeShapeType="1" noTextEdit="1"/>
              </p:cNvSpPr>
              <p:nvPr/>
            </p:nvSpPr>
            <p:spPr bwMode="auto">
              <a:xfrm>
                <a:off x="457200" y="3533895"/>
                <a:ext cx="2408663" cy="1317708"/>
              </a:xfrm>
              <a:prstGeom prst="roundRect">
                <a:avLst/>
              </a:prstGeom>
              <a:blipFill>
                <a:blip r:embed="rId6"/>
                <a:stretch>
                  <a:fillRect b="-1376"/>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13" name="Right Arrow 22">
            <a:extLst>
              <a:ext uri="{FF2B5EF4-FFF2-40B4-BE49-F238E27FC236}">
                <a16:creationId xmlns:a16="http://schemas.microsoft.com/office/drawing/2014/main" id="{5A59697A-97C7-4691-A29F-34C16ECAC673}"/>
              </a:ext>
            </a:extLst>
          </p:cNvPr>
          <p:cNvSpPr/>
          <p:nvPr/>
        </p:nvSpPr>
        <p:spPr bwMode="auto">
          <a:xfrm>
            <a:off x="2774734" y="4056290"/>
            <a:ext cx="286871" cy="29903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FA6C3F2-7A0A-48E5-A5E7-42C93993939F}"/>
                  </a:ext>
                </a:extLst>
              </p:cNvPr>
              <p:cNvSpPr txBox="1"/>
              <p:nvPr/>
            </p:nvSpPr>
            <p:spPr>
              <a:xfrm>
                <a:off x="6302717" y="3704922"/>
                <a:ext cx="7973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altLang="en-US" i="1" kern="0" dirty="0">
                                  <a:solidFill>
                                    <a:srgbClr val="006633"/>
                                  </a:solidFill>
                                  <a:latin typeface="Cambria Math" panose="02040503050406030204" pitchFamily="18" charset="0"/>
                                  <a:cs typeface="Times New Roman" pitchFamily="18" charset="0"/>
                                </a:rPr>
                              </m:ctrlPr>
                            </m:sSubPr>
                            <m:e>
                              <m:r>
                                <a:rPr lang="en-US" altLang="en-US" i="1" kern="0" dirty="0">
                                  <a:solidFill>
                                    <a:srgbClr val="006633"/>
                                  </a:solidFill>
                                  <a:latin typeface="Cambria Math" panose="02040503050406030204" pitchFamily="18" charset="0"/>
                                  <a:cs typeface="Times New Roman" pitchFamily="18" charset="0"/>
                                </a:rPr>
                                <m:t>𝑦</m:t>
                              </m:r>
                            </m:e>
                            <m:sub>
                              <m:r>
                                <a:rPr lang="en-US" altLang="en-US" b="0" i="1" kern="0" dirty="0" smtClean="0">
                                  <a:solidFill>
                                    <a:srgbClr val="006633"/>
                                  </a:solidFill>
                                  <a:latin typeface="Cambria Math" panose="02040503050406030204" pitchFamily="18" charset="0"/>
                                  <a:cs typeface="Times New Roman" pitchFamily="18" charset="0"/>
                                </a:rPr>
                                <m:t>0</m:t>
                              </m:r>
                            </m:sub>
                          </m:sSub>
                          <m:r>
                            <a:rPr lang="en-US" altLang="en-US" b="0" i="1" kern="0" dirty="0" smtClean="0">
                              <a:solidFill>
                                <a:srgbClr val="006633"/>
                              </a:solidFill>
                              <a:latin typeface="Cambria Math" panose="02040503050406030204" pitchFamily="18" charset="0"/>
                              <a:cs typeface="Times New Roman" pitchFamily="18" charset="0"/>
                            </a:rPr>
                            <m:t>,</m:t>
                          </m:r>
                          <m:sSub>
                            <m:sSubPr>
                              <m:ctrlPr>
                                <a:rPr lang="en-US" altLang="en-US" i="1" kern="0" dirty="0">
                                  <a:solidFill>
                                    <a:srgbClr val="006633"/>
                                  </a:solidFill>
                                  <a:latin typeface="Cambria Math" panose="02040503050406030204" pitchFamily="18" charset="0"/>
                                  <a:cs typeface="Times New Roman" pitchFamily="18" charset="0"/>
                                </a:rPr>
                              </m:ctrlPr>
                            </m:sSubPr>
                            <m:e>
                              <m:r>
                                <a:rPr lang="en-US" altLang="en-US" i="1" kern="0" dirty="0">
                                  <a:solidFill>
                                    <a:srgbClr val="006633"/>
                                  </a:solidFill>
                                  <a:latin typeface="Cambria Math" panose="02040503050406030204" pitchFamily="18" charset="0"/>
                                  <a:cs typeface="Times New Roman" pitchFamily="18" charset="0"/>
                                </a:rPr>
                                <m:t>𝑦</m:t>
                              </m:r>
                            </m:e>
                            <m:sub>
                              <m:r>
                                <a:rPr lang="en-US" altLang="en-US" b="0" i="1" kern="0" dirty="0" smtClean="0">
                                  <a:solidFill>
                                    <a:srgbClr val="006633"/>
                                  </a:solidFill>
                                  <a:latin typeface="Cambria Math" panose="02040503050406030204" pitchFamily="18" charset="0"/>
                                  <a:cs typeface="Times New Roman" pitchFamily="18" charset="0"/>
                                </a:rPr>
                                <m:t>1</m:t>
                              </m:r>
                            </m:sub>
                          </m:sSub>
                        </m:e>
                      </m:d>
                    </m:oMath>
                  </m:oMathPara>
                </a14:m>
                <a:endParaRPr lang="en-US" dirty="0"/>
              </a:p>
            </p:txBody>
          </p:sp>
        </mc:Choice>
        <mc:Fallback xmlns="">
          <p:sp>
            <p:nvSpPr>
              <p:cNvPr id="14" name="TextBox 13">
                <a:extLst>
                  <a:ext uri="{FF2B5EF4-FFF2-40B4-BE49-F238E27FC236}">
                    <a16:creationId xmlns:a16="http://schemas.microsoft.com/office/drawing/2014/main" id="{AFA6C3F2-7A0A-48E5-A5E7-42C93993939F}"/>
                  </a:ext>
                </a:extLst>
              </p:cNvPr>
              <p:cNvSpPr txBox="1">
                <a:spLocks noRot="1" noChangeAspect="1" noMove="1" noResize="1" noEditPoints="1" noAdjustHandles="1" noChangeArrowheads="1" noChangeShapeType="1" noTextEdit="1"/>
              </p:cNvSpPr>
              <p:nvPr/>
            </p:nvSpPr>
            <p:spPr>
              <a:xfrm>
                <a:off x="6302717" y="3704922"/>
                <a:ext cx="797333" cy="276999"/>
              </a:xfrm>
              <a:prstGeom prst="rect">
                <a:avLst/>
              </a:prstGeom>
              <a:blipFill>
                <a:blip r:embed="rId7"/>
                <a:stretch>
                  <a:fillRect b="-28889"/>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F4CF463-386B-4A80-93AF-B183E7D3DE7C}"/>
              </a:ext>
            </a:extLst>
          </p:cNvPr>
          <p:cNvPicPr>
            <a:picLocks noChangeAspect="1"/>
          </p:cNvPicPr>
          <p:nvPr/>
        </p:nvPicPr>
        <p:blipFill>
          <a:blip r:embed="rId8"/>
          <a:stretch>
            <a:fillRect/>
          </a:stretch>
        </p:blipFill>
        <p:spPr>
          <a:xfrm>
            <a:off x="377564" y="5200281"/>
            <a:ext cx="8576551" cy="888886"/>
          </a:xfrm>
          <a:prstGeom prst="rect">
            <a:avLst/>
          </a:prstGeom>
        </p:spPr>
      </p:pic>
    </p:spTree>
    <p:extLst>
      <p:ext uri="{BB962C8B-B14F-4D97-AF65-F5344CB8AC3E}">
        <p14:creationId xmlns:p14="http://schemas.microsoft.com/office/powerpoint/2010/main" val="3402255203"/>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032CA855-857D-4D98-BFCB-FFF400D0101D}"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7F658D85-A60F-41C5-86C8-9ED857467F9D}" type="slidenum">
              <a:rPr lang="he-IL" altLang="en-US"/>
              <a:pPr>
                <a:defRPr/>
              </a:pPr>
              <a:t>47</a:t>
            </a:fld>
            <a:endParaRPr lang="en-US" altLang="en-US"/>
          </a:p>
        </p:txBody>
      </p:sp>
      <p:sp>
        <p:nvSpPr>
          <p:cNvPr id="16389" name="Rectangle 2"/>
          <p:cNvSpPr>
            <a:spLocks noGrp="1" noChangeArrowheads="1"/>
          </p:cNvSpPr>
          <p:nvPr>
            <p:ph type="title"/>
          </p:nvPr>
        </p:nvSpPr>
        <p:spPr>
          <a:xfrm>
            <a:off x="460375" y="161925"/>
            <a:ext cx="8406574" cy="733814"/>
          </a:xfrm>
        </p:spPr>
        <p:txBody>
          <a:bodyPr/>
          <a:lstStyle/>
          <a:p>
            <a:pPr eaLnBrk="1" hangingPunct="1"/>
            <a:r>
              <a:rPr lang="en-US" altLang="en-US"/>
              <a:t>KDF: Salted Randomness Extraction</a:t>
            </a:r>
          </a:p>
        </p:txBody>
      </p:sp>
      <mc:AlternateContent xmlns:mc="http://schemas.openxmlformats.org/markup-compatibility/2006" xmlns:a14="http://schemas.microsoft.com/office/drawing/2010/main">
        <mc:Choice Requires="a14">
          <p:sp>
            <p:nvSpPr>
              <p:cNvPr id="16390" name="Rectangle 3"/>
              <p:cNvSpPr>
                <a:spLocks noGrp="1" noChangeArrowheads="1"/>
              </p:cNvSpPr>
              <p:nvPr>
                <p:ph type="body" idx="1"/>
              </p:nvPr>
            </p:nvSpPr>
            <p:spPr>
              <a:xfrm>
                <a:off x="280224" y="1069480"/>
                <a:ext cx="8406575" cy="4967426"/>
              </a:xfrm>
            </p:spPr>
            <p:txBody>
              <a:bodyPr/>
              <a:lstStyle/>
              <a:p>
                <a:pPr eaLnBrk="1" hangingPunct="1">
                  <a:lnSpc>
                    <a:spcPct val="90000"/>
                  </a:lnSpc>
                </a:pPr>
                <a:r>
                  <a:rPr lang="en-US" altLang="en-US" sz="2600" b="1"/>
                  <a:t>Key Derivation Function (KDF)</a:t>
                </a:r>
                <a:endParaRPr lang="en-US" altLang="en-US" sz="2600"/>
              </a:p>
              <a:p>
                <a:pPr lvl="1" eaLnBrk="1" hangingPunct="1">
                  <a:lnSpc>
                    <a:spcPct val="90000"/>
                  </a:lnSpc>
                </a:pPr>
                <a:r>
                  <a:rPr lang="en-US" altLang="en-US" sz="2200"/>
                  <a:t>Two variants: random-keyed and </a:t>
                </a:r>
                <a:r>
                  <a:rPr lang="en-US" altLang="en-US" sz="2200" err="1"/>
                  <a:t>unkeyed</a:t>
                </a:r>
                <a:r>
                  <a:rPr lang="en-US" altLang="en-US" sz="2200"/>
                  <a:t> (deterministic)</a:t>
                </a:r>
              </a:p>
              <a:p>
                <a:pPr eaLnBrk="1" hangingPunct="1">
                  <a:lnSpc>
                    <a:spcPct val="90000"/>
                  </a:lnSpc>
                </a:pPr>
                <a:r>
                  <a:rPr lang="en-US" altLang="en-US" sz="2400" u="sng"/>
                  <a:t>Randomized - KDF: </a:t>
                </a:r>
                <a14:m>
                  <m:oMath xmlns:m="http://schemas.openxmlformats.org/officeDocument/2006/math">
                    <m:r>
                      <a:rPr lang="en-US" altLang="en-US" sz="2400" i="1">
                        <a:latin typeface="Cambria Math" panose="02040503050406030204" pitchFamily="18" charset="0"/>
                      </a:rPr>
                      <m:t>𝑘</m:t>
                    </m:r>
                    <m:r>
                      <a:rPr lang="en-US" altLang="en-US" sz="2400" i="1">
                        <a:latin typeface="Cambria Math" panose="02040503050406030204" pitchFamily="18" charset="0"/>
                      </a:rPr>
                      <m:t>=</m:t>
                    </m:r>
                    <m:sSub>
                      <m:sSubPr>
                        <m:ctrlPr>
                          <a:rPr lang="en-US" altLang="en-US" sz="2400" i="1" smtClean="0">
                            <a:latin typeface="Cambria Math" panose="02040503050406030204" pitchFamily="18" charset="0"/>
                          </a:rPr>
                        </m:ctrlPr>
                      </m:sSubPr>
                      <m:e>
                        <m:r>
                          <a:rPr lang="en-US" altLang="en-US" sz="2400" b="0" i="1" smtClean="0">
                            <a:latin typeface="Cambria Math" panose="02040503050406030204" pitchFamily="18" charset="0"/>
                          </a:rPr>
                          <m:t>𝐾𝐷𝐹</m:t>
                        </m:r>
                      </m:e>
                      <m:sub>
                        <m:r>
                          <a:rPr lang="en-US" altLang="en-US" sz="2400" b="0" i="1" smtClean="0">
                            <a:latin typeface="Cambria Math" panose="02040503050406030204" pitchFamily="18" charset="0"/>
                            <a:ea typeface="Cambria Math" panose="02040503050406030204" pitchFamily="18" charset="0"/>
                          </a:rPr>
                          <m:t>𝑠</m:t>
                        </m:r>
                      </m:sub>
                    </m:sSub>
                    <m:d>
                      <m:dPr>
                        <m:ctrlPr>
                          <a:rPr lang="en-US" altLang="en-US" sz="2400" i="1">
                            <a:latin typeface="Cambria Math" panose="02040503050406030204" pitchFamily="18" charset="0"/>
                          </a:rPr>
                        </m:ctrlPr>
                      </m:dPr>
                      <m:e>
                        <m:r>
                          <a:rPr lang="en-US" altLang="en-US" sz="2400" b="0" i="1" smtClean="0">
                            <a:latin typeface="Cambria Math" panose="02040503050406030204" pitchFamily="18" charset="0"/>
                          </a:rPr>
                          <m:t>𝑟</m:t>
                        </m:r>
                      </m:e>
                    </m:d>
                  </m:oMath>
                </a14:m>
                <a:r>
                  <a:rPr lang="en-US" altLang="en-US" sz="2400"/>
                  <a:t> where </a:t>
                </a:r>
                <a:r>
                  <a:rPr lang="en-US" altLang="en-US" sz="2400" i="1">
                    <a:latin typeface="Times New Roman" pitchFamily="18" charset="0"/>
                    <a:cs typeface="Times New Roman" pitchFamily="18" charset="0"/>
                  </a:rPr>
                  <a:t>KDF</a:t>
                </a:r>
                <a:r>
                  <a:rPr lang="en-US" altLang="en-US" sz="2400"/>
                  <a:t> is a key derivation function, </a:t>
                </a:r>
                <a14:m>
                  <m:oMath xmlns:m="http://schemas.openxmlformats.org/officeDocument/2006/math">
                    <m:r>
                      <a:rPr lang="en-US" altLang="en-US" sz="2400" i="1" dirty="0" smtClean="0">
                        <a:latin typeface="Cambria Math" panose="02040503050406030204" pitchFamily="18" charset="0"/>
                      </a:rPr>
                      <m:t>𝑠</m:t>
                    </m:r>
                  </m:oMath>
                </a14:m>
                <a:r>
                  <a:rPr lang="en-US" altLang="en-US" sz="2400"/>
                  <a:t> is public random (‘salt’) and </a:t>
                </a:r>
                <a14:m>
                  <m:oMath xmlns:m="http://schemas.openxmlformats.org/officeDocument/2006/math">
                    <m:r>
                      <a:rPr lang="en-US" altLang="en-US" sz="2400" b="0" i="1" smtClean="0">
                        <a:latin typeface="Cambria Math" panose="02040503050406030204" pitchFamily="18" charset="0"/>
                      </a:rPr>
                      <m:t>𝑟</m:t>
                    </m:r>
                  </m:oMath>
                </a14:m>
                <a:r>
                  <a:rPr lang="en-US" altLang="en-US" sz="2400"/>
                  <a:t> is `sufficiently random’ input</a:t>
                </a:r>
              </a:p>
              <a:p>
                <a:pPr eaLnBrk="1" hangingPunct="1">
                  <a:lnSpc>
                    <a:spcPct val="90000"/>
                  </a:lnSpc>
                </a:pPr>
                <a:r>
                  <a:rPr lang="en-US" altLang="en-US" sz="2400" u="sng"/>
                  <a:t>Deterministic - crypto-hash:</a:t>
                </a:r>
                <a:r>
                  <a:rPr lang="en-US" altLang="en-US" sz="2400"/>
                  <a:t> </a:t>
                </a:r>
                <a14:m>
                  <m:oMath xmlns:m="http://schemas.openxmlformats.org/officeDocument/2006/math">
                    <m:r>
                      <a:rPr lang="en-US" altLang="en-US" sz="2400" b="0" i="1" smtClean="0">
                        <a:latin typeface="Cambria Math" panose="02040503050406030204" pitchFamily="18" charset="0"/>
                      </a:rPr>
                      <m:t>𝑘</m:t>
                    </m:r>
                    <m:r>
                      <a:rPr lang="en-US" altLang="en-US" sz="2400" b="0" i="1" smtClean="0">
                        <a:latin typeface="Cambria Math" panose="02040503050406030204" pitchFamily="18" charset="0"/>
                      </a:rPr>
                      <m:t>=</m:t>
                    </m:r>
                    <m:r>
                      <a:rPr lang="en-US" altLang="en-US" sz="2400" b="0" i="1" smtClean="0">
                        <a:latin typeface="Cambria Math" panose="02040503050406030204" pitchFamily="18" charset="0"/>
                      </a:rPr>
                      <m:t>h</m:t>
                    </m:r>
                    <m:d>
                      <m:dPr>
                        <m:ctrlPr>
                          <a:rPr lang="en-US" altLang="en-US" sz="2400" b="0" i="1" smtClean="0">
                            <a:latin typeface="Cambria Math" panose="02040503050406030204" pitchFamily="18" charset="0"/>
                          </a:rPr>
                        </m:ctrlPr>
                      </m:dPr>
                      <m:e>
                        <m:r>
                          <a:rPr lang="en-US" altLang="en-US" sz="2400" b="0" i="1" smtClean="0">
                            <a:latin typeface="Cambria Math" panose="02040503050406030204" pitchFamily="18" charset="0"/>
                          </a:rPr>
                          <m:t>𝑟</m:t>
                        </m:r>
                      </m:e>
                    </m:d>
                  </m:oMath>
                </a14:m>
                <a:r>
                  <a:rPr lang="en-US" altLang="en-US" sz="2400"/>
                  <a:t> where </a:t>
                </a:r>
                <a:r>
                  <a:rPr lang="en-US" altLang="en-US" sz="2400" i="1">
                    <a:latin typeface="Times New Roman" pitchFamily="18" charset="0"/>
                    <a:cs typeface="Times New Roman" pitchFamily="18" charset="0"/>
                  </a:rPr>
                  <a:t>h</a:t>
                </a:r>
                <a:r>
                  <a:rPr lang="en-US" altLang="en-US" sz="2400"/>
                  <a:t> is </a:t>
                </a:r>
                <a:r>
                  <a:rPr lang="en-US" altLang="en-US" sz="2400" u="sng"/>
                  <a:t>randomness-extracting crypto-hash</a:t>
                </a:r>
                <a:r>
                  <a:rPr lang="en-US" altLang="en-US" sz="2400"/>
                  <a:t> </a:t>
                </a:r>
              </a:p>
              <a:p>
                <a:pPr lvl="1" eaLnBrk="1" hangingPunct="1">
                  <a:lnSpc>
                    <a:spcPct val="90000"/>
                  </a:lnSpc>
                </a:pPr>
                <a:r>
                  <a:rPr lang="en-US" altLang="en-US" sz="2000"/>
                  <a:t>No need in salt, but </a:t>
                </a:r>
                <a:r>
                  <a:rPr lang="en-US" altLang="en-US" sz="2000" b="1"/>
                  <a:t>not</a:t>
                </a:r>
                <a:r>
                  <a:rPr lang="en-US" altLang="en-US" sz="2000"/>
                  <a:t> provably-secure </a:t>
                </a:r>
              </a:p>
              <a:p>
                <a:pPr eaLnBrk="1" hangingPunct="1">
                  <a:lnSpc>
                    <a:spcPct val="90000"/>
                  </a:lnSpc>
                </a:pPr>
                <a:r>
                  <a:rPr lang="en-US" altLang="en-US" sz="2400">
                    <a:solidFill>
                      <a:srgbClr val="FF0000"/>
                    </a:solidFill>
                  </a:rPr>
                  <a:t>Question: isn’t (every) PRF a KDF? </a:t>
                </a:r>
                <a:r>
                  <a:rPr lang="en-US" altLang="en-US" sz="1800">
                    <a:solidFill>
                      <a:srgbClr val="FF0000"/>
                    </a:solidFill>
                  </a:rPr>
                  <a:t>[not that easy </a:t>
                </a:r>
                <a:r>
                  <a:rPr lang="en-US" altLang="en-US" sz="1800">
                    <a:solidFill>
                      <a:srgbClr val="FF0000"/>
                    </a:solidFill>
                    <a:sym typeface="Wingdings" panose="05000000000000000000" pitchFamily="2" charset="2"/>
                  </a:rPr>
                  <a:t> ]</a:t>
                </a:r>
                <a:r>
                  <a:rPr lang="en-US" altLang="en-US" sz="1800">
                    <a:solidFill>
                      <a:srgbClr val="FF0000"/>
                    </a:solidFill>
                  </a:rPr>
                  <a:t> </a:t>
                </a:r>
              </a:p>
              <a:p>
                <a:pPr eaLnBrk="1" hangingPunct="1">
                  <a:lnSpc>
                    <a:spcPct val="90000"/>
                  </a:lnSpc>
                </a:pPr>
                <a:r>
                  <a:rPr lang="en-US" altLang="en-US" sz="1800">
                    <a:solidFill>
                      <a:srgbClr val="FF0000"/>
                    </a:solidFill>
                  </a:rPr>
                  <a:t>Note: definition of KDF: see textbook</a:t>
                </a:r>
                <a:endParaRPr lang="en-US" altLang="en-US" sz="2000"/>
              </a:p>
            </p:txBody>
          </p:sp>
        </mc:Choice>
        <mc:Fallback xmlns="">
          <p:sp>
            <p:nvSpPr>
              <p:cNvPr id="16390" name="Rectangle 3"/>
              <p:cNvSpPr>
                <a:spLocks noGrp="1" noRot="1" noChangeAspect="1" noMove="1" noResize="1" noEditPoints="1" noAdjustHandles="1" noChangeArrowheads="1" noChangeShapeType="1" noTextEdit="1"/>
              </p:cNvSpPr>
              <p:nvPr>
                <p:ph type="body" idx="1"/>
              </p:nvPr>
            </p:nvSpPr>
            <p:spPr>
              <a:xfrm>
                <a:off x="280224" y="1069480"/>
                <a:ext cx="8406575" cy="4967426"/>
              </a:xfrm>
              <a:blipFill>
                <a:blip r:embed="rId3"/>
                <a:stretch>
                  <a:fillRect l="-363" t="-1963"/>
                </a:stretch>
              </a:blipFill>
            </p:spPr>
            <p:txBody>
              <a:bodyPr/>
              <a:lstStyle/>
              <a:p>
                <a:r>
                  <a:rPr lang="en-US">
                    <a:noFill/>
                  </a:rPr>
                  <a:t> </a:t>
                </a:r>
              </a:p>
            </p:txBody>
          </p:sp>
        </mc:Fallback>
      </mc:AlternateContent>
    </p:spTree>
    <p:extLst>
      <p:ext uri="{BB962C8B-B14F-4D97-AF65-F5344CB8AC3E}">
        <p14:creationId xmlns:p14="http://schemas.microsoft.com/office/powerpoint/2010/main" val="861423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B3E12B31-8FC8-4A41-9E70-D32B66C23A88}"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A0B647E9-0097-4ABD-9993-9790A29446C2}" type="slidenum">
              <a:rPr lang="he-IL" altLang="en-US"/>
              <a:pPr>
                <a:defRPr/>
              </a:pPr>
              <a:t>48</a:t>
            </a:fld>
            <a:endParaRPr lang="en-US" altLang="en-US"/>
          </a:p>
        </p:txBody>
      </p:sp>
      <p:sp>
        <p:nvSpPr>
          <p:cNvPr id="2" name="Rectangle 1"/>
          <p:cNvSpPr/>
          <p:nvPr/>
        </p:nvSpPr>
        <p:spPr bwMode="auto">
          <a:xfrm>
            <a:off x="8451273" y="5957455"/>
            <a:ext cx="235527" cy="1385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294481" y="2522095"/>
                <a:ext cx="8307388" cy="353699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a:lstStyle>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solidFill>
                      <a:srgbClr val="FF00FF"/>
                    </a:solidFill>
                  </a:rPr>
                  <a:t>Bitwise Randomness extraction*: </a:t>
                </a:r>
                <a:r>
                  <a:rPr lang="en-US" altLang="en-US" sz="2400" dirty="0"/>
                  <a:t>if any</a:t>
                </a:r>
                <a14:m>
                  <m:oMath xmlns:m="http://schemas.openxmlformats.org/officeDocument/2006/math">
                    <m:r>
                      <a:rPr lang="en-US" sz="2400" b="0" i="0" dirty="0" smtClean="0">
                        <a:latin typeface="Cambria Math" panose="02040503050406030204" pitchFamily="18" charset="0"/>
                        <a:ea typeface="Cambria Math" panose="02040503050406030204" pitchFamily="18" charset="0"/>
                        <a:cs typeface="Arial" pitchFamily="34" charset="0"/>
                      </a:rPr>
                      <m:t> </m:t>
                    </m:r>
                    <m:r>
                      <a:rPr lang="en-US" sz="2400" i="1" dirty="0" smtClean="0">
                        <a:latin typeface="Cambria Math" panose="02040503050406030204" pitchFamily="18" charset="0"/>
                        <a:ea typeface="Cambria Math" panose="02040503050406030204" pitchFamily="18" charset="0"/>
                        <a:cs typeface="Arial" pitchFamily="34" charset="0"/>
                      </a:rPr>
                      <m:t>𝑚</m:t>
                    </m:r>
                  </m:oMath>
                </a14:m>
                <a:r>
                  <a:rPr lang="en-US" altLang="en-US" sz="2400" dirty="0"/>
                  <a:t> input bits are random </a:t>
                </a:r>
                <a:r>
                  <a:rPr lang="en-US" altLang="en-US" sz="2400" dirty="0">
                    <a:sym typeface="Wingdings" panose="05000000000000000000" pitchFamily="2" charset="2"/>
                  </a:rPr>
                  <a:t></a:t>
                </a:r>
                <a:r>
                  <a:rPr lang="en-US" altLang="en-US" sz="2400" dirty="0"/>
                  <a:t> entire output (all </a:t>
                </a:r>
                <a14:m>
                  <m:oMath xmlns:m="http://schemas.openxmlformats.org/officeDocument/2006/math">
                    <m:r>
                      <a:rPr lang="en-US" altLang="en-US" sz="2400" i="1" dirty="0">
                        <a:latin typeface="Cambria Math" panose="02040503050406030204" pitchFamily="18" charset="0"/>
                        <a:ea typeface="Cambria Math" panose="02040503050406030204" pitchFamily="18" charset="0"/>
                      </a:rPr>
                      <m:t>𝑛</m:t>
                    </m:r>
                  </m:oMath>
                </a14:m>
                <a:r>
                  <a:rPr lang="en-US" altLang="en-US" sz="2400" dirty="0"/>
                  <a:t> bits) is pseudorandom </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solidFill>
                      <a:srgbClr val="0000FF"/>
                    </a:solidFill>
                  </a:rPr>
                  <a:t>One-way function / preimage resistance: </a:t>
                </a:r>
                <a:r>
                  <a:rPr lang="en-GB" altLang="en-US" sz="2400" dirty="0"/>
                  <a:t>given </a:t>
                </a:r>
                <a:r>
                  <a:rPr lang="en-GB" altLang="en-US" sz="2400" i="1" dirty="0">
                    <a:solidFill>
                      <a:srgbClr val="006633"/>
                    </a:solidFill>
                    <a:latin typeface="Times New Roman" pitchFamily="18" charset="0"/>
                    <a:cs typeface="Times New Roman" pitchFamily="18" charset="0"/>
                  </a:rPr>
                  <a:t>h(x)</a:t>
                </a:r>
                <a:r>
                  <a:rPr lang="en-GB" altLang="en-US" sz="2400" i="1" dirty="0"/>
                  <a:t> </a:t>
                </a:r>
                <a:r>
                  <a:rPr lang="en-GB" altLang="en-US" sz="2400" dirty="0"/>
                  <a:t>for random </a:t>
                </a:r>
                <a:r>
                  <a:rPr lang="en-GB" altLang="en-US" sz="2400" i="1" dirty="0">
                    <a:solidFill>
                      <a:srgbClr val="006633"/>
                    </a:solidFill>
                    <a:latin typeface="Times New Roman" pitchFamily="18" charset="0"/>
                    <a:cs typeface="Times New Roman" pitchFamily="18" charset="0"/>
                  </a:rPr>
                  <a:t>x</a:t>
                </a:r>
                <a:r>
                  <a:rPr lang="en-GB" altLang="en-US" sz="2400" dirty="0">
                    <a:solidFill>
                      <a:srgbClr val="006633"/>
                    </a:solidFill>
                    <a:latin typeface="Times New Roman" pitchFamily="18" charset="0"/>
                    <a:cs typeface="Times New Roman" pitchFamily="18" charset="0"/>
                  </a:rPr>
                  <a:t>,</a:t>
                </a:r>
                <a:r>
                  <a:rPr lang="en-GB" altLang="en-US" sz="2400" dirty="0"/>
                  <a:t> it is hard to find </a:t>
                </a:r>
                <a:r>
                  <a:rPr lang="en-GB" altLang="en-US" sz="2400" i="1" dirty="0">
                    <a:solidFill>
                      <a:srgbClr val="006633"/>
                    </a:solidFill>
                    <a:latin typeface="Times New Roman" pitchFamily="18" charset="0"/>
                    <a:cs typeface="Times New Roman" pitchFamily="18" charset="0"/>
                  </a:rPr>
                  <a:t>x</a:t>
                </a:r>
                <a:r>
                  <a:rPr lang="en-GB" altLang="en-US" sz="2400" dirty="0"/>
                  <a:t>, or any </a:t>
                </a:r>
                <a:r>
                  <a:rPr lang="en-GB" altLang="en-US" sz="2400" i="1" dirty="0">
                    <a:solidFill>
                      <a:srgbClr val="006633"/>
                    </a:solidFill>
                    <a:latin typeface="Times New Roman" pitchFamily="18" charset="0"/>
                    <a:cs typeface="Times New Roman" pitchFamily="18" charset="0"/>
                  </a:rPr>
                  <a:t>x' </a:t>
                </a:r>
                <a:r>
                  <a:rPr lang="en-GB" altLang="en-US" sz="2400" dirty="0" err="1"/>
                  <a:t>s.t.</a:t>
                </a:r>
                <a:r>
                  <a:rPr lang="en-GB" altLang="en-US" sz="2400" i="1" dirty="0"/>
                  <a:t> </a:t>
                </a:r>
                <a:r>
                  <a:rPr lang="en-GB" altLang="en-US" sz="2400" i="1" dirty="0">
                    <a:solidFill>
                      <a:srgbClr val="006633"/>
                    </a:solidFill>
                    <a:latin typeface="Times New Roman" pitchFamily="18" charset="0"/>
                    <a:cs typeface="Times New Roman" pitchFamily="18" charset="0"/>
                  </a:rPr>
                  <a:t>h(x')=h(x)</a:t>
                </a:r>
                <a:endParaRPr lang="en-GB" altLang="en-US" sz="2400" kern="0" dirty="0">
                  <a:solidFill>
                    <a:srgbClr val="0000FF"/>
                  </a:solidFill>
                </a:endParaRP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kern="0" dirty="0">
                    <a:solidFill>
                      <a:srgbClr val="FF00FF"/>
                    </a:solidFill>
                  </a:rPr>
                  <a:t>Second pre-image resistance (SPR)</a:t>
                </a:r>
                <a:r>
                  <a:rPr lang="en-GB" altLang="en-US" sz="2400" kern="0" dirty="0">
                    <a:solidFill>
                      <a:srgbClr val="0000FF"/>
                    </a:solidFill>
                  </a:rPr>
                  <a:t>: </a:t>
                </a:r>
                <a:r>
                  <a:rPr lang="en-GB" altLang="en-US" sz="2400" kern="0" dirty="0"/>
                  <a:t>hard to find collision with random </a:t>
                </a:r>
                <a14:m>
                  <m:oMath xmlns:m="http://schemas.openxmlformats.org/officeDocument/2006/math">
                    <m:r>
                      <a:rPr lang="en-GB" altLang="en-US" sz="2400" i="1" kern="0" dirty="0">
                        <a:solidFill>
                          <a:srgbClr val="006633"/>
                        </a:solidFill>
                        <a:latin typeface="Cambria Math" panose="02040503050406030204" pitchFamily="18" charset="0"/>
                        <a:cs typeface="Times New Roman" pitchFamily="18" charset="0"/>
                      </a:rPr>
                      <m:t>𝑥</m:t>
                    </m:r>
                  </m:oMath>
                </a14:m>
                <a:r>
                  <a:rPr lang="en-GB" altLang="en-US" sz="2400" kern="0" dirty="0"/>
                  <a:t>, i.e.,</a:t>
                </a:r>
                <a14:m>
                  <m:oMath xmlns:m="http://schemas.openxmlformats.org/officeDocument/2006/math">
                    <m:r>
                      <a:rPr lang="en-US" altLang="en-US" sz="2400" kern="0" dirty="0">
                        <a:solidFill>
                          <a:srgbClr val="006633"/>
                        </a:solidFill>
                        <a:latin typeface="Cambria Math" panose="02040503050406030204" pitchFamily="18" charset="0"/>
                        <a:cs typeface="Times New Roman" pitchFamily="18" charset="0"/>
                      </a:rPr>
                      <m:t>   </m:t>
                    </m:r>
                    <m:r>
                      <a:rPr lang="en-GB" altLang="en-US" sz="2400" i="1" kern="0" dirty="0">
                        <a:solidFill>
                          <a:srgbClr val="006633"/>
                        </a:solidFill>
                        <a:latin typeface="Cambria Math" panose="02040503050406030204" pitchFamily="18" charset="0"/>
                        <a:cs typeface="Times New Roman" pitchFamily="18" charset="0"/>
                      </a:rPr>
                      <m:t>𝑥</m:t>
                    </m:r>
                    <m:r>
                      <a:rPr lang="en-GB" altLang="en-US" sz="2400" i="1" kern="0" dirty="0">
                        <a:solidFill>
                          <a:srgbClr val="006633"/>
                        </a:solidFill>
                        <a:latin typeface="Cambria Math" panose="02040503050406030204" pitchFamily="18" charset="0"/>
                        <a:cs typeface="Times New Roman" pitchFamily="18" charset="0"/>
                      </a:rPr>
                      <m:t>’</m:t>
                    </m:r>
                  </m:oMath>
                </a14:m>
                <a:r>
                  <a:rPr lang="en-GB" altLang="en-US" sz="2400" i="1" kern="0" dirty="0">
                    <a:solidFill>
                      <a:srgbClr val="006633"/>
                    </a:solidFill>
                    <a:latin typeface="Times New Roman" pitchFamily="18" charset="0"/>
                    <a:cs typeface="Times New Roman" pitchFamily="18" charset="0"/>
                  </a:rPr>
                  <a:t> </a:t>
                </a:r>
                <a:r>
                  <a:rPr lang="en-GB" altLang="en-US" sz="2400" kern="0" dirty="0" err="1"/>
                  <a:t>s.t.</a:t>
                </a:r>
                <a:r>
                  <a:rPr lang="en-GB" altLang="en-US" sz="2400" kern="0" dirty="0"/>
                  <a:t> </a:t>
                </a:r>
                <a:r>
                  <a:rPr lang="en-GB" altLang="en-US" sz="2400" i="1" kern="0" dirty="0">
                    <a:solidFill>
                      <a:srgbClr val="006633"/>
                    </a:solidFill>
                    <a:latin typeface="Times New Roman" pitchFamily="18" charset="0"/>
                    <a:cs typeface="Times New Roman" pitchFamily="18" charset="0"/>
                  </a:rPr>
                  <a:t>h(x')=h(x), </a:t>
                </a:r>
                <a14:m>
                  <m:oMath xmlns:m="http://schemas.openxmlformats.org/officeDocument/2006/math">
                    <m:r>
                      <a:rPr lang="en-GB" altLang="en-US" sz="2400" i="1" kern="0" dirty="0">
                        <a:solidFill>
                          <a:srgbClr val="006633"/>
                        </a:solidFill>
                        <a:latin typeface="Cambria Math" panose="02040503050406030204" pitchFamily="18" charset="0"/>
                        <a:cs typeface="Times New Roman" pitchFamily="18" charset="0"/>
                      </a:rPr>
                      <m:t>𝑥</m:t>
                    </m:r>
                    <m:r>
                      <a:rPr lang="en-GB" altLang="en-US" sz="2400" i="1" kern="0" dirty="0">
                        <a:solidFill>
                          <a:srgbClr val="006633"/>
                        </a:solidFill>
                        <a:latin typeface="Cambria Math" panose="02040503050406030204" pitchFamily="18" charset="0"/>
                        <a:ea typeface="Cambria Math" panose="02040503050406030204" pitchFamily="18" charset="0"/>
                        <a:cs typeface="Times New Roman" pitchFamily="18" charset="0"/>
                      </a:rPr>
                      <m:t>≠</m:t>
                    </m:r>
                    <m:r>
                      <a:rPr lang="en-GB" altLang="en-US" sz="2400" i="1" kern="0" dirty="0">
                        <a:solidFill>
                          <a:srgbClr val="006633"/>
                        </a:solidFill>
                        <a:latin typeface="Cambria Math" panose="02040503050406030204" pitchFamily="18" charset="0"/>
                        <a:cs typeface="Times New Roman" pitchFamily="18" charset="0"/>
                      </a:rPr>
                      <m:t>𝑥</m:t>
                    </m:r>
                    <m:r>
                      <a:rPr lang="en-GB" altLang="en-US" sz="2400" i="1" kern="0" dirty="0">
                        <a:solidFill>
                          <a:srgbClr val="006633"/>
                        </a:solidFill>
                        <a:latin typeface="Cambria Math" panose="02040503050406030204" pitchFamily="18" charset="0"/>
                        <a:cs typeface="Times New Roman" pitchFamily="18" charset="0"/>
                      </a:rPr>
                      <m:t>’</m:t>
                    </m:r>
                  </m:oMath>
                </a14:m>
                <a:endParaRPr lang="en-GB" altLang="en-US" sz="2400" kern="0" dirty="0">
                  <a:solidFill>
                    <a:srgbClr val="0000FF"/>
                  </a:solidFill>
                </a:endParaRP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kern="0" dirty="0">
                    <a:solidFill>
                      <a:srgbClr val="0000FF"/>
                    </a:solidFill>
                  </a:rPr>
                  <a:t>Collision-Resistance (CR): </a:t>
                </a:r>
                <a:r>
                  <a:rPr lang="en-GB" altLang="en-US" sz="2400" kern="0" dirty="0"/>
                  <a:t>hard to find collision, i.e.,</a:t>
                </a:r>
                <a14:m>
                  <m:oMath xmlns:m="http://schemas.openxmlformats.org/officeDocument/2006/math">
                    <m:r>
                      <a:rPr lang="en-US" altLang="en-US" sz="2400" kern="0" dirty="0">
                        <a:solidFill>
                          <a:srgbClr val="006633"/>
                        </a:solidFill>
                        <a:latin typeface="Cambria Math" panose="02040503050406030204" pitchFamily="18" charset="0"/>
                        <a:cs typeface="Times New Roman" pitchFamily="18" charset="0"/>
                      </a:rPr>
                      <m:t> </m:t>
                    </m:r>
                    <m:d>
                      <m:dPr>
                        <m:ctrlPr>
                          <a:rPr lang="en-US" altLang="en-US" sz="2400" i="1" kern="0" dirty="0">
                            <a:solidFill>
                              <a:srgbClr val="006633"/>
                            </a:solidFill>
                            <a:latin typeface="Cambria Math" panose="02040503050406030204" pitchFamily="18" charset="0"/>
                            <a:cs typeface="Times New Roman" pitchFamily="18" charset="0"/>
                          </a:rPr>
                        </m:ctrlPr>
                      </m:dPr>
                      <m:e>
                        <m:r>
                          <a:rPr lang="en-GB" altLang="en-US" sz="2400" i="1" kern="0" dirty="0">
                            <a:solidFill>
                              <a:srgbClr val="006633"/>
                            </a:solidFill>
                            <a:latin typeface="Cambria Math" panose="02040503050406030204" pitchFamily="18" charset="0"/>
                            <a:cs typeface="Times New Roman" pitchFamily="18" charset="0"/>
                          </a:rPr>
                          <m:t>𝑥</m:t>
                        </m:r>
                        <m:r>
                          <a:rPr lang="en-US" altLang="en-US" sz="2400" i="1" kern="0" dirty="0">
                            <a:solidFill>
                              <a:srgbClr val="006633"/>
                            </a:solidFill>
                            <a:latin typeface="Cambria Math" panose="02040503050406030204" pitchFamily="18" charset="0"/>
                            <a:cs typeface="Times New Roman" pitchFamily="18" charset="0"/>
                          </a:rPr>
                          <m:t>,</m:t>
                        </m:r>
                        <m:r>
                          <a:rPr lang="en-GB" altLang="en-US" sz="2400" i="1" kern="0" dirty="0">
                            <a:solidFill>
                              <a:srgbClr val="006633"/>
                            </a:solidFill>
                            <a:latin typeface="Cambria Math" panose="02040503050406030204" pitchFamily="18" charset="0"/>
                            <a:cs typeface="Times New Roman" pitchFamily="18" charset="0"/>
                          </a:rPr>
                          <m:t>𝑥</m:t>
                        </m:r>
                        <m:r>
                          <a:rPr lang="en-GB" altLang="en-US" sz="2400" i="1" kern="0" dirty="0">
                            <a:solidFill>
                              <a:srgbClr val="006633"/>
                            </a:solidFill>
                            <a:latin typeface="Cambria Math" panose="02040503050406030204" pitchFamily="18" charset="0"/>
                            <a:cs typeface="Times New Roman" pitchFamily="18" charset="0"/>
                          </a:rPr>
                          <m:t>’</m:t>
                        </m:r>
                      </m:e>
                    </m:d>
                  </m:oMath>
                </a14:m>
                <a:r>
                  <a:rPr lang="en-GB" altLang="en-US" sz="2400" i="1" kern="0" dirty="0">
                    <a:solidFill>
                      <a:srgbClr val="006633"/>
                    </a:solidFill>
                    <a:latin typeface="Times New Roman" pitchFamily="18" charset="0"/>
                    <a:cs typeface="Times New Roman" pitchFamily="18" charset="0"/>
                  </a:rPr>
                  <a:t> </a:t>
                </a:r>
                <a:r>
                  <a:rPr lang="en-GB" altLang="en-US" sz="2400" kern="0" dirty="0" err="1"/>
                  <a:t>s.t.</a:t>
                </a:r>
                <a:r>
                  <a:rPr lang="en-GB" altLang="en-US" sz="2400" kern="0" dirty="0"/>
                  <a:t> </a:t>
                </a:r>
                <a:r>
                  <a:rPr lang="en-GB" altLang="en-US" sz="2400" i="1" kern="0" dirty="0">
                    <a:solidFill>
                      <a:srgbClr val="006633"/>
                    </a:solidFill>
                    <a:latin typeface="Times New Roman" pitchFamily="18" charset="0"/>
                    <a:cs typeface="Times New Roman" pitchFamily="18" charset="0"/>
                  </a:rPr>
                  <a:t>h(x')=h(x), </a:t>
                </a:r>
                <a14:m>
                  <m:oMath xmlns:m="http://schemas.openxmlformats.org/officeDocument/2006/math">
                    <m:r>
                      <a:rPr lang="en-GB" altLang="en-US" sz="2400" i="1" kern="0" dirty="0">
                        <a:solidFill>
                          <a:srgbClr val="006633"/>
                        </a:solidFill>
                        <a:latin typeface="Cambria Math" panose="02040503050406030204" pitchFamily="18" charset="0"/>
                        <a:cs typeface="Times New Roman" pitchFamily="18" charset="0"/>
                      </a:rPr>
                      <m:t>𝑥</m:t>
                    </m:r>
                    <m:r>
                      <a:rPr lang="en-GB" altLang="en-US" sz="2400" i="1" kern="0" dirty="0">
                        <a:solidFill>
                          <a:srgbClr val="006633"/>
                        </a:solidFill>
                        <a:latin typeface="Cambria Math" panose="02040503050406030204" pitchFamily="18" charset="0"/>
                        <a:ea typeface="Cambria Math" panose="02040503050406030204" pitchFamily="18" charset="0"/>
                        <a:cs typeface="Times New Roman" pitchFamily="18" charset="0"/>
                      </a:rPr>
                      <m:t>≠</m:t>
                    </m:r>
                    <m:r>
                      <a:rPr lang="en-GB" altLang="en-US" sz="2400" i="1" kern="0" dirty="0">
                        <a:solidFill>
                          <a:srgbClr val="006633"/>
                        </a:solidFill>
                        <a:latin typeface="Cambria Math" panose="02040503050406030204" pitchFamily="18" charset="0"/>
                        <a:cs typeface="Times New Roman" pitchFamily="18" charset="0"/>
                      </a:rPr>
                      <m:t>𝑥</m:t>
                    </m:r>
                    <m:r>
                      <a:rPr lang="en-GB" altLang="en-US" sz="2400" i="1" kern="0" dirty="0">
                        <a:solidFill>
                          <a:srgbClr val="006633"/>
                        </a:solidFill>
                        <a:latin typeface="Cambria Math" panose="02040503050406030204" pitchFamily="18" charset="0"/>
                        <a:cs typeface="Times New Roman" pitchFamily="18" charset="0"/>
                      </a:rPr>
                      <m:t>’</m:t>
                    </m:r>
                  </m:oMath>
                </a14:m>
                <a:endParaRPr lang="en-GB" altLang="en-US" sz="2400" kern="0" dirty="0">
                  <a:solidFill>
                    <a:srgbClr val="0000FF"/>
                  </a:solidFill>
                </a:endParaRPr>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294481" y="2522095"/>
                <a:ext cx="8307388" cy="3536995"/>
              </a:xfrm>
              <a:prstGeom prst="rect">
                <a:avLst/>
              </a:prstGeom>
              <a:blipFill>
                <a:blip r:embed="rId3"/>
                <a:stretch>
                  <a:fillRect t="-1034" r="-1908" b="-22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Rectangle 2"/>
          <p:cNvSpPr txBox="1">
            <a:spLocks noChangeArrowheads="1"/>
          </p:cNvSpPr>
          <p:nvPr/>
        </p:nvSpPr>
        <p:spPr>
          <a:xfrm>
            <a:off x="561975" y="244475"/>
            <a:ext cx="7772400" cy="79533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cs typeface="Arial" pitchFamily="34" charset="0"/>
              </a:defRPr>
            </a:lvl2pPr>
            <a:lvl3pPr algn="l" rtl="0" eaLnBrk="0" fontAlgn="base" hangingPunct="0">
              <a:spcBef>
                <a:spcPct val="0"/>
              </a:spcBef>
              <a:spcAft>
                <a:spcPct val="0"/>
              </a:spcAft>
              <a:defRPr sz="4200">
                <a:solidFill>
                  <a:schemeClr val="tx2"/>
                </a:solidFill>
                <a:latin typeface="Garamond" pitchFamily="18" charset="0"/>
                <a:cs typeface="Arial" pitchFamily="34" charset="0"/>
              </a:defRPr>
            </a:lvl3pPr>
            <a:lvl4pPr algn="l" rtl="0" eaLnBrk="0" fontAlgn="base" hangingPunct="0">
              <a:spcBef>
                <a:spcPct val="0"/>
              </a:spcBef>
              <a:spcAft>
                <a:spcPct val="0"/>
              </a:spcAft>
              <a:defRPr sz="4200">
                <a:solidFill>
                  <a:schemeClr val="tx2"/>
                </a:solidFill>
                <a:latin typeface="Garamond" pitchFamily="18" charset="0"/>
                <a:cs typeface="Arial" pitchFamily="34" charset="0"/>
              </a:defRPr>
            </a:lvl4pPr>
            <a:lvl5pPr algn="l" rtl="0" eaLnBrk="0" fontAlgn="base" hangingPunct="0">
              <a:spcBef>
                <a:spcPct val="0"/>
              </a:spcBef>
              <a:spcAft>
                <a:spcPct val="0"/>
              </a:spcAft>
              <a:defRPr sz="4200">
                <a:solidFill>
                  <a:schemeClr val="tx2"/>
                </a:solidFill>
                <a:latin typeface="Garamond" pitchFamily="18" charset="0"/>
                <a:cs typeface="Arial" pitchFamily="34" charset="0"/>
              </a:defRPr>
            </a:lvl5pPr>
            <a:lvl6pPr marL="457200" algn="l" rtl="0" fontAlgn="base">
              <a:spcBef>
                <a:spcPct val="0"/>
              </a:spcBef>
              <a:spcAft>
                <a:spcPct val="0"/>
              </a:spcAft>
              <a:defRPr sz="4200">
                <a:solidFill>
                  <a:schemeClr val="tx2"/>
                </a:solidFill>
                <a:latin typeface="Garamond" pitchFamily="18" charset="0"/>
                <a:cs typeface="Arial" pitchFamily="34" charset="0"/>
              </a:defRPr>
            </a:lvl6pPr>
            <a:lvl7pPr marL="914400" algn="l" rtl="0" fontAlgn="base">
              <a:spcBef>
                <a:spcPct val="0"/>
              </a:spcBef>
              <a:spcAft>
                <a:spcPct val="0"/>
              </a:spcAft>
              <a:defRPr sz="4200">
                <a:solidFill>
                  <a:schemeClr val="tx2"/>
                </a:solidFill>
                <a:latin typeface="Garamond" pitchFamily="18" charset="0"/>
                <a:cs typeface="Arial" pitchFamily="34" charset="0"/>
              </a:defRPr>
            </a:lvl7pPr>
            <a:lvl8pPr marL="1371600" algn="l" rtl="0" fontAlgn="base">
              <a:spcBef>
                <a:spcPct val="0"/>
              </a:spcBef>
              <a:spcAft>
                <a:spcPct val="0"/>
              </a:spcAft>
              <a:defRPr sz="4200">
                <a:solidFill>
                  <a:schemeClr val="tx2"/>
                </a:solidFill>
                <a:latin typeface="Garamond" pitchFamily="18" charset="0"/>
                <a:cs typeface="Arial" pitchFamily="34" charset="0"/>
              </a:defRPr>
            </a:lvl8pPr>
            <a:lvl9pPr marL="1828800" algn="l" rtl="0" fontAlgn="base">
              <a:spcBef>
                <a:spcPct val="0"/>
              </a:spcBef>
              <a:spcAft>
                <a:spcPct val="0"/>
              </a:spcAft>
              <a:defRPr sz="4200">
                <a:solidFill>
                  <a:schemeClr val="tx2"/>
                </a:solidFill>
                <a:latin typeface="Garamond" pitchFamily="18" charset="0"/>
                <a:cs typeface="Arial" pitchFamily="34" charset="0"/>
              </a:defRPr>
            </a:lvl9pPr>
          </a:lstStyle>
          <a:p>
            <a:pPr defTabSz="449263" eaLnBrk="1" hangingPunct="1">
              <a:buClr>
                <a:srgbClr val="CC99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600" kern="0">
                <a:solidFill>
                  <a:srgbClr val="CC9900"/>
                </a:solidFill>
              </a:rPr>
              <a:t>Crypto hash functions: Goals</a:t>
            </a:r>
          </a:p>
        </p:txBody>
      </p:sp>
      <p:sp>
        <p:nvSpPr>
          <p:cNvPr id="5" name="Rounded Rectangle 4"/>
          <p:cNvSpPr/>
          <p:nvPr/>
        </p:nvSpPr>
        <p:spPr bwMode="auto">
          <a:xfrm>
            <a:off x="1479176" y="1102659"/>
            <a:ext cx="5620871" cy="1290917"/>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Arial" pitchFamily="34" charset="0"/>
                <a:cs typeface="Arial" pitchFamily="34" charset="0"/>
              </a:rPr>
              <a:t>Questions?</a:t>
            </a:r>
          </a:p>
        </p:txBody>
      </p:sp>
      <mc:AlternateContent xmlns:mc="http://schemas.openxmlformats.org/markup-compatibility/2006" xmlns:a14="http://schemas.microsoft.com/office/drawing/2010/main">
        <mc:Choice Requires="a14">
          <p:sp>
            <p:nvSpPr>
              <p:cNvPr id="8" name="Rounded Rectangle 7"/>
              <p:cNvSpPr/>
              <p:nvPr/>
            </p:nvSpPr>
            <p:spPr bwMode="auto">
              <a:xfrm>
                <a:off x="1479175" y="1102659"/>
                <a:ext cx="5620871" cy="1290917"/>
              </a:xfrm>
              <a:prstGeom prst="round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Arial" pitchFamily="34" charset="0"/>
                    <a:cs typeface="Arial" pitchFamily="34" charset="0"/>
                  </a:rPr>
                  <a:t>Q: Show why</a:t>
                </a:r>
                <a:r>
                  <a:rPr kumimoji="0" lang="en-US" sz="2800" b="0" i="0" u="none" strike="noStrike" cap="none" normalizeH="0">
                    <a:ln>
                      <a:noFill/>
                    </a:ln>
                    <a:solidFill>
                      <a:schemeClr val="tx1"/>
                    </a:solidFill>
                    <a:effectLst/>
                    <a:latin typeface="Arial" pitchFamily="34" charset="0"/>
                    <a:cs typeface="Arial" pitchFamily="34" charset="0"/>
                  </a:rPr>
                  <a:t> </a:t>
                </a:r>
                <a14:m>
                  <m:oMath xmlns:m="http://schemas.openxmlformats.org/officeDocument/2006/math">
                    <m:r>
                      <a:rPr kumimoji="0" lang="en-US" sz="2800" b="0" i="1" u="none" strike="noStrike" cap="none" normalizeH="0" smtClean="0">
                        <a:ln>
                          <a:noFill/>
                        </a:ln>
                        <a:solidFill>
                          <a:schemeClr val="tx1"/>
                        </a:solidFill>
                        <a:effectLst/>
                        <a:latin typeface="Cambria Math" panose="02040503050406030204" pitchFamily="18" charset="0"/>
                        <a:cs typeface="Arial" pitchFamily="34" charset="0"/>
                      </a:rPr>
                      <m:t>h</m:t>
                    </m:r>
                    <m:d>
                      <m:dPr>
                        <m:ctrlPr>
                          <a:rPr kumimoji="0" lang="en-US" sz="2800" b="0" i="1" u="none" strike="noStrike" cap="none" normalizeH="0" smtClean="0">
                            <a:ln>
                              <a:noFill/>
                            </a:ln>
                            <a:solidFill>
                              <a:schemeClr val="tx1"/>
                            </a:solidFill>
                            <a:effectLst/>
                            <a:latin typeface="Cambria Math" panose="02040503050406030204" pitchFamily="18" charset="0"/>
                            <a:cs typeface="Arial" pitchFamily="34" charset="0"/>
                          </a:rPr>
                        </m:ctrlPr>
                      </m:dPr>
                      <m:e>
                        <m:r>
                          <a:rPr kumimoji="0" lang="en-US" sz="2800" b="0" i="1" u="none" strike="noStrike" cap="none" normalizeH="0" smtClean="0">
                            <a:ln>
                              <a:noFill/>
                            </a:ln>
                            <a:solidFill>
                              <a:schemeClr val="tx1"/>
                            </a:solidFill>
                            <a:effectLst/>
                            <a:latin typeface="Cambria Math" panose="02040503050406030204" pitchFamily="18" charset="0"/>
                            <a:cs typeface="Arial" pitchFamily="34" charset="0"/>
                          </a:rPr>
                          <m:t>𝑥</m:t>
                        </m:r>
                      </m:e>
                    </m:d>
                    <m:r>
                      <a:rPr kumimoji="0" lang="en-US" sz="2800" b="0" i="1" u="none" strike="noStrike" cap="none" normalizeH="0" smtClean="0">
                        <a:ln>
                          <a:noFill/>
                        </a:ln>
                        <a:solidFill>
                          <a:schemeClr val="tx1"/>
                        </a:solidFill>
                        <a:effectLst/>
                        <a:latin typeface="Cambria Math" panose="02040503050406030204" pitchFamily="18" charset="0"/>
                        <a:cs typeface="Arial" pitchFamily="34" charset="0"/>
                      </a:rPr>
                      <m:t>=</m:t>
                    </m:r>
                    <m:r>
                      <a:rPr kumimoji="0" lang="en-US" sz="2800" b="0" i="1" u="none" strike="noStrike" cap="none" normalizeH="0" smtClean="0">
                        <a:ln>
                          <a:noFill/>
                        </a:ln>
                        <a:solidFill>
                          <a:schemeClr val="tx1"/>
                        </a:solidFill>
                        <a:effectLst/>
                        <a:latin typeface="Cambria Math" panose="02040503050406030204" pitchFamily="18" charset="0"/>
                        <a:cs typeface="Arial" pitchFamily="34" charset="0"/>
                      </a:rPr>
                      <m:t>𝑥</m:t>
                    </m:r>
                    <m:r>
                      <a:rPr kumimoji="0" lang="en-US" sz="2800" b="0" i="1" u="none" strike="noStrike" cap="none" normalizeH="0" smtClean="0">
                        <a:ln>
                          <a:noFill/>
                        </a:ln>
                        <a:solidFill>
                          <a:schemeClr val="tx1"/>
                        </a:solidFill>
                        <a:effectLst/>
                        <a:latin typeface="Cambria Math" panose="02040503050406030204" pitchFamily="18" charset="0"/>
                        <a:cs typeface="Arial" pitchFamily="34" charset="0"/>
                      </a:rPr>
                      <m:t> </m:t>
                    </m:r>
                    <m:r>
                      <a:rPr kumimoji="0" lang="en-US" sz="2800" b="0" i="1" u="none" strike="noStrike" cap="none" normalizeH="0" smtClean="0">
                        <a:ln>
                          <a:noFill/>
                        </a:ln>
                        <a:solidFill>
                          <a:schemeClr val="tx1"/>
                        </a:solidFill>
                        <a:effectLst/>
                        <a:latin typeface="Cambria Math" panose="02040503050406030204" pitchFamily="18" charset="0"/>
                        <a:cs typeface="Arial" pitchFamily="34" charset="0"/>
                      </a:rPr>
                      <m:t>𝑚𝑜𝑑</m:t>
                    </m:r>
                    <m:r>
                      <a:rPr kumimoji="0" lang="en-US" sz="2800" b="0" i="1" u="none" strike="noStrike" cap="none" normalizeH="0" smtClean="0">
                        <a:ln>
                          <a:noFill/>
                        </a:ln>
                        <a:solidFill>
                          <a:schemeClr val="tx1"/>
                        </a:solidFill>
                        <a:effectLst/>
                        <a:latin typeface="Cambria Math" panose="02040503050406030204" pitchFamily="18" charset="0"/>
                        <a:cs typeface="Arial" pitchFamily="34" charset="0"/>
                      </a:rPr>
                      <m:t> </m:t>
                    </m:r>
                    <m:sSup>
                      <m:sSupPr>
                        <m:ctrlPr>
                          <a:rPr kumimoji="0" lang="en-US" sz="2800" b="0" i="1" u="none" strike="noStrike" cap="none" normalizeH="0" smtClean="0">
                            <a:ln>
                              <a:noFill/>
                            </a:ln>
                            <a:solidFill>
                              <a:schemeClr val="tx1"/>
                            </a:solidFill>
                            <a:effectLst/>
                            <a:latin typeface="Cambria Math" panose="02040503050406030204" pitchFamily="18" charset="0"/>
                            <a:cs typeface="Arial" pitchFamily="34" charset="0"/>
                          </a:rPr>
                        </m:ctrlPr>
                      </m:sSupPr>
                      <m:e>
                        <m:r>
                          <a:rPr kumimoji="0" lang="en-US" sz="2800" b="0" i="1" u="none" strike="noStrike" cap="none" normalizeH="0" smtClean="0">
                            <a:ln>
                              <a:noFill/>
                            </a:ln>
                            <a:solidFill>
                              <a:schemeClr val="tx1"/>
                            </a:solidFill>
                            <a:effectLst/>
                            <a:latin typeface="Cambria Math" panose="02040503050406030204" pitchFamily="18" charset="0"/>
                            <a:cs typeface="Arial" pitchFamily="34" charset="0"/>
                          </a:rPr>
                          <m:t>2</m:t>
                        </m:r>
                      </m:e>
                      <m:sup>
                        <m:r>
                          <a:rPr kumimoji="0" lang="en-US" sz="2800" b="0" i="1" u="none" strike="noStrike" cap="none" normalizeH="0" smtClean="0">
                            <a:ln>
                              <a:noFill/>
                            </a:ln>
                            <a:solidFill>
                              <a:schemeClr val="tx1"/>
                            </a:solidFill>
                            <a:effectLst/>
                            <a:latin typeface="Cambria Math" panose="02040503050406030204" pitchFamily="18" charset="0"/>
                            <a:cs typeface="Arial" pitchFamily="34" charset="0"/>
                          </a:rPr>
                          <m:t>𝑛</m:t>
                        </m:r>
                      </m:sup>
                    </m:sSup>
                  </m:oMath>
                </a14:m>
                <a:br>
                  <a:rPr kumimoji="0" lang="en-US" sz="2800" b="0" i="0" u="none" strike="noStrike" cap="none" normalizeH="0">
                    <a:ln>
                      <a:noFill/>
                    </a:ln>
                    <a:solidFill>
                      <a:schemeClr val="tx1"/>
                    </a:solidFill>
                    <a:effectLst/>
                    <a:latin typeface="Arial" pitchFamily="34" charset="0"/>
                    <a:cs typeface="Arial" pitchFamily="34" charset="0"/>
                  </a:rPr>
                </a:br>
                <a:r>
                  <a:rPr kumimoji="0" lang="en-US" sz="2800" b="0" i="0" u="none" strike="noStrike" cap="none" normalizeH="0">
                    <a:ln>
                      <a:noFill/>
                    </a:ln>
                    <a:solidFill>
                      <a:schemeClr val="tx1"/>
                    </a:solidFill>
                    <a:effectLst/>
                    <a:latin typeface="Arial" pitchFamily="34" charset="0"/>
                    <a:cs typeface="Arial" pitchFamily="34" charset="0"/>
                  </a:rPr>
                  <a:t>fails to meet </a:t>
                </a:r>
                <a:r>
                  <a:rPr kumimoji="0" lang="en-US" sz="2800" b="0" i="0" u="sng" strike="noStrike" cap="none" normalizeH="0">
                    <a:ln>
                      <a:noFill/>
                    </a:ln>
                    <a:solidFill>
                      <a:schemeClr val="tx1"/>
                    </a:solidFill>
                    <a:effectLst/>
                    <a:latin typeface="Arial" pitchFamily="34" charset="0"/>
                    <a:cs typeface="Arial" pitchFamily="34" charset="0"/>
                  </a:rPr>
                  <a:t>any</a:t>
                </a:r>
                <a:r>
                  <a:rPr kumimoji="0" lang="en-US" sz="2800" b="0" i="0" u="none" strike="noStrike" cap="none" normalizeH="0">
                    <a:ln>
                      <a:noFill/>
                    </a:ln>
                    <a:solidFill>
                      <a:schemeClr val="tx1"/>
                    </a:solidFill>
                    <a:effectLst/>
                    <a:latin typeface="Arial" pitchFamily="34" charset="0"/>
                    <a:cs typeface="Arial" pitchFamily="34" charset="0"/>
                  </a:rPr>
                  <a:t> of the goals </a:t>
                </a:r>
                <a:endParaRPr kumimoji="0" lang="en-US" sz="2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8" name="Rounded Rectangle 7"/>
              <p:cNvSpPr>
                <a:spLocks noRot="1" noChangeAspect="1" noMove="1" noResize="1" noEditPoints="1" noAdjustHandles="1" noChangeArrowheads="1" noChangeShapeType="1" noTextEdit="1"/>
              </p:cNvSpPr>
              <p:nvPr/>
            </p:nvSpPr>
            <p:spPr bwMode="auto">
              <a:xfrm>
                <a:off x="1479175" y="1102659"/>
                <a:ext cx="5620871" cy="1290917"/>
              </a:xfrm>
              <a:prstGeom prst="roundRect">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93B01286-C506-4069-AD16-0707527B58B3}"/>
              </a:ext>
            </a:extLst>
          </p:cNvPr>
          <p:cNvSpPr/>
          <p:nvPr/>
        </p:nvSpPr>
        <p:spPr bwMode="auto">
          <a:xfrm>
            <a:off x="230032" y="959004"/>
            <a:ext cx="8307388" cy="4527395"/>
          </a:xfrm>
          <a:prstGeom prst="roundRect">
            <a:avLst/>
          </a:prstGeom>
          <a:solidFill>
            <a:schemeClr val="accent1">
              <a:lumMod val="20000"/>
              <a:lumOff val="80000"/>
            </a:schemeClr>
          </a:solid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3200" dirty="0">
                <a:latin typeface="Arial" pitchFamily="34" charset="0"/>
                <a:cs typeface="Arial" pitchFamily="34" charset="0"/>
              </a:rPr>
              <a:t>Potion book hint: </a:t>
            </a:r>
          </a:p>
          <a:p>
            <a:endParaRPr lang="en-US" sz="3200" dirty="0">
              <a:latin typeface="Arial" pitchFamily="34" charset="0"/>
              <a:cs typeface="Arial" pitchFamily="34" charset="0"/>
            </a:endParaRPr>
          </a:p>
          <a:p>
            <a:r>
              <a:rPr lang="en-US" sz="3200" dirty="0">
                <a:latin typeface="Arial" pitchFamily="34" charset="0"/>
                <a:cs typeface="Arial" pitchFamily="34" charset="0"/>
              </a:rPr>
              <a:t>‘… or just shove a bezoar down there…’ </a:t>
            </a:r>
            <a:br>
              <a:rPr lang="en-US" sz="3200" dirty="0">
                <a:latin typeface="Arial" pitchFamily="34" charset="0"/>
                <a:cs typeface="Arial" pitchFamily="34" charset="0"/>
              </a:rPr>
            </a:br>
            <a:r>
              <a:rPr lang="en-US" sz="3200" dirty="0">
                <a:latin typeface="Arial" pitchFamily="34" charset="0"/>
                <a:cs typeface="Arial" pitchFamily="34" charset="0"/>
              </a:rPr>
              <a:t>[ The half-blood prince]</a:t>
            </a:r>
          </a:p>
          <a:p>
            <a:endParaRPr lang="en-US" sz="3200" dirty="0">
              <a:latin typeface="Arial" pitchFamily="34" charset="0"/>
              <a:cs typeface="Arial" pitchFamily="34" charset="0"/>
            </a:endParaRPr>
          </a:p>
          <a:p>
            <a:r>
              <a:rPr lang="en-US" sz="3200" dirty="0">
                <a:latin typeface="Arial" pitchFamily="34" charset="0"/>
                <a:cs typeface="Arial" pitchFamily="34" charset="0"/>
              </a:rPr>
              <a:t>Hash functions variant:</a:t>
            </a:r>
          </a:p>
          <a:p>
            <a:endParaRPr lang="en-US" sz="3200" dirty="0">
              <a:latin typeface="Arial" pitchFamily="34" charset="0"/>
              <a:cs typeface="Arial" pitchFamily="34" charset="0"/>
            </a:endParaRPr>
          </a:p>
          <a:p>
            <a:r>
              <a:rPr lang="en-US" sz="3200" dirty="0">
                <a:latin typeface="Arial" pitchFamily="34" charset="0"/>
                <a:cs typeface="Arial" pitchFamily="34" charset="0"/>
              </a:rPr>
              <a:t>‘… or just use the Random Oracle Model!’</a:t>
            </a:r>
          </a:p>
          <a:p>
            <a:endParaRPr kumimoji="0" lang="en-US" sz="3200" b="0" i="0" u="none" strike="noStrike" cap="none" normalizeH="0" baseline="0" dirty="0">
              <a:ln>
                <a:noFill/>
              </a:ln>
              <a:solidFill>
                <a:schemeClr val="tx1"/>
              </a:solidFill>
              <a:effectLst/>
              <a:latin typeface="Arial" pitchFamily="34" charset="0"/>
              <a:cs typeface="Arial" pitchFamily="34" charset="0"/>
            </a:endParaRPr>
          </a:p>
          <a:p>
            <a:endParaRPr kumimoji="0" lang="en-US" sz="32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828873593"/>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80">
                                          <p:stCondLst>
                                            <p:cond delay="0"/>
                                          </p:stCondLst>
                                        </p:cTn>
                                        <p:tgtEl>
                                          <p:spTgt spid="3"/>
                                        </p:tgtEl>
                                      </p:cBhvr>
                                    </p:animEffect>
                                    <p:anim calcmode="lin" valueType="num">
                                      <p:cBhvr>
                                        <p:cTn id="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gtEl>
                                      </p:cBhvr>
                                      <p:to x="100000" y="60000"/>
                                    </p:animScale>
                                    <p:animScale>
                                      <p:cBhvr>
                                        <p:cTn id="20" dur="166" decel="50000">
                                          <p:stCondLst>
                                            <p:cond delay="676"/>
                                          </p:stCondLst>
                                        </p:cTn>
                                        <p:tgtEl>
                                          <p:spTgt spid="3"/>
                                        </p:tgtEl>
                                      </p:cBhvr>
                                      <p:to x="100000" y="100000"/>
                                    </p:animScale>
                                    <p:animScale>
                                      <p:cBhvr>
                                        <p:cTn id="21" dur="26">
                                          <p:stCondLst>
                                            <p:cond delay="1312"/>
                                          </p:stCondLst>
                                        </p:cTn>
                                        <p:tgtEl>
                                          <p:spTgt spid="3"/>
                                        </p:tgtEl>
                                      </p:cBhvr>
                                      <p:to x="100000" y="80000"/>
                                    </p:animScale>
                                    <p:animScale>
                                      <p:cBhvr>
                                        <p:cTn id="22" dur="166" decel="50000">
                                          <p:stCondLst>
                                            <p:cond delay="1338"/>
                                          </p:stCondLst>
                                        </p:cTn>
                                        <p:tgtEl>
                                          <p:spTgt spid="3"/>
                                        </p:tgtEl>
                                      </p:cBhvr>
                                      <p:to x="100000" y="100000"/>
                                    </p:animScale>
                                    <p:animScale>
                                      <p:cBhvr>
                                        <p:cTn id="23" dur="26">
                                          <p:stCondLst>
                                            <p:cond delay="1642"/>
                                          </p:stCondLst>
                                        </p:cTn>
                                        <p:tgtEl>
                                          <p:spTgt spid="3"/>
                                        </p:tgtEl>
                                      </p:cBhvr>
                                      <p:to x="100000" y="90000"/>
                                    </p:animScale>
                                    <p:animScale>
                                      <p:cBhvr>
                                        <p:cTn id="24" dur="166" decel="50000">
                                          <p:stCondLst>
                                            <p:cond delay="1668"/>
                                          </p:stCondLst>
                                        </p:cTn>
                                        <p:tgtEl>
                                          <p:spTgt spid="3"/>
                                        </p:tgtEl>
                                      </p:cBhvr>
                                      <p:to x="100000" y="100000"/>
                                    </p:animScale>
                                    <p:animScale>
                                      <p:cBhvr>
                                        <p:cTn id="25" dur="26">
                                          <p:stCondLst>
                                            <p:cond delay="1808"/>
                                          </p:stCondLst>
                                        </p:cTn>
                                        <p:tgtEl>
                                          <p:spTgt spid="3"/>
                                        </p:tgtEl>
                                      </p:cBhvr>
                                      <p:to x="100000" y="95000"/>
                                    </p:animScale>
                                    <p:animScale>
                                      <p:cBhvr>
                                        <p:cTn id="26"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E2B9FC29-29F0-44EC-B79D-94C892FBE5BF}"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6853B170-537B-4925-B37E-93A16FCADF0E}" type="slidenum">
              <a:rPr lang="he-IL" altLang="en-US"/>
              <a:pPr>
                <a:defRPr/>
              </a:pPr>
              <a:t>49</a:t>
            </a:fld>
            <a:endParaRPr lang="en-US" altLang="en-US"/>
          </a:p>
        </p:txBody>
      </p:sp>
      <p:sp>
        <p:nvSpPr>
          <p:cNvPr id="38917" name="Rectangle 2"/>
          <p:cNvSpPr>
            <a:spLocks noGrp="1" noChangeArrowheads="1"/>
          </p:cNvSpPr>
          <p:nvPr>
            <p:ph type="title"/>
          </p:nvPr>
        </p:nvSpPr>
        <p:spPr>
          <a:xfrm>
            <a:off x="609600" y="228600"/>
            <a:ext cx="7772400" cy="752475"/>
          </a:xfr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pPr defTabSz="449263"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Random Oracle Method</a:t>
            </a:r>
          </a:p>
        </p:txBody>
      </p:sp>
      <p:sp>
        <p:nvSpPr>
          <p:cNvPr id="38918" name="Rectangle 3"/>
          <p:cNvSpPr>
            <a:spLocks noGrp="1" noChangeArrowheads="1"/>
          </p:cNvSpPr>
          <p:nvPr>
            <p:ph type="body" idx="1"/>
          </p:nvPr>
        </p:nvSpPr>
        <p:spPr>
          <a:xfrm>
            <a:off x="533400" y="981075"/>
            <a:ext cx="8153400" cy="5224636"/>
          </a:xfrm>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p>
            <a:pPr marL="341313" indent="-341313" defTabSz="449263" eaLnBrk="1" hangingPunct="1">
              <a:lnSpc>
                <a:spcPct val="90000"/>
              </a:lnSpc>
              <a:spcBef>
                <a:spcPts val="6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dirty="0"/>
              <a:t>Use a fixed, keyless hash function </a:t>
            </a:r>
            <a:r>
              <a:rPr lang="en-GB" altLang="en-US" sz="2800" i="1" dirty="0">
                <a:latin typeface="Times New Roman" pitchFamily="18" charset="0"/>
                <a:cs typeface="Times New Roman" pitchFamily="18" charset="0"/>
              </a:rPr>
              <a:t>h</a:t>
            </a:r>
          </a:p>
          <a:p>
            <a:pPr marL="341313" indent="-341313" defTabSz="449263" eaLnBrk="1" hangingPunct="1">
              <a:lnSpc>
                <a:spcPct val="90000"/>
              </a:lnSpc>
              <a:spcBef>
                <a:spcPts val="6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dirty="0" err="1"/>
              <a:t>Analyze</a:t>
            </a:r>
            <a:r>
              <a:rPr lang="en-GB" altLang="en-US" sz="2800" dirty="0"/>
              <a:t> </a:t>
            </a:r>
            <a:r>
              <a:rPr lang="en-GB" altLang="en-US" sz="2800" u="sng" dirty="0"/>
              <a:t>as if </a:t>
            </a:r>
            <a:r>
              <a:rPr lang="en-GB" altLang="en-US" sz="2800" dirty="0"/>
              <a:t>hash </a:t>
            </a:r>
            <a:r>
              <a:rPr lang="en-GB" altLang="en-US" sz="2800" i="1" dirty="0">
                <a:latin typeface="Times New Roman" pitchFamily="18" charset="0"/>
                <a:cs typeface="Times New Roman" pitchFamily="18" charset="0"/>
              </a:rPr>
              <a:t>h() </a:t>
            </a:r>
            <a:r>
              <a:rPr lang="en-GB" altLang="en-US" sz="2800" dirty="0"/>
              <a:t>is a </a:t>
            </a:r>
            <a:r>
              <a:rPr lang="en-GB" altLang="en-US" sz="2800" i="1" dirty="0">
                <a:solidFill>
                  <a:srgbClr val="0000FF"/>
                </a:solidFill>
              </a:rPr>
              <a:t>random function</a:t>
            </a:r>
            <a:r>
              <a:rPr lang="en-GB" altLang="en-US" sz="2800" i="1" dirty="0"/>
              <a:t> </a:t>
            </a:r>
          </a:p>
          <a:p>
            <a:pPr marL="741363" lvl="1" indent="-284163" defTabSz="449263" eaLnBrk="1" hangingPunct="1">
              <a:lnSpc>
                <a:spcPct val="90000"/>
              </a:lnSpc>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t>An invalid assumption: </a:t>
            </a:r>
            <a:r>
              <a:rPr lang="en-GB" altLang="en-US" sz="2400" i="1" dirty="0">
                <a:latin typeface="Times New Roman" pitchFamily="18" charset="0"/>
                <a:cs typeface="Times New Roman" pitchFamily="18" charset="0"/>
              </a:rPr>
              <a:t>h() </a:t>
            </a:r>
            <a:r>
              <a:rPr lang="en-GB" altLang="en-US" sz="2400" dirty="0"/>
              <a:t>is fixed!</a:t>
            </a:r>
          </a:p>
          <a:p>
            <a:pPr marL="741363" lvl="1" indent="-284163" defTabSz="449263" eaLnBrk="1" hangingPunct="1">
              <a:lnSpc>
                <a:spcPct val="90000"/>
              </a:lnSpc>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t>Whenever </a:t>
            </a:r>
            <a:r>
              <a:rPr lang="en-GB" altLang="en-US" sz="2800" i="1" dirty="0">
                <a:latin typeface="Times New Roman" pitchFamily="18" charset="0"/>
                <a:cs typeface="Times New Roman" pitchFamily="18" charset="0"/>
              </a:rPr>
              <a:t>h()</a:t>
            </a:r>
            <a:r>
              <a:rPr lang="en-GB" altLang="en-US" sz="2400" i="1" dirty="0">
                <a:latin typeface="Times New Roman" pitchFamily="18" charset="0"/>
                <a:cs typeface="Times New Roman" pitchFamily="18" charset="0"/>
              </a:rPr>
              <a:t> </a:t>
            </a:r>
            <a:r>
              <a:rPr lang="en-GB" altLang="en-US" sz="2400" dirty="0"/>
              <a:t>is used, use oracle (black box) for random function</a:t>
            </a:r>
          </a:p>
          <a:p>
            <a:pPr marL="341313" indent="-341313" defTabSz="449263" eaLnBrk="1" hangingPunct="1">
              <a:lnSpc>
                <a:spcPct val="90000"/>
              </a:lnSpc>
              <a:spcBef>
                <a:spcPts val="6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dirty="0"/>
              <a:t>Good for screening insecure solutions</a:t>
            </a:r>
          </a:p>
          <a:p>
            <a:pPr marL="741363" lvl="1" indent="-284163" defTabSz="449263" eaLnBrk="1" hangingPunct="1">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t>Random oracle security </a:t>
            </a:r>
            <a:r>
              <a:rPr lang="en-GB" altLang="en-US" sz="2400" dirty="0">
                <a:sym typeface="Wingdings" pitchFamily="2" charset="2"/>
              </a:rPr>
              <a:t></a:t>
            </a:r>
            <a:r>
              <a:rPr lang="en-GB" altLang="en-US" sz="2400" dirty="0"/>
              <a:t> many attacks fail</a:t>
            </a:r>
          </a:p>
          <a:p>
            <a:pPr marL="741363" lvl="1" indent="-284163" defTabSz="449263" eaLnBrk="1" hangingPunct="1">
              <a:lnSpc>
                <a:spcPct val="90000"/>
              </a:lnSpc>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t>Not proof, but exclude ‘structural weaknesses’</a:t>
            </a:r>
            <a:endParaRPr lang="en-GB" altLang="en-US" sz="2000" dirty="0"/>
          </a:p>
          <a:p>
            <a:pPr marL="341313" indent="-341313" defTabSz="449263" eaLnBrk="1" hangingPunct="1">
              <a:lnSpc>
                <a:spcPct val="90000"/>
              </a:lnSpc>
              <a:spcBef>
                <a:spcPts val="6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dirty="0"/>
              <a:t>In practice: assume random oracle and use a standard hash functions</a:t>
            </a:r>
          </a:p>
          <a:p>
            <a:pPr marL="668338" lvl="1" indent="-341313" defTabSz="449263" eaLnBrk="1" hangingPunct="1">
              <a:lnSpc>
                <a:spcPct val="90000"/>
              </a:lnSpc>
              <a:spcBef>
                <a:spcPts val="6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t>Or better: replace by ‘standard’ crypto schemes</a:t>
            </a:r>
          </a:p>
          <a:p>
            <a:pPr marL="341313" indent="-341313" defTabSz="449263" eaLnBrk="1" hangingPunct="1">
              <a:lnSpc>
                <a:spcPct val="90000"/>
              </a:lnSpc>
              <a:spcBef>
                <a:spcPts val="6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dirty="0"/>
              <a:t>More details in textbook</a:t>
            </a:r>
          </a:p>
        </p:txBody>
      </p:sp>
    </p:spTree>
    <p:extLst>
      <p:ext uri="{BB962C8B-B14F-4D97-AF65-F5344CB8AC3E}">
        <p14:creationId xmlns:p14="http://schemas.microsoft.com/office/powerpoint/2010/main" val="2136913125"/>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918">
                                            <p:txEl>
                                              <p:pRg st="4" end="4"/>
                                            </p:txEl>
                                          </p:spTgt>
                                        </p:tgtEl>
                                        <p:attrNameLst>
                                          <p:attrName>style.visibility</p:attrName>
                                        </p:attrNameLst>
                                      </p:cBhvr>
                                      <p:to>
                                        <p:strVal val="visible"/>
                                      </p:to>
                                    </p:set>
                                    <p:anim calcmode="lin" valueType="num">
                                      <p:cBhvr additive="base">
                                        <p:cTn id="7" dur="500" fill="hold"/>
                                        <p:tgtEl>
                                          <p:spTgt spid="38918">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918">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8918">
                                            <p:txEl>
                                              <p:pRg st="5" end="5"/>
                                            </p:txEl>
                                          </p:spTgt>
                                        </p:tgtEl>
                                        <p:attrNameLst>
                                          <p:attrName>style.visibility</p:attrName>
                                        </p:attrNameLst>
                                      </p:cBhvr>
                                      <p:to>
                                        <p:strVal val="visible"/>
                                      </p:to>
                                    </p:set>
                                    <p:anim calcmode="lin" valueType="num">
                                      <p:cBhvr additive="base">
                                        <p:cTn id="11" dur="500" fill="hold"/>
                                        <p:tgtEl>
                                          <p:spTgt spid="38918">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918">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8918">
                                            <p:txEl>
                                              <p:pRg st="6" end="6"/>
                                            </p:txEl>
                                          </p:spTgt>
                                        </p:tgtEl>
                                        <p:attrNameLst>
                                          <p:attrName>style.visibility</p:attrName>
                                        </p:attrNameLst>
                                      </p:cBhvr>
                                      <p:to>
                                        <p:strVal val="visible"/>
                                      </p:to>
                                    </p:set>
                                    <p:anim calcmode="lin" valueType="num">
                                      <p:cBhvr additive="base">
                                        <p:cTn id="15" dur="500" fill="hold"/>
                                        <p:tgtEl>
                                          <p:spTgt spid="38918">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891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8918">
                                            <p:txEl>
                                              <p:pRg st="7" end="7"/>
                                            </p:txEl>
                                          </p:spTgt>
                                        </p:tgtEl>
                                        <p:attrNameLst>
                                          <p:attrName>style.visibility</p:attrName>
                                        </p:attrNameLst>
                                      </p:cBhvr>
                                      <p:to>
                                        <p:strVal val="visible"/>
                                      </p:to>
                                    </p:set>
                                    <p:anim calcmode="lin" valueType="num">
                                      <p:cBhvr additive="base">
                                        <p:cTn id="21" dur="500" fill="hold"/>
                                        <p:tgtEl>
                                          <p:spTgt spid="38918">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8918">
                                            <p:txEl>
                                              <p:pRg st="7" end="7"/>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8918">
                                            <p:txEl>
                                              <p:pRg st="8" end="8"/>
                                            </p:txEl>
                                          </p:spTgt>
                                        </p:tgtEl>
                                        <p:attrNameLst>
                                          <p:attrName>style.visibility</p:attrName>
                                        </p:attrNameLst>
                                      </p:cBhvr>
                                      <p:to>
                                        <p:strVal val="visible"/>
                                      </p:to>
                                    </p:set>
                                    <p:anim calcmode="lin" valueType="num">
                                      <p:cBhvr additive="base">
                                        <p:cTn id="25" dur="500" fill="hold"/>
                                        <p:tgtEl>
                                          <p:spTgt spid="38918">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8918">
                                            <p:txEl>
                                              <p:pRg st="8" end="8"/>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8918">
                                            <p:txEl>
                                              <p:pRg st="9" end="9"/>
                                            </p:txEl>
                                          </p:spTgt>
                                        </p:tgtEl>
                                        <p:attrNameLst>
                                          <p:attrName>style.visibility</p:attrName>
                                        </p:attrNameLst>
                                      </p:cBhvr>
                                      <p:to>
                                        <p:strVal val="visible"/>
                                      </p:to>
                                    </p:set>
                                    <p:anim calcmode="lin" valueType="num">
                                      <p:cBhvr additive="base">
                                        <p:cTn id="29" dur="500" fill="hold"/>
                                        <p:tgtEl>
                                          <p:spTgt spid="38918">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8918">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Hashing for efficiency</a:t>
            </a:r>
          </a:p>
        </p:txBody>
      </p:sp>
      <p:sp>
        <p:nvSpPr>
          <p:cNvPr id="3" name="Content Placeholder 2"/>
          <p:cNvSpPr>
            <a:spLocks noGrp="1"/>
          </p:cNvSpPr>
          <p:nvPr>
            <p:ph idx="1"/>
          </p:nvPr>
        </p:nvSpPr>
        <p:spPr>
          <a:xfrm>
            <a:off x="457200" y="1040123"/>
            <a:ext cx="8229600" cy="1822449"/>
          </a:xfrm>
        </p:spPr>
        <p:txBody>
          <a:bodyPr/>
          <a:lstStyle/>
          <a:p>
            <a:r>
              <a:rPr lang="en-US"/>
              <a:t>Input: large set (e.g., integers or strings)</a:t>
            </a:r>
          </a:p>
          <a:p>
            <a:r>
              <a:rPr lang="en-US"/>
              <a:t>Goal: map `randomly’ to few bins</a:t>
            </a:r>
            <a:endParaRPr lang="he-IL"/>
          </a:p>
          <a:p>
            <a:pPr lvl="1"/>
            <a:r>
              <a:rPr lang="en-US"/>
              <a:t>E.g., to ensure efficiency – load balancing, etc.</a:t>
            </a:r>
          </a:p>
          <a:p>
            <a:pPr lvl="1"/>
            <a:r>
              <a:rPr lang="en-US">
                <a:solidFill>
                  <a:srgbClr val="FF0000"/>
                </a:solidFill>
              </a:rPr>
              <a:t>Could adversary choose inputs to defeat hash? </a:t>
            </a:r>
          </a:p>
        </p:txBody>
      </p:sp>
      <p:sp>
        <p:nvSpPr>
          <p:cNvPr id="4" name="Date Placeholder 3"/>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p:cNvSpPr>
            <a:spLocks noGrp="1"/>
          </p:cNvSpPr>
          <p:nvPr>
            <p:ph type="sldNum" sz="quarter" idx="12"/>
          </p:nvPr>
        </p:nvSpPr>
        <p:spPr/>
        <p:txBody>
          <a:bodyPr/>
          <a:lstStyle/>
          <a:p>
            <a:pPr>
              <a:defRPr/>
            </a:pPr>
            <a:fld id="{4AC8934D-7EC5-4767-94BA-6AA41C7401E4}" type="slidenum">
              <a:rPr lang="he-IL" altLang="en-US" smtClean="0"/>
              <a:pPr>
                <a:defRPr/>
              </a:pPr>
              <a:t>5</a:t>
            </a:fld>
            <a:endParaRPr lang="en-US" altLang="en-US"/>
          </a:p>
        </p:txBody>
      </p:sp>
      <p:sp>
        <p:nvSpPr>
          <p:cNvPr id="8" name="Flowchart: Document 7"/>
          <p:cNvSpPr/>
          <p:nvPr/>
        </p:nvSpPr>
        <p:spPr bwMode="auto">
          <a:xfrm>
            <a:off x="1766047" y="3125011"/>
            <a:ext cx="1062317" cy="2626659"/>
          </a:xfrm>
          <a:prstGeom prst="flowChartDocument">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atin typeface="Arial" pitchFamily="34" charset="0"/>
                <a:cs typeface="Arial" pitchFamily="34" charset="0"/>
              </a:rPr>
              <a:t>341,</a:t>
            </a:r>
          </a:p>
          <a:p>
            <a:r>
              <a:rPr lang="en-US">
                <a:latin typeface="Arial" pitchFamily="34" charset="0"/>
                <a:cs typeface="Arial" pitchFamily="34" charset="0"/>
              </a:rPr>
              <a:t>3342,</a:t>
            </a:r>
          </a:p>
          <a:p>
            <a:r>
              <a:rPr lang="en-US">
                <a:latin typeface="Arial" pitchFamily="34" charset="0"/>
                <a:cs typeface="Arial" pitchFamily="34" charset="0"/>
              </a:rPr>
              <a:t>870,</a:t>
            </a:r>
          </a:p>
          <a:p>
            <a:r>
              <a:rPr lang="en-US">
                <a:latin typeface="Arial" pitchFamily="34" charset="0"/>
                <a:cs typeface="Arial" pitchFamily="34" charset="0"/>
              </a:rPr>
              <a:t>571,</a:t>
            </a:r>
          </a:p>
          <a:p>
            <a:r>
              <a:rPr lang="en-US">
                <a:latin typeface="Arial" pitchFamily="34" charset="0"/>
                <a:cs typeface="Arial" pitchFamily="34" charset="0"/>
              </a:rPr>
              <a:t>31,</a:t>
            </a:r>
          </a:p>
          <a:p>
            <a:r>
              <a:rPr lang="en-US">
                <a:latin typeface="Arial" pitchFamily="34" charset="0"/>
                <a:cs typeface="Arial" pitchFamily="34" charset="0"/>
              </a:rPr>
              <a:t>452,</a:t>
            </a:r>
          </a:p>
          <a:p>
            <a:r>
              <a:rPr lang="en-US">
                <a:latin typeface="Arial" pitchFamily="34" charset="0"/>
                <a:cs typeface="Arial" pitchFamily="34" charset="0"/>
              </a:rPr>
              <a:t>80,</a:t>
            </a:r>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9" name="Flowchart: Magnetic Disk 8"/>
              <p:cNvSpPr/>
              <p:nvPr/>
            </p:nvSpPr>
            <p:spPr bwMode="auto">
              <a:xfrm>
                <a:off x="3722998" y="4993329"/>
                <a:ext cx="1039906" cy="717179"/>
              </a:xfrm>
              <a:prstGeom prst="flowChartMagneticDisk">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r>
                        <a:rPr kumimoji="0" lang="en-US" sz="1800" b="0" i="1" u="none" strike="noStrike" cap="none" normalizeH="0" baseline="0" dirty="0" smtClean="0">
                          <a:ln>
                            <a:noFill/>
                          </a:ln>
                          <a:solidFill>
                            <a:schemeClr val="tx1"/>
                          </a:solidFill>
                          <a:effectLst/>
                          <a:latin typeface="Cambria Math" panose="02040503050406030204" pitchFamily="18" charset="0"/>
                          <a:ea typeface="Cambria Math" panose="02040503050406030204" pitchFamily="18" charset="0"/>
                          <a:cs typeface="Arial" pitchFamily="34" charset="0"/>
                        </a:rPr>
                        <m:t>1</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9" name="Flowchart: Magnetic Disk 8"/>
              <p:cNvSpPr>
                <a:spLocks noRot="1" noChangeAspect="1" noMove="1" noResize="1" noEditPoints="1" noAdjustHandles="1" noChangeArrowheads="1" noChangeShapeType="1" noTextEdit="1"/>
              </p:cNvSpPr>
              <p:nvPr/>
            </p:nvSpPr>
            <p:spPr bwMode="auto">
              <a:xfrm>
                <a:off x="3722998" y="4993329"/>
                <a:ext cx="1039906" cy="717179"/>
              </a:xfrm>
              <a:prstGeom prst="flowChartMagneticDisk">
                <a:avLst/>
              </a:prstGeom>
              <a:blipFill>
                <a:blip r:embed="rId2"/>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Flowchart: Magnetic Disk 9"/>
              <p:cNvSpPr/>
              <p:nvPr/>
            </p:nvSpPr>
            <p:spPr bwMode="auto">
              <a:xfrm>
                <a:off x="5465311" y="4993335"/>
                <a:ext cx="1039906" cy="717177"/>
              </a:xfrm>
              <a:prstGeom prst="flowChartMagneticDisk">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cs typeface="Arial" pitchFamily="34" charset="0"/>
                        </a:rPr>
                        <m:t>2</m:t>
                      </m:r>
                    </m:oMath>
                  </m:oMathPara>
                </a14:m>
                <a:endParaRPr lang="en-US">
                  <a:latin typeface="Arial" pitchFamily="34" charset="0"/>
                  <a:cs typeface="Arial" pitchFamily="34" charset="0"/>
                </a:endParaRPr>
              </a:p>
            </p:txBody>
          </p:sp>
        </mc:Choice>
        <mc:Fallback xmlns="">
          <p:sp>
            <p:nvSpPr>
              <p:cNvPr id="10" name="Flowchart: Magnetic Disk 9"/>
              <p:cNvSpPr>
                <a:spLocks noRot="1" noChangeAspect="1" noMove="1" noResize="1" noEditPoints="1" noAdjustHandles="1" noChangeArrowheads="1" noChangeShapeType="1" noTextEdit="1"/>
              </p:cNvSpPr>
              <p:nvPr/>
            </p:nvSpPr>
            <p:spPr bwMode="auto">
              <a:xfrm>
                <a:off x="5465311" y="4993335"/>
                <a:ext cx="1039906" cy="717177"/>
              </a:xfrm>
              <a:prstGeom prst="flowChartMagneticDisk">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Flowchart: Magnetic Disk 10"/>
              <p:cNvSpPr/>
              <p:nvPr/>
            </p:nvSpPr>
            <p:spPr bwMode="auto">
              <a:xfrm>
                <a:off x="7377951" y="4993329"/>
                <a:ext cx="1120590" cy="717177"/>
              </a:xfrm>
              <a:prstGeom prst="flowChartMagneticDisk">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cs typeface="Arial" pitchFamily="34" charset="0"/>
                        </a:rPr>
                        <m:t>0</m:t>
                      </m:r>
                    </m:oMath>
                  </m:oMathPara>
                </a14:m>
                <a:endParaRPr lang="en-US">
                  <a:latin typeface="Arial" pitchFamily="34" charset="0"/>
                  <a:cs typeface="Arial" pitchFamily="34" charset="0"/>
                </a:endParaRPr>
              </a:p>
            </p:txBody>
          </p:sp>
        </mc:Choice>
        <mc:Fallback xmlns="">
          <p:sp>
            <p:nvSpPr>
              <p:cNvPr id="11" name="Flowchart: Magnetic Disk 10"/>
              <p:cNvSpPr>
                <a:spLocks noRot="1" noChangeAspect="1" noMove="1" noResize="1" noEditPoints="1" noAdjustHandles="1" noChangeArrowheads="1" noChangeShapeType="1" noTextEdit="1"/>
              </p:cNvSpPr>
              <p:nvPr/>
            </p:nvSpPr>
            <p:spPr bwMode="auto">
              <a:xfrm>
                <a:off x="7377951" y="4993329"/>
                <a:ext cx="1120590" cy="717177"/>
              </a:xfrm>
              <a:prstGeom prst="flowChartMagneticDisk">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22" name="Straight Arrow Connector 21"/>
          <p:cNvCxnSpPr/>
          <p:nvPr/>
        </p:nvCxnSpPr>
        <p:spPr bwMode="auto">
          <a:xfrm flipH="1">
            <a:off x="4762903" y="3512037"/>
            <a:ext cx="1027021" cy="29664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flipH="1">
            <a:off x="5789924" y="3506228"/>
            <a:ext cx="5758" cy="26984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p:cNvCxnSpPr/>
          <p:nvPr/>
        </p:nvCxnSpPr>
        <p:spPr bwMode="auto">
          <a:xfrm>
            <a:off x="5799636" y="3531732"/>
            <a:ext cx="1572559" cy="2576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Flowchart: Document 26"/>
          <p:cNvSpPr/>
          <p:nvPr/>
        </p:nvSpPr>
        <p:spPr bwMode="auto">
          <a:xfrm>
            <a:off x="3758857" y="3776069"/>
            <a:ext cx="998290" cy="1217269"/>
          </a:xfrm>
          <a:prstGeom prst="flowChartDocument">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341,</a:t>
            </a:r>
          </a:p>
          <a:p>
            <a:pPr marL="0" marR="0" indent="0" algn="l" defTabSz="914400" rtl="0" eaLnBrk="1" fontAlgn="base" latinLnBrk="0" hangingPunct="1">
              <a:lnSpc>
                <a:spcPct val="100000"/>
              </a:lnSpc>
              <a:spcBef>
                <a:spcPct val="0"/>
              </a:spcBef>
              <a:spcAft>
                <a:spcPct val="0"/>
              </a:spcAft>
              <a:buClrTx/>
              <a:buSzTx/>
              <a:buFontTx/>
              <a:buNone/>
              <a:tabLst/>
            </a:pPr>
            <a:r>
              <a:rPr lang="en-US">
                <a:latin typeface="Arial" pitchFamily="34" charset="0"/>
                <a:cs typeface="Arial" pitchFamily="34" charset="0"/>
              </a:rPr>
              <a:t>571,</a:t>
            </a:r>
          </a:p>
          <a:p>
            <a:pPr marL="0" marR="0" indent="0" algn="l" defTabSz="914400" rtl="0" eaLnBrk="1" fontAlgn="base" latinLnBrk="0" hangingPunct="1">
              <a:lnSpc>
                <a:spcPct val="100000"/>
              </a:lnSpc>
              <a:spcBef>
                <a:spcPct val="0"/>
              </a:spcBef>
              <a:spcAft>
                <a:spcPct val="0"/>
              </a:spcAft>
              <a:buClrTx/>
              <a:buSzTx/>
              <a:buFontTx/>
              <a:buNone/>
              <a:tabLst/>
            </a:pPr>
            <a:r>
              <a:rPr lang="en-US">
                <a:latin typeface="Arial" pitchFamily="34" charset="0"/>
                <a:cs typeface="Arial" pitchFamily="34" charset="0"/>
              </a:rPr>
              <a:t>31,</a:t>
            </a:r>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8" name="Flowchart: Document 27"/>
          <p:cNvSpPr/>
          <p:nvPr/>
        </p:nvSpPr>
        <p:spPr bwMode="auto">
          <a:xfrm>
            <a:off x="5465311" y="3776070"/>
            <a:ext cx="968188" cy="1149402"/>
          </a:xfrm>
          <a:prstGeom prst="flowChartDocument">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atin typeface="Arial" pitchFamily="34" charset="0"/>
                <a:cs typeface="Arial" pitchFamily="34" charset="0"/>
              </a:rPr>
              <a:t>3342,</a:t>
            </a:r>
          </a:p>
          <a:p>
            <a:pPr marL="0" marR="0" indent="0" algn="l" defTabSz="914400" rtl="0" eaLnBrk="1" fontAlgn="base" latinLnBrk="0" hangingPunct="1">
              <a:lnSpc>
                <a:spcPct val="100000"/>
              </a:lnSpc>
              <a:spcBef>
                <a:spcPct val="0"/>
              </a:spcBef>
              <a:spcAft>
                <a:spcPct val="0"/>
              </a:spcAft>
              <a:buClrTx/>
              <a:buSzTx/>
              <a:buFontTx/>
              <a:buNone/>
              <a:tabLst/>
            </a:pPr>
            <a:r>
              <a:rPr lang="en-US">
                <a:latin typeface="Arial" pitchFamily="34" charset="0"/>
                <a:cs typeface="Arial" pitchFamily="34" charset="0"/>
              </a:rPr>
              <a:t>452,</a:t>
            </a:r>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9" name="Flowchart: Document 28"/>
          <p:cNvSpPr/>
          <p:nvPr/>
        </p:nvSpPr>
        <p:spPr bwMode="auto">
          <a:xfrm>
            <a:off x="7377953" y="3756388"/>
            <a:ext cx="977153" cy="1169083"/>
          </a:xfrm>
          <a:prstGeom prst="flowChartDocument">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atin typeface="Arial" pitchFamily="34" charset="0"/>
                <a:cs typeface="Arial" pitchFamily="34" charset="0"/>
              </a:rPr>
              <a:t>870,</a:t>
            </a:r>
          </a:p>
          <a:p>
            <a:r>
              <a:rPr lang="en-US">
                <a:latin typeface="Arial" pitchFamily="34" charset="0"/>
                <a:cs typeface="Arial" pitchFamily="34" charset="0"/>
              </a:rPr>
              <a:t>80,</a:t>
            </a:r>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21" name="Picture 20" descr="All This Is That: The origin and back story of the &lt;strong&gt;smiley&lt;/strong&gt; &lt;strong&gt;face&lt;/strong&g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644" y="5751670"/>
            <a:ext cx="379662" cy="379662"/>
          </a:xfrm>
          <a:prstGeom prst="rect">
            <a:avLst/>
          </a:prstGeom>
        </p:spPr>
      </p:pic>
      <p:pic>
        <p:nvPicPr>
          <p:cNvPr id="23" name="Picture 22" descr="All This Is That: The origin and back story of the &lt;strong&gt;smiley&lt;/strong&gt; &lt;strong&gt;face&lt;/strong&g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00093" y="5775731"/>
            <a:ext cx="379662" cy="375991"/>
          </a:xfrm>
          <a:prstGeom prst="rect">
            <a:avLst/>
          </a:prstGeom>
        </p:spPr>
      </p:pic>
      <p:pic>
        <p:nvPicPr>
          <p:cNvPr id="25" name="Picture 24" descr="All This Is That: The origin and back story of the &lt;strong&gt;smiley&lt;/strong&gt; &lt;strong&gt;face&lt;/strong&g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2216" y="5751670"/>
            <a:ext cx="379662" cy="379662"/>
          </a:xfrm>
          <a:prstGeom prst="rect">
            <a:avLst/>
          </a:prstGeom>
        </p:spPr>
      </p:pic>
      <p:sp>
        <p:nvSpPr>
          <p:cNvPr id="12" name="TextBox 11"/>
          <p:cNvSpPr txBox="1"/>
          <p:nvPr/>
        </p:nvSpPr>
        <p:spPr>
          <a:xfrm>
            <a:off x="6656891" y="5030557"/>
            <a:ext cx="569387" cy="369332"/>
          </a:xfrm>
          <a:prstGeom prst="rect">
            <a:avLst/>
          </a:prstGeom>
          <a:noFill/>
        </p:spPr>
        <p:txBody>
          <a:bodyPr wrap="none" rtlCol="0">
            <a:spAutoFit/>
          </a:bodyPr>
          <a:lstStyle/>
          <a:p>
            <a:r>
              <a:rPr lang="en-US"/>
              <a:t>. . . </a:t>
            </a:r>
          </a:p>
        </p:txBody>
      </p:sp>
      <p:sp>
        <p:nvSpPr>
          <p:cNvPr id="30" name="TextBox 29"/>
          <p:cNvSpPr txBox="1"/>
          <p:nvPr/>
        </p:nvSpPr>
        <p:spPr>
          <a:xfrm>
            <a:off x="6621032" y="4137672"/>
            <a:ext cx="569387" cy="369332"/>
          </a:xfrm>
          <a:prstGeom prst="rect">
            <a:avLst/>
          </a:prstGeom>
          <a:noFill/>
        </p:spPr>
        <p:txBody>
          <a:bodyPr wrap="none" rtlCol="0">
            <a:spAutoFit/>
          </a:bodyPr>
          <a:lstStyle/>
          <a:p>
            <a:r>
              <a:rPr lang="en-US"/>
              <a:t>. . . </a:t>
            </a:r>
          </a:p>
        </p:txBody>
      </p:sp>
      <p:sp>
        <p:nvSpPr>
          <p:cNvPr id="31" name="Trapezoid 30"/>
          <p:cNvSpPr/>
          <p:nvPr/>
        </p:nvSpPr>
        <p:spPr bwMode="auto">
          <a:xfrm flipH="1" flipV="1">
            <a:off x="4970205" y="3103006"/>
            <a:ext cx="1650825"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6" name="Rectangle 5"/>
              <p:cNvSpPr/>
              <p:nvPr/>
            </p:nvSpPr>
            <p:spPr>
              <a:xfrm>
                <a:off x="5404357" y="3083906"/>
                <a:ext cx="6952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𝐿𝑆𝐷</m:t>
                          </m:r>
                        </m:sub>
                      </m:sSub>
                    </m:oMath>
                  </m:oMathPara>
                </a14:m>
                <a:endParaRPr lang="en-US"/>
              </a:p>
            </p:txBody>
          </p:sp>
        </mc:Choice>
        <mc:Fallback xmlns="">
          <p:sp>
            <p:nvSpPr>
              <p:cNvPr id="6" name="Rectangle 5"/>
              <p:cNvSpPr>
                <a:spLocks noRot="1" noChangeAspect="1" noMove="1" noResize="1" noEditPoints="1" noAdjustHandles="1" noChangeArrowheads="1" noChangeShapeType="1" noTextEdit="1"/>
              </p:cNvSpPr>
              <p:nvPr/>
            </p:nvSpPr>
            <p:spPr>
              <a:xfrm>
                <a:off x="5404357" y="3083906"/>
                <a:ext cx="695255" cy="369332"/>
              </a:xfrm>
              <a:prstGeom prst="rect">
                <a:avLst/>
              </a:prstGeom>
              <a:blipFill>
                <a:blip r:embed="rId7"/>
                <a:stretch>
                  <a:fillRect b="-1667"/>
                </a:stretch>
              </a:blipFill>
            </p:spPr>
            <p:txBody>
              <a:bodyPr/>
              <a:lstStyle/>
              <a:p>
                <a:r>
                  <a:rPr lang="en-US">
                    <a:noFill/>
                  </a:rPr>
                  <a:t> </a:t>
                </a:r>
              </a:p>
            </p:txBody>
          </p:sp>
        </mc:Fallback>
      </mc:AlternateContent>
    </p:spTree>
    <p:extLst>
      <p:ext uri="{BB962C8B-B14F-4D97-AF65-F5344CB8AC3E}">
        <p14:creationId xmlns:p14="http://schemas.microsoft.com/office/powerpoint/2010/main" val="348373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C92F8E73-87FA-47CF-B437-A3D799FA1F06}" type="datetime1">
              <a:rPr lang="en-US"/>
              <a:pPr>
                <a:defRPr/>
              </a:pPr>
              <a:t>1/5/2021</a:t>
            </a:fld>
            <a:endParaRPr lang="en-US" altLang="en-US"/>
          </a:p>
        </p:txBody>
      </p:sp>
      <p:sp>
        <p:nvSpPr>
          <p:cNvPr id="5" name="Footer Placeholder 4"/>
          <p:cNvSpPr>
            <a:spLocks noGrp="1"/>
          </p:cNvSpPr>
          <p:nvPr>
            <p:ph type="ftr" sz="quarter" idx="4294967295"/>
          </p:nvPr>
        </p:nvSpPr>
        <p:spPr>
          <a:xfrm>
            <a:off x="3124200" y="6248400"/>
            <a:ext cx="2895600" cy="457200"/>
          </a:xfrm>
        </p:spPr>
        <p:txBody>
          <a:bodyPr/>
          <a:lstStyle/>
          <a:p>
            <a:pPr>
              <a:defRPr/>
            </a:pPr>
            <a:r>
              <a:rPr lang="he-IL" altLang="en-US"/>
              <a:t>http://AmirHerzberg.com</a:t>
            </a:r>
            <a:endParaRPr lang="en-US" altLang="en-US"/>
          </a:p>
        </p:txBody>
      </p:sp>
      <p:sp>
        <p:nvSpPr>
          <p:cNvPr id="6" name="Slide Number Placeholder 5"/>
          <p:cNvSpPr>
            <a:spLocks noGrp="1"/>
          </p:cNvSpPr>
          <p:nvPr>
            <p:ph type="sldNum" sz="quarter" idx="12"/>
          </p:nvPr>
        </p:nvSpPr>
        <p:spPr/>
        <p:txBody>
          <a:bodyPr/>
          <a:lstStyle/>
          <a:p>
            <a:pPr>
              <a:defRPr/>
            </a:pPr>
            <a:fld id="{60B94970-7923-4857-BA6F-AD2134BA9294}" type="slidenum">
              <a:rPr lang="he-IL" altLang="en-US"/>
              <a:pPr>
                <a:defRPr/>
              </a:pPr>
              <a:t>50</a:t>
            </a:fld>
            <a:endParaRPr lang="en-US" altLang="en-US"/>
          </a:p>
        </p:txBody>
      </p:sp>
      <p:sp>
        <p:nvSpPr>
          <p:cNvPr id="86021" name="Rectangle 2"/>
          <p:cNvSpPr>
            <a:spLocks noGrp="1" noChangeArrowheads="1"/>
          </p:cNvSpPr>
          <p:nvPr>
            <p:ph type="title"/>
          </p:nvPr>
        </p:nvSpPr>
        <p:spPr>
          <a:xfrm>
            <a:off x="685800" y="304800"/>
            <a:ext cx="7773988" cy="736600"/>
          </a:xfr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pPr defTabSz="449263"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Hash based MAC</a:t>
            </a:r>
          </a:p>
        </p:txBody>
      </p:sp>
      <p:sp>
        <p:nvSpPr>
          <p:cNvPr id="86022" name="Rectangle 3"/>
          <p:cNvSpPr>
            <a:spLocks noGrp="1" noChangeArrowheads="1"/>
          </p:cNvSpPr>
          <p:nvPr>
            <p:ph type="body" idx="1"/>
          </p:nvPr>
        </p:nvSpPr>
        <p:spPr>
          <a:xfrm>
            <a:off x="257175" y="1236745"/>
            <a:ext cx="8629650" cy="5166672"/>
          </a:xfr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pPr marL="341313" indent="-341313" defTabSz="449263" eaLnBrk="1" hangingPunct="1">
              <a:lnSpc>
                <a:spcPct val="90000"/>
              </a:lnSpc>
              <a:spcBef>
                <a:spcPts val="77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3100" dirty="0"/>
              <a:t>Hash-based MAC is often faster than </a:t>
            </a:r>
            <a:br>
              <a:rPr lang="en-GB" altLang="en-US" sz="3100" dirty="0"/>
            </a:br>
            <a:r>
              <a:rPr lang="en-GB" altLang="en-US" sz="3100" dirty="0"/>
              <a:t>block-cipher MAC </a:t>
            </a:r>
          </a:p>
          <a:p>
            <a:pPr marL="341313" indent="-341313" defTabSz="449263" eaLnBrk="1" hangingPunct="1">
              <a:lnSpc>
                <a:spcPct val="90000"/>
              </a:lnSpc>
              <a:spcBef>
                <a:spcPts val="77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3100" dirty="0"/>
              <a:t>How? Heuristic constructions:</a:t>
            </a:r>
          </a:p>
          <a:p>
            <a:pPr marL="741363" lvl="1" indent="-284163" defTabSz="449263" eaLnBrk="1" hangingPunct="1">
              <a:lnSpc>
                <a:spcPct val="90000"/>
              </a:lnSpc>
              <a:spcBef>
                <a:spcPts val="67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700" i="1" dirty="0" err="1">
                <a:latin typeface="Times New Roman" pitchFamily="18" charset="0"/>
                <a:cs typeface="Times New Roman" pitchFamily="18" charset="0"/>
              </a:rPr>
              <a:t>MACKM</a:t>
            </a:r>
            <a:r>
              <a:rPr lang="en-GB" altLang="en-US" sz="2700" i="1" baseline="-30000" dirty="0" err="1">
                <a:latin typeface="Times New Roman" pitchFamily="18" charset="0"/>
                <a:cs typeface="Times New Roman" pitchFamily="18" charset="0"/>
              </a:rPr>
              <a:t>k</a:t>
            </a:r>
            <a:r>
              <a:rPr lang="en-GB" altLang="en-US" sz="2700" i="1" dirty="0">
                <a:latin typeface="Times New Roman" pitchFamily="18" charset="0"/>
                <a:cs typeface="Times New Roman" pitchFamily="18" charset="0"/>
              </a:rPr>
              <a:t>(m)=h(k||m), </a:t>
            </a:r>
            <a:br>
              <a:rPr lang="en-GB" altLang="en-US" sz="2700" i="1" dirty="0">
                <a:latin typeface="Times New Roman" pitchFamily="18" charset="0"/>
                <a:cs typeface="Times New Roman" pitchFamily="18" charset="0"/>
              </a:rPr>
            </a:br>
            <a:r>
              <a:rPr lang="en-GB" altLang="en-US" sz="2700" i="1" dirty="0" err="1">
                <a:latin typeface="Times New Roman" pitchFamily="18" charset="0"/>
                <a:cs typeface="Times New Roman" pitchFamily="18" charset="0"/>
              </a:rPr>
              <a:t>MACMK</a:t>
            </a:r>
            <a:r>
              <a:rPr lang="en-GB" altLang="en-US" sz="2700" i="1" baseline="-30000" dirty="0" err="1">
                <a:latin typeface="Times New Roman" pitchFamily="18" charset="0"/>
                <a:cs typeface="Times New Roman" pitchFamily="18" charset="0"/>
              </a:rPr>
              <a:t>k</a:t>
            </a:r>
            <a:r>
              <a:rPr lang="en-GB" altLang="en-US" sz="2700" i="1" dirty="0">
                <a:latin typeface="Times New Roman" pitchFamily="18" charset="0"/>
                <a:cs typeface="Times New Roman" pitchFamily="18" charset="0"/>
              </a:rPr>
              <a:t>(m)=h(m||k), </a:t>
            </a:r>
            <a:br>
              <a:rPr lang="en-GB" altLang="en-US" sz="2700" i="1" dirty="0">
                <a:latin typeface="Times New Roman" pitchFamily="18" charset="0"/>
                <a:cs typeface="Times New Roman" pitchFamily="18" charset="0"/>
              </a:rPr>
            </a:br>
            <a:r>
              <a:rPr lang="en-GB" altLang="en-US" sz="2700" i="1" dirty="0" err="1">
                <a:latin typeface="Times New Roman" pitchFamily="18" charset="0"/>
                <a:cs typeface="Times New Roman" pitchFamily="18" charset="0"/>
              </a:rPr>
              <a:t>MACKMK</a:t>
            </a:r>
            <a:r>
              <a:rPr lang="en-GB" altLang="en-US" sz="2700" i="1" baseline="-30000" dirty="0" err="1">
                <a:latin typeface="Times New Roman" pitchFamily="18" charset="0"/>
                <a:cs typeface="Times New Roman" pitchFamily="18" charset="0"/>
              </a:rPr>
              <a:t>k</a:t>
            </a:r>
            <a:r>
              <a:rPr lang="en-GB" altLang="en-US" sz="2700" i="1" dirty="0">
                <a:latin typeface="Times New Roman" pitchFamily="18" charset="0"/>
                <a:cs typeface="Times New Roman" pitchFamily="18" charset="0"/>
              </a:rPr>
              <a:t>(m)=h(k||m||k)… </a:t>
            </a:r>
            <a:br>
              <a:rPr lang="en-GB" altLang="en-US" sz="2700" i="1" dirty="0">
                <a:latin typeface="Times New Roman" pitchFamily="18" charset="0"/>
                <a:cs typeface="Times New Roman" pitchFamily="18" charset="0"/>
              </a:rPr>
            </a:br>
            <a:endParaRPr lang="en-GB" altLang="en-US" sz="2700" i="1" dirty="0">
              <a:latin typeface="Times New Roman" pitchFamily="18" charset="0"/>
              <a:cs typeface="Times New Roman" pitchFamily="18" charset="0"/>
            </a:endParaRPr>
          </a:p>
          <a:p>
            <a:pPr marL="1093788" lvl="2" indent="-284163" defTabSz="449263" eaLnBrk="1" hangingPunct="1">
              <a:lnSpc>
                <a:spcPct val="90000"/>
              </a:lnSpc>
              <a:spcBef>
                <a:spcPts val="67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Are these secure assuming CRHF ? OWF ? Both ? </a:t>
            </a:r>
          </a:p>
          <a:p>
            <a:pPr marL="1411288" lvl="3" indent="-284163" defTabSz="449263" eaLnBrk="1" hangingPunct="1">
              <a:lnSpc>
                <a:spcPct val="90000"/>
              </a:lnSpc>
              <a:spcBef>
                <a:spcPts val="67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No – easy examples. Furthermore… </a:t>
            </a:r>
          </a:p>
          <a:p>
            <a:pPr marL="1093788" lvl="2" indent="-284163" defTabSz="449263" eaLnBrk="1" hangingPunct="1">
              <a:lnSpc>
                <a:spcPct val="90000"/>
              </a:lnSpc>
              <a:spcBef>
                <a:spcPts val="67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i="1" dirty="0">
                <a:solidFill>
                  <a:srgbClr val="FF0000"/>
                </a:solidFill>
                <a:latin typeface="Times New Roman" pitchFamily="18" charset="0"/>
                <a:cs typeface="Times New Roman" pitchFamily="18" charset="0"/>
              </a:rPr>
              <a:t>h(k||m) </a:t>
            </a:r>
            <a:r>
              <a:rPr lang="en-GB" altLang="en-US" dirty="0">
                <a:solidFill>
                  <a:srgbClr val="FF0000"/>
                </a:solidFill>
              </a:rPr>
              <a:t>with MD is broken</a:t>
            </a:r>
            <a:r>
              <a:rPr lang="en-GB" altLang="en-US" dirty="0"/>
              <a:t>: length extension !</a:t>
            </a:r>
            <a:endParaRPr lang="he-IL" altLang="en-US" dirty="0"/>
          </a:p>
          <a:p>
            <a:pPr marL="741363" lvl="1" indent="-284163" defTabSz="449263" eaLnBrk="1" hangingPunct="1">
              <a:lnSpc>
                <a:spcPct val="90000"/>
              </a:lnSpc>
              <a:spcBef>
                <a:spcPts val="67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But: all ‘secure in random oracle model’</a:t>
            </a:r>
          </a:p>
          <a:p>
            <a:pPr marL="341313" indent="-341313" defTabSz="449263" eaLnBrk="1" hangingPunct="1">
              <a:lnSpc>
                <a:spcPct val="90000"/>
              </a:lnSpc>
              <a:spcBef>
                <a:spcPts val="775"/>
              </a:spcBef>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600" dirty="0"/>
          </a:p>
        </p:txBody>
      </p:sp>
      <p:pic>
        <p:nvPicPr>
          <p:cNvPr id="3" name="Picture 2">
            <a:extLst>
              <a:ext uri="{FF2B5EF4-FFF2-40B4-BE49-F238E27FC236}">
                <a16:creationId xmlns:a16="http://schemas.microsoft.com/office/drawing/2014/main" id="{A0084ED9-0ADD-42DE-B177-319237A79BD9}"/>
              </a:ext>
            </a:extLst>
          </p:cNvPr>
          <p:cNvPicPr>
            <a:picLocks noChangeAspect="1"/>
          </p:cNvPicPr>
          <p:nvPr/>
        </p:nvPicPr>
        <p:blipFill>
          <a:blip r:embed="rId3"/>
          <a:stretch>
            <a:fillRect/>
          </a:stretch>
        </p:blipFill>
        <p:spPr>
          <a:xfrm>
            <a:off x="685800" y="2686415"/>
            <a:ext cx="7432288" cy="1641407"/>
          </a:xfrm>
          <a:prstGeom prst="rect">
            <a:avLst/>
          </a:prstGeom>
        </p:spPr>
      </p:pic>
    </p:spTree>
    <p:extLst>
      <p:ext uri="{BB962C8B-B14F-4D97-AF65-F5344CB8AC3E}">
        <p14:creationId xmlns:p14="http://schemas.microsoft.com/office/powerpoint/2010/main" val="14172718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F2D2D1B4-A798-4CC6-8298-82F202D65D49}" type="datetime1">
              <a:rPr lang="en-US"/>
              <a:pPr>
                <a:defRPr/>
              </a:pPr>
              <a:t>1/5/2021</a:t>
            </a:fld>
            <a:endParaRPr lang="en-US" altLang="en-US"/>
          </a:p>
        </p:txBody>
      </p:sp>
      <p:sp>
        <p:nvSpPr>
          <p:cNvPr id="5" name="Footer Placeholder 4"/>
          <p:cNvSpPr>
            <a:spLocks noGrp="1"/>
          </p:cNvSpPr>
          <p:nvPr>
            <p:ph type="ftr" sz="quarter" idx="4294967295"/>
          </p:nvPr>
        </p:nvSpPr>
        <p:spPr>
          <a:xfrm>
            <a:off x="3124200" y="6248400"/>
            <a:ext cx="2895600" cy="457200"/>
          </a:xfrm>
        </p:spPr>
        <p:txBody>
          <a:bodyPr/>
          <a:lstStyle/>
          <a:p>
            <a:pPr>
              <a:defRPr/>
            </a:pPr>
            <a:r>
              <a:rPr lang="he-IL" altLang="en-US"/>
              <a:t>http://AmirHerzberg.com</a:t>
            </a:r>
            <a:endParaRPr lang="en-US" altLang="en-US"/>
          </a:p>
        </p:txBody>
      </p:sp>
      <p:sp>
        <p:nvSpPr>
          <p:cNvPr id="6" name="Slide Number Placeholder 5"/>
          <p:cNvSpPr>
            <a:spLocks noGrp="1"/>
          </p:cNvSpPr>
          <p:nvPr>
            <p:ph type="sldNum" sz="quarter" idx="12"/>
          </p:nvPr>
        </p:nvSpPr>
        <p:spPr/>
        <p:txBody>
          <a:bodyPr/>
          <a:lstStyle/>
          <a:p>
            <a:pPr>
              <a:defRPr/>
            </a:pPr>
            <a:fld id="{9D19CC8B-3160-4B16-AB31-0F50EC77D3BF}" type="slidenum">
              <a:rPr lang="he-IL" altLang="en-US"/>
              <a:pPr>
                <a:defRPr/>
              </a:pPr>
              <a:t>51</a:t>
            </a:fld>
            <a:endParaRPr lang="en-US" altLang="en-US"/>
          </a:p>
        </p:txBody>
      </p:sp>
      <p:sp>
        <p:nvSpPr>
          <p:cNvPr id="88069" name="Rectangle 2"/>
          <p:cNvSpPr>
            <a:spLocks noGrp="1" noChangeArrowheads="1"/>
          </p:cNvSpPr>
          <p:nvPr>
            <p:ph type="title"/>
          </p:nvPr>
        </p:nvSpPr>
        <p:spPr>
          <a:xfrm>
            <a:off x="457200" y="321623"/>
            <a:ext cx="8354291" cy="740845"/>
          </a:xfrm>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p>
            <a:pPr defTabSz="449263"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NMAC: MAC from Keyed Hash</a:t>
            </a:r>
          </a:p>
        </p:txBody>
      </p:sp>
      <mc:AlternateContent xmlns:mc="http://schemas.openxmlformats.org/markup-compatibility/2006" xmlns:a14="http://schemas.microsoft.com/office/drawing/2010/main">
        <mc:Choice Requires="a14">
          <p:sp>
            <p:nvSpPr>
              <p:cNvPr id="88070" name="Rectangle 3"/>
              <p:cNvSpPr>
                <a:spLocks noGrp="1" noChangeArrowheads="1"/>
              </p:cNvSpPr>
              <p:nvPr>
                <p:ph type="body" idx="1"/>
              </p:nvPr>
            </p:nvSpPr>
            <p:spPr>
              <a:xfrm>
                <a:off x="216724" y="1018489"/>
                <a:ext cx="8835242" cy="4641977"/>
              </a:xfrm>
              <a:extLst>
                <a:ext uri="{91240B29-F687-4F45-9708-019B960494DF}">
                  <a14:hiddenLine w="9525">
                    <a:solidFill>
                      <a:srgbClr val="000000"/>
                    </a:solidFill>
                    <a:round/>
                    <a:headEnd/>
                    <a:tailEnd/>
                  </a14:hiddenLine>
                </a:ext>
              </a:extLst>
            </p:spPr>
            <p:txBody>
              <a:bodyPr wrap="square" lIns="90000" tIns="46800" rIns="90000" bIns="46800">
                <a:spAutoFit/>
              </a:bodyPr>
              <a:lstStyle/>
              <a:p>
                <a:pPr marL="341313" indent="-341313"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a:t>Secure MAC from keyed hash – no ‘random oracle’</a:t>
                </a:r>
              </a:p>
              <a:p>
                <a:pPr marL="341313" indent="-341313"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a:t>NMAC uses:</a:t>
                </a:r>
              </a:p>
              <a:p>
                <a:pPr marL="668338" lvl="1" indent="-341313"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t>keyed hash </a:t>
                </a:r>
                <a14:m>
                  <m:oMath xmlns:m="http://schemas.openxmlformats.org/officeDocument/2006/math">
                    <m:r>
                      <a:rPr lang="en-US" altLang="en-US" sz="2400" b="0" i="1" dirty="0" smtClean="0">
                        <a:latin typeface="Cambria Math" panose="02040503050406030204" pitchFamily="18" charset="0"/>
                      </a:rPr>
                      <m:t>h</m:t>
                    </m:r>
                  </m:oMath>
                </a14:m>
                <a:endParaRPr lang="en-GB" altLang="en-US" sz="2400"/>
              </a:p>
              <a:p>
                <a:pPr marL="668338" lvl="1" indent="-341313"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t>Two keys: </a:t>
                </a:r>
                <a14:m>
                  <m:oMath xmlns:m="http://schemas.openxmlformats.org/officeDocument/2006/math">
                    <m:sSub>
                      <m:sSubPr>
                        <m:ctrlPr>
                          <a:rPr lang="en-GB" altLang="en-US" sz="2400" i="1" smtClean="0">
                            <a:latin typeface="Cambria Math" panose="02040503050406030204" pitchFamily="18" charset="0"/>
                          </a:rPr>
                        </m:ctrlPr>
                      </m:sSubPr>
                      <m:e>
                        <m:r>
                          <a:rPr lang="en-US" altLang="en-US" sz="2400" b="0" i="1" smtClean="0">
                            <a:latin typeface="Cambria Math" panose="02040503050406030204" pitchFamily="18" charset="0"/>
                          </a:rPr>
                          <m:t>𝑘</m:t>
                        </m:r>
                      </m:e>
                      <m:sub>
                        <m:r>
                          <a:rPr lang="en-US" altLang="en-US" sz="2400" b="0" i="1" smtClean="0">
                            <a:latin typeface="Cambria Math" panose="02040503050406030204" pitchFamily="18" charset="0"/>
                          </a:rPr>
                          <m:t>𝑜𝑢𝑡</m:t>
                        </m:r>
                      </m:sub>
                    </m:sSub>
                    <m:r>
                      <a:rPr lang="en-US" altLang="en-US" sz="2400" b="0" i="1" smtClean="0">
                        <a:latin typeface="Cambria Math" panose="02040503050406030204" pitchFamily="18" charset="0"/>
                      </a:rPr>
                      <m:t>, </m:t>
                    </m:r>
                    <m:sSub>
                      <m:sSubPr>
                        <m:ctrlPr>
                          <a:rPr lang="en-GB" altLang="en-US" sz="2400" i="1">
                            <a:latin typeface="Cambria Math" panose="02040503050406030204" pitchFamily="18" charset="0"/>
                          </a:rPr>
                        </m:ctrlPr>
                      </m:sSubPr>
                      <m:e>
                        <m:r>
                          <a:rPr lang="en-US" altLang="en-US" sz="2400" i="1">
                            <a:latin typeface="Cambria Math" panose="02040503050406030204" pitchFamily="18" charset="0"/>
                          </a:rPr>
                          <m:t>𝑘</m:t>
                        </m:r>
                      </m:e>
                      <m:sub>
                        <m:r>
                          <a:rPr lang="en-US" altLang="en-US" sz="2400" b="0" i="1" smtClean="0">
                            <a:latin typeface="Cambria Math" panose="02040503050406030204" pitchFamily="18" charset="0"/>
                          </a:rPr>
                          <m:t>𝑖𝑛</m:t>
                        </m:r>
                      </m:sub>
                    </m:sSub>
                  </m:oMath>
                </a14:m>
                <a:endParaRPr lang="en-GB" altLang="en-US" sz="2400"/>
              </a:p>
              <a:p>
                <a:pPr marL="341313" indent="-341313"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a:t>Construction:</a:t>
                </a:r>
                <a:br>
                  <a:rPr lang="en-GB" altLang="en-US" sz="2800"/>
                </a:br>
                <a14:m>
                  <m:oMath xmlns:m="http://schemas.openxmlformats.org/officeDocument/2006/math">
                    <m:sSub>
                      <m:sSubPr>
                        <m:ctrlPr>
                          <a:rPr lang="en-GB" altLang="en-US" sz="2800" i="1" smtClean="0">
                            <a:latin typeface="Cambria Math" panose="02040503050406030204" pitchFamily="18" charset="0"/>
                            <a:cs typeface="Times New Roman" pitchFamily="18" charset="0"/>
                          </a:rPr>
                        </m:ctrlPr>
                      </m:sSubPr>
                      <m:e>
                        <m:r>
                          <a:rPr lang="en-US" altLang="en-US" sz="2800" b="0" i="1" smtClean="0">
                            <a:latin typeface="Cambria Math" panose="02040503050406030204" pitchFamily="18" charset="0"/>
                            <a:cs typeface="Times New Roman" pitchFamily="18" charset="0"/>
                          </a:rPr>
                          <m:t>𝑁𝑀𝐴𝐶</m:t>
                        </m:r>
                      </m:e>
                      <m:sub>
                        <m:sSub>
                          <m:sSubPr>
                            <m:ctrlPr>
                              <a:rPr lang="en-GB" altLang="en-US" sz="2800" i="1" smtClean="0">
                                <a:latin typeface="Cambria Math" panose="02040503050406030204" pitchFamily="18" charset="0"/>
                                <a:cs typeface="Times New Roman" pitchFamily="18" charset="0"/>
                              </a:rPr>
                            </m:ctrlPr>
                          </m:sSubPr>
                          <m:e>
                            <m:r>
                              <a:rPr lang="en-US" altLang="en-US" sz="2800" b="0" i="1" smtClean="0">
                                <a:latin typeface="Cambria Math" panose="02040503050406030204" pitchFamily="18" charset="0"/>
                                <a:cs typeface="Times New Roman" pitchFamily="18" charset="0"/>
                              </a:rPr>
                              <m:t>𝑘</m:t>
                            </m:r>
                          </m:e>
                          <m:sub>
                            <m:r>
                              <a:rPr lang="en-US" altLang="en-US" sz="2800" b="0" i="1" smtClean="0">
                                <a:latin typeface="Cambria Math" panose="02040503050406030204" pitchFamily="18" charset="0"/>
                                <a:cs typeface="Times New Roman" pitchFamily="18" charset="0"/>
                              </a:rPr>
                              <m:t>𝑜𝑢𝑡</m:t>
                            </m:r>
                          </m:sub>
                        </m:sSub>
                        <m:r>
                          <a:rPr lang="en-US" altLang="en-US" sz="2800" b="0" i="1" smtClean="0">
                            <a:latin typeface="Cambria Math" panose="02040503050406030204" pitchFamily="18" charset="0"/>
                            <a:cs typeface="Times New Roman" pitchFamily="18" charset="0"/>
                          </a:rPr>
                          <m:t>,</m:t>
                        </m:r>
                        <m:sSub>
                          <m:sSubPr>
                            <m:ctrlPr>
                              <a:rPr lang="en-US" altLang="en-US" sz="2800" b="0" i="1" smtClean="0">
                                <a:latin typeface="Cambria Math" panose="02040503050406030204" pitchFamily="18" charset="0"/>
                                <a:cs typeface="Times New Roman" pitchFamily="18" charset="0"/>
                              </a:rPr>
                            </m:ctrlPr>
                          </m:sSubPr>
                          <m:e>
                            <m:r>
                              <a:rPr lang="en-US" altLang="en-US" sz="2800" b="0" i="1" smtClean="0">
                                <a:latin typeface="Cambria Math" panose="02040503050406030204" pitchFamily="18" charset="0"/>
                                <a:cs typeface="Times New Roman" pitchFamily="18" charset="0"/>
                              </a:rPr>
                              <m:t>𝑘</m:t>
                            </m:r>
                          </m:e>
                          <m:sub>
                            <m:r>
                              <a:rPr lang="en-US" altLang="en-US" sz="2800" b="0" i="1" smtClean="0">
                                <a:latin typeface="Cambria Math" panose="02040503050406030204" pitchFamily="18" charset="0"/>
                                <a:cs typeface="Times New Roman" pitchFamily="18" charset="0"/>
                              </a:rPr>
                              <m:t>𝑖𝑛</m:t>
                            </m:r>
                          </m:sub>
                        </m:sSub>
                      </m:sub>
                    </m:sSub>
                    <m:r>
                      <a:rPr lang="en-US" altLang="en-US" sz="2800" b="0" i="1" smtClean="0">
                        <a:latin typeface="Cambria Math" panose="02040503050406030204" pitchFamily="18" charset="0"/>
                        <a:cs typeface="Times New Roman" pitchFamily="18" charset="0"/>
                      </a:rPr>
                      <m:t>=</m:t>
                    </m:r>
                    <m:sSub>
                      <m:sSubPr>
                        <m:ctrlPr>
                          <a:rPr lang="en-GB" altLang="en-US" sz="2800" i="1">
                            <a:latin typeface="Cambria Math" panose="02040503050406030204" pitchFamily="18" charset="0"/>
                            <a:cs typeface="Times New Roman" pitchFamily="18" charset="0"/>
                          </a:rPr>
                        </m:ctrlPr>
                      </m:sSubPr>
                      <m:e>
                        <m:r>
                          <a:rPr lang="en-US" altLang="en-US" sz="2800" i="1">
                            <a:latin typeface="Cambria Math" panose="02040503050406030204" pitchFamily="18" charset="0"/>
                            <a:cs typeface="Times New Roman" pitchFamily="18" charset="0"/>
                          </a:rPr>
                          <m:t>h</m:t>
                        </m:r>
                      </m:e>
                      <m:sub>
                        <m:sSub>
                          <m:sSubPr>
                            <m:ctrlPr>
                              <a:rPr lang="en-GB" altLang="en-US" sz="2800" i="1">
                                <a:latin typeface="Cambria Math" panose="02040503050406030204" pitchFamily="18" charset="0"/>
                                <a:cs typeface="Times New Roman" pitchFamily="18" charset="0"/>
                              </a:rPr>
                            </m:ctrlPr>
                          </m:sSubPr>
                          <m:e>
                            <m:r>
                              <a:rPr lang="en-US" altLang="en-US" sz="2800" i="1">
                                <a:latin typeface="Cambria Math" panose="02040503050406030204" pitchFamily="18" charset="0"/>
                                <a:cs typeface="Times New Roman" pitchFamily="18" charset="0"/>
                              </a:rPr>
                              <m:t>𝑘</m:t>
                            </m:r>
                          </m:e>
                          <m:sub>
                            <m:r>
                              <a:rPr lang="en-US" altLang="en-US" sz="2800" i="1">
                                <a:latin typeface="Cambria Math" panose="02040503050406030204" pitchFamily="18" charset="0"/>
                                <a:cs typeface="Times New Roman" pitchFamily="18" charset="0"/>
                              </a:rPr>
                              <m:t>𝑜𝑢𝑡</m:t>
                            </m:r>
                          </m:sub>
                        </m:sSub>
                      </m:sub>
                    </m:sSub>
                    <m:d>
                      <m:dPr>
                        <m:ctrlPr>
                          <a:rPr lang="en-GB" altLang="en-US" sz="2800" i="1" smtClean="0">
                            <a:latin typeface="Cambria Math" panose="02040503050406030204" pitchFamily="18" charset="0"/>
                            <a:cs typeface="Times New Roman" pitchFamily="18" charset="0"/>
                          </a:rPr>
                        </m:ctrlPr>
                      </m:dPr>
                      <m:e>
                        <m:sSub>
                          <m:sSubPr>
                            <m:ctrlPr>
                              <a:rPr lang="en-GB" altLang="en-US" sz="2800" i="1">
                                <a:latin typeface="Cambria Math" panose="02040503050406030204" pitchFamily="18" charset="0"/>
                                <a:cs typeface="Times New Roman" pitchFamily="18" charset="0"/>
                              </a:rPr>
                            </m:ctrlPr>
                          </m:sSubPr>
                          <m:e>
                            <m:r>
                              <a:rPr lang="en-US" altLang="en-US" sz="2800" i="1">
                                <a:latin typeface="Cambria Math" panose="02040503050406030204" pitchFamily="18" charset="0"/>
                                <a:cs typeface="Times New Roman" pitchFamily="18" charset="0"/>
                              </a:rPr>
                              <m:t>h</m:t>
                            </m:r>
                          </m:e>
                          <m:sub>
                            <m:sSub>
                              <m:sSubPr>
                                <m:ctrlPr>
                                  <a:rPr lang="en-GB" altLang="en-US" sz="2800" i="1">
                                    <a:latin typeface="Cambria Math" panose="02040503050406030204" pitchFamily="18" charset="0"/>
                                    <a:cs typeface="Times New Roman" pitchFamily="18" charset="0"/>
                                  </a:rPr>
                                </m:ctrlPr>
                              </m:sSubPr>
                              <m:e>
                                <m:r>
                                  <a:rPr lang="en-US" altLang="en-US" sz="2800" i="1">
                                    <a:latin typeface="Cambria Math" panose="02040503050406030204" pitchFamily="18" charset="0"/>
                                    <a:cs typeface="Times New Roman" pitchFamily="18" charset="0"/>
                                  </a:rPr>
                                  <m:t>𝑘</m:t>
                                </m:r>
                              </m:e>
                              <m:sub>
                                <m:r>
                                  <a:rPr lang="en-US" altLang="en-US" sz="2800" b="0" i="1" smtClean="0">
                                    <a:latin typeface="Cambria Math" panose="02040503050406030204" pitchFamily="18" charset="0"/>
                                    <a:cs typeface="Times New Roman" pitchFamily="18" charset="0"/>
                                  </a:rPr>
                                  <m:t>𝑖𝑛</m:t>
                                </m:r>
                              </m:sub>
                            </m:sSub>
                          </m:sub>
                        </m:sSub>
                        <m:d>
                          <m:dPr>
                            <m:ctrlPr>
                              <a:rPr lang="en-US" altLang="en-US" sz="2800" i="1" smtClean="0">
                                <a:latin typeface="Cambria Math" panose="02040503050406030204" pitchFamily="18" charset="0"/>
                                <a:cs typeface="Times New Roman" pitchFamily="18" charset="0"/>
                              </a:rPr>
                            </m:ctrlPr>
                          </m:dPr>
                          <m:e>
                            <m:r>
                              <a:rPr lang="en-US" altLang="en-US" sz="2800" b="0" i="1" smtClean="0">
                                <a:latin typeface="Cambria Math" panose="02040503050406030204" pitchFamily="18" charset="0"/>
                                <a:cs typeface="Times New Roman" pitchFamily="18" charset="0"/>
                              </a:rPr>
                              <m:t>𝑥</m:t>
                            </m:r>
                          </m:e>
                        </m:d>
                      </m:e>
                    </m:d>
                  </m:oMath>
                </a14:m>
                <a:endParaRPr lang="en-GB" altLang="en-US" sz="2800" i="1">
                  <a:latin typeface="Times New Roman" pitchFamily="18" charset="0"/>
                  <a:cs typeface="Times New Roman" pitchFamily="18" charset="0"/>
                </a:endParaRPr>
              </a:p>
              <a:p>
                <a:pPr marL="341313" indent="-341313"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a:t>Pro: provable security</a:t>
                </a:r>
              </a:p>
              <a:p>
                <a:pPr marL="341313" indent="-341313"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a:t>Cons: requires keyed crypto hash, two keys</a:t>
                </a:r>
              </a:p>
              <a:p>
                <a:pPr marL="341313" indent="-341313"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a:t>HMAC: a heuristic variant using keyless hash…</a:t>
                </a:r>
                <a:endParaRPr lang="en-GB" altLang="en-US" sz="2800" i="1">
                  <a:latin typeface="Times New Roman" pitchFamily="18" charset="0"/>
                  <a:cs typeface="Times New Roman" pitchFamily="18" charset="0"/>
                </a:endParaRPr>
              </a:p>
            </p:txBody>
          </p:sp>
        </mc:Choice>
        <mc:Fallback xmlns="">
          <p:sp>
            <p:nvSpPr>
              <p:cNvPr id="88070" name="Rectangle 3"/>
              <p:cNvSpPr>
                <a:spLocks noGrp="1" noRot="1" noChangeAspect="1" noMove="1" noResize="1" noEditPoints="1" noAdjustHandles="1" noChangeArrowheads="1" noChangeShapeType="1" noTextEdit="1"/>
              </p:cNvSpPr>
              <p:nvPr>
                <p:ph type="body" idx="1"/>
              </p:nvPr>
            </p:nvSpPr>
            <p:spPr>
              <a:xfrm>
                <a:off x="216724" y="1018489"/>
                <a:ext cx="8835242" cy="4641977"/>
              </a:xfrm>
              <a:blipFill>
                <a:blip r:embed="rId3"/>
                <a:stretch>
                  <a:fillRect l="-483" t="-1312" b="-2493"/>
                </a:stretch>
              </a:blipFill>
              <a:extLst>
                <a:ext uri="{91240B29-F687-4F45-9708-019B960494DF}">
                  <a14:hiddenLine xmlns:a14="http://schemas.microsoft.com/office/drawing/2010/main" w="9525">
                    <a:solidFill>
                      <a:srgbClr val="000000"/>
                    </a:solidFill>
                    <a:round/>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35894057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F2D2D1B4-A798-4CC6-8298-82F202D65D49}" type="datetime1">
              <a:rPr lang="en-US"/>
              <a:pPr>
                <a:defRPr/>
              </a:pPr>
              <a:t>1/5/2021</a:t>
            </a:fld>
            <a:endParaRPr lang="en-US" altLang="en-US"/>
          </a:p>
        </p:txBody>
      </p:sp>
      <p:sp>
        <p:nvSpPr>
          <p:cNvPr id="5" name="Footer Placeholder 4"/>
          <p:cNvSpPr>
            <a:spLocks noGrp="1"/>
          </p:cNvSpPr>
          <p:nvPr>
            <p:ph type="ftr" sz="quarter" idx="4294967295"/>
          </p:nvPr>
        </p:nvSpPr>
        <p:spPr>
          <a:xfrm>
            <a:off x="3124200" y="6248400"/>
            <a:ext cx="2895600" cy="457200"/>
          </a:xfrm>
        </p:spPr>
        <p:txBody>
          <a:bodyPr/>
          <a:lstStyle/>
          <a:p>
            <a:pPr>
              <a:defRPr/>
            </a:pPr>
            <a:r>
              <a:rPr lang="he-IL" altLang="en-US"/>
              <a:t>http://AmirHerzberg.com</a:t>
            </a:r>
            <a:endParaRPr lang="en-US" altLang="en-US"/>
          </a:p>
        </p:txBody>
      </p:sp>
      <p:sp>
        <p:nvSpPr>
          <p:cNvPr id="6" name="Slide Number Placeholder 5"/>
          <p:cNvSpPr>
            <a:spLocks noGrp="1"/>
          </p:cNvSpPr>
          <p:nvPr>
            <p:ph type="sldNum" sz="quarter" idx="12"/>
          </p:nvPr>
        </p:nvSpPr>
        <p:spPr/>
        <p:txBody>
          <a:bodyPr/>
          <a:lstStyle/>
          <a:p>
            <a:pPr>
              <a:defRPr/>
            </a:pPr>
            <a:fld id="{9D19CC8B-3160-4B16-AB31-0F50EC77D3BF}" type="slidenum">
              <a:rPr lang="he-IL" altLang="en-US"/>
              <a:pPr>
                <a:defRPr/>
              </a:pPr>
              <a:t>52</a:t>
            </a:fld>
            <a:endParaRPr lang="en-US" altLang="en-US"/>
          </a:p>
        </p:txBody>
      </p:sp>
      <p:sp>
        <p:nvSpPr>
          <p:cNvPr id="88069" name="Rectangle 2"/>
          <p:cNvSpPr>
            <a:spLocks noGrp="1" noChangeArrowheads="1"/>
          </p:cNvSpPr>
          <p:nvPr>
            <p:ph type="title"/>
          </p:nvPr>
        </p:nvSpPr>
        <p:spPr>
          <a:xfrm>
            <a:off x="457200" y="321623"/>
            <a:ext cx="8354291" cy="740845"/>
          </a:xfrm>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p>
            <a:pPr defTabSz="449263"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Hash-based MAC: HMAC</a:t>
            </a:r>
          </a:p>
        </p:txBody>
      </p:sp>
      <mc:AlternateContent xmlns:mc="http://schemas.openxmlformats.org/markup-compatibility/2006" xmlns:a14="http://schemas.microsoft.com/office/drawing/2010/main">
        <mc:Choice Requires="a14">
          <p:sp>
            <p:nvSpPr>
              <p:cNvPr id="88070" name="Rectangle 3"/>
              <p:cNvSpPr>
                <a:spLocks noGrp="1" noChangeArrowheads="1"/>
              </p:cNvSpPr>
              <p:nvPr>
                <p:ph type="body" idx="1"/>
              </p:nvPr>
            </p:nvSpPr>
            <p:spPr>
              <a:xfrm>
                <a:off x="216724" y="1018489"/>
                <a:ext cx="8835242" cy="4671152"/>
              </a:xfrm>
              <a:extLst>
                <a:ext uri="{91240B29-F687-4F45-9708-019B960494DF}">
                  <a14:hiddenLine w="9525">
                    <a:solidFill>
                      <a:srgbClr val="000000"/>
                    </a:solidFill>
                    <a:round/>
                    <a:headEnd/>
                    <a:tailEnd/>
                  </a14:hiddenLine>
                </a:ext>
              </a:extLst>
            </p:spPr>
            <p:txBody>
              <a:bodyPr wrap="square" lIns="90000" tIns="46800" rIns="90000" bIns="46800">
                <a:spAutoFit/>
              </a:bodyPr>
              <a:lstStyle/>
              <a:p>
                <a:pPr marL="341313" indent="-341313"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HMAC uses only the unkeyed hash function </a:t>
                </a:r>
                <a14:m>
                  <m:oMath xmlns:m="http://schemas.openxmlformats.org/officeDocument/2006/math">
                    <m:r>
                      <a:rPr lang="en-GB" altLang="en-US" i="1" dirty="0">
                        <a:latin typeface="Cambria Math" panose="02040503050406030204" pitchFamily="18" charset="0"/>
                      </a:rPr>
                      <m:t>h</m:t>
                    </m:r>
                  </m:oMath>
                </a14:m>
                <a:r>
                  <a:rPr lang="en-GB" altLang="en-US" dirty="0"/>
                  <a:t>:</a:t>
                </a:r>
              </a:p>
              <a:p>
                <a:pPr marL="341313" indent="-341313" algn="ctr" defTabSz="449263" eaLnBrk="1" hangingPunct="1">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i="1" dirty="0" err="1">
                    <a:latin typeface="Times New Roman" pitchFamily="18" charset="0"/>
                    <a:cs typeface="Times New Roman" pitchFamily="18" charset="0"/>
                  </a:rPr>
                  <a:t>HMAC</a:t>
                </a:r>
                <a:r>
                  <a:rPr lang="en-GB" altLang="en-US" b="1" i="1" baseline="-30000" dirty="0" err="1">
                    <a:latin typeface="Times New Roman" pitchFamily="18" charset="0"/>
                    <a:cs typeface="Times New Roman" pitchFamily="18" charset="0"/>
                  </a:rPr>
                  <a:t>k</a:t>
                </a:r>
                <a:r>
                  <a:rPr lang="en-GB" altLang="en-US" i="1" dirty="0">
                    <a:latin typeface="Times New Roman" pitchFamily="18" charset="0"/>
                    <a:cs typeface="Times New Roman" pitchFamily="18" charset="0"/>
                  </a:rPr>
                  <a:t>(x)=h(k</a:t>
                </a:r>
                <a:r>
                  <a:rPr lang="en-GB" altLang="en-US" i="1" dirty="0">
                    <a:latin typeface="Symbol" pitchFamily="18" charset="2"/>
                    <a:cs typeface="Times New Roman" pitchFamily="18" charset="0"/>
                  </a:rPr>
                  <a:t></a:t>
                </a:r>
                <a:r>
                  <a:rPr lang="en-GB" altLang="en-US" i="1" dirty="0">
                    <a:latin typeface="Times New Roman" pitchFamily="18" charset="0"/>
                    <a:cs typeface="Times New Roman" pitchFamily="18" charset="0"/>
                  </a:rPr>
                  <a:t> </a:t>
                </a:r>
                <a:r>
                  <a:rPr lang="en-GB" altLang="en-US" i="1" dirty="0" err="1">
                    <a:latin typeface="Times New Roman" pitchFamily="18" charset="0"/>
                    <a:cs typeface="Times New Roman" pitchFamily="18" charset="0"/>
                  </a:rPr>
                  <a:t>opad</a:t>
                </a:r>
                <a:r>
                  <a:rPr lang="en-GB" altLang="en-US" i="1" dirty="0">
                    <a:latin typeface="Times New Roman" pitchFamily="18" charset="0"/>
                    <a:cs typeface="Times New Roman" pitchFamily="18" charset="0"/>
                  </a:rPr>
                  <a:t> || h(k </a:t>
                </a:r>
                <a:r>
                  <a:rPr lang="en-GB" altLang="en-US" i="1" dirty="0">
                    <a:latin typeface="Symbol" pitchFamily="18" charset="2"/>
                    <a:cs typeface="Times New Roman" pitchFamily="18" charset="0"/>
                  </a:rPr>
                  <a:t></a:t>
                </a:r>
                <a:r>
                  <a:rPr lang="en-GB" altLang="en-US" i="1" dirty="0">
                    <a:latin typeface="Times New Roman" pitchFamily="18" charset="0"/>
                    <a:cs typeface="Times New Roman" pitchFamily="18" charset="0"/>
                  </a:rPr>
                  <a:t> </a:t>
                </a:r>
                <a:r>
                  <a:rPr lang="en-GB" altLang="en-US" i="1" dirty="0" err="1">
                    <a:latin typeface="Times New Roman" pitchFamily="18" charset="0"/>
                    <a:cs typeface="Times New Roman" pitchFamily="18" charset="0"/>
                  </a:rPr>
                  <a:t>ipad</a:t>
                </a:r>
                <a:r>
                  <a:rPr lang="en-GB" altLang="en-US" i="1" dirty="0">
                    <a:latin typeface="Times New Roman" pitchFamily="18" charset="0"/>
                    <a:cs typeface="Times New Roman" pitchFamily="18" charset="0"/>
                  </a:rPr>
                  <a:t> || x))</a:t>
                </a:r>
              </a:p>
              <a:p>
                <a:pPr marL="741363" lvl="1" indent="-284163"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i="1" dirty="0" err="1">
                    <a:latin typeface="Times New Roman" pitchFamily="18" charset="0"/>
                    <a:cs typeface="Times New Roman" pitchFamily="18" charset="0"/>
                  </a:rPr>
                  <a:t>Opad</a:t>
                </a:r>
                <a:r>
                  <a:rPr lang="en-GB" altLang="en-US" i="1" dirty="0">
                    <a:latin typeface="Times New Roman" pitchFamily="18" charset="0"/>
                    <a:cs typeface="Times New Roman" pitchFamily="18" charset="0"/>
                  </a:rPr>
                  <a:t>, </a:t>
                </a:r>
                <a:r>
                  <a:rPr lang="en-GB" altLang="en-US" i="1" dirty="0" err="1">
                    <a:latin typeface="Times New Roman" pitchFamily="18" charset="0"/>
                    <a:cs typeface="Times New Roman" pitchFamily="18" charset="0"/>
                  </a:rPr>
                  <a:t>ipad</a:t>
                </a:r>
                <a:r>
                  <a:rPr lang="en-GB" altLang="en-US" i="1" dirty="0">
                    <a:latin typeface="Times New Roman" pitchFamily="18" charset="0"/>
                    <a:cs typeface="Times New Roman" pitchFamily="18" charset="0"/>
                  </a:rPr>
                  <a:t>: </a:t>
                </a:r>
                <a:r>
                  <a:rPr lang="en-GB" altLang="en-US" dirty="0"/>
                  <a:t>fixed sequences (of 36x, 5Cx resp.), for max hamming distance btw </a:t>
                </a:r>
                <a:r>
                  <a:rPr lang="en-GB" altLang="en-US" i="1" dirty="0">
                    <a:latin typeface="Times New Roman" pitchFamily="18" charset="0"/>
                    <a:cs typeface="Times New Roman" pitchFamily="18" charset="0"/>
                  </a:rPr>
                  <a:t>k </a:t>
                </a:r>
                <a:r>
                  <a:rPr lang="en-GB" altLang="en-US" sz="3100" i="1" dirty="0">
                    <a:latin typeface="Symbol" pitchFamily="18" charset="2"/>
                    <a:cs typeface="Times New Roman" pitchFamily="18" charset="0"/>
                  </a:rPr>
                  <a:t></a:t>
                </a:r>
                <a:r>
                  <a:rPr lang="en-GB" altLang="en-US" i="1" dirty="0">
                    <a:latin typeface="Times New Roman" pitchFamily="18" charset="0"/>
                    <a:cs typeface="Times New Roman" pitchFamily="18" charset="0"/>
                  </a:rPr>
                  <a:t> </a:t>
                </a:r>
                <a:r>
                  <a:rPr lang="en-GB" altLang="en-US" i="1" dirty="0" err="1">
                    <a:latin typeface="Times New Roman" pitchFamily="18" charset="0"/>
                    <a:cs typeface="Times New Roman" pitchFamily="18" charset="0"/>
                  </a:rPr>
                  <a:t>opad</a:t>
                </a:r>
                <a:r>
                  <a:rPr lang="en-GB" altLang="en-US" i="1" dirty="0">
                    <a:latin typeface="Times New Roman" pitchFamily="18" charset="0"/>
                    <a:cs typeface="Times New Roman" pitchFamily="18" charset="0"/>
                  </a:rPr>
                  <a:t> </a:t>
                </a:r>
                <a:r>
                  <a:rPr lang="en-GB" altLang="en-US" dirty="0"/>
                  <a:t>and </a:t>
                </a:r>
                <a:r>
                  <a:rPr lang="en-GB" altLang="en-US" i="1" dirty="0"/>
                  <a:t>k </a:t>
                </a:r>
                <a:r>
                  <a:rPr lang="en-GB" altLang="en-US" sz="3100" i="1" dirty="0">
                    <a:latin typeface="Symbol" pitchFamily="18" charset="2"/>
                    <a:cs typeface="Times New Roman" pitchFamily="18" charset="0"/>
                  </a:rPr>
                  <a:t></a:t>
                </a:r>
                <a:r>
                  <a:rPr lang="en-GB" altLang="en-US" i="1" dirty="0">
                    <a:latin typeface="Times New Roman" pitchFamily="18" charset="0"/>
                    <a:cs typeface="Times New Roman" pitchFamily="18" charset="0"/>
                  </a:rPr>
                  <a:t> </a:t>
                </a:r>
                <a:r>
                  <a:rPr lang="en-GB" altLang="en-US" i="1" dirty="0" err="1">
                    <a:latin typeface="Times New Roman" pitchFamily="18" charset="0"/>
                    <a:cs typeface="Times New Roman" pitchFamily="18" charset="0"/>
                  </a:rPr>
                  <a:t>ipad</a:t>
                </a:r>
                <a:r>
                  <a:rPr lang="en-GB" altLang="en-US" i="1" dirty="0">
                    <a:latin typeface="Times New Roman" pitchFamily="18" charset="0"/>
                    <a:cs typeface="Times New Roman" pitchFamily="18" charset="0"/>
                  </a:rPr>
                  <a:t>.</a:t>
                </a:r>
                <a:r>
                  <a:rPr lang="en-GB" altLang="en-US" dirty="0"/>
                  <a:t> </a:t>
                </a:r>
              </a:p>
              <a:p>
                <a:pPr marL="341313" indent="-341313"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[BCK]: secure MAC under ‘reasonable assumptions’ [beyond our scope]</a:t>
                </a:r>
              </a:p>
              <a:p>
                <a:pPr marL="341313" indent="-341313"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Widely deployed – for MAC, PRF and KDF</a:t>
                </a:r>
              </a:p>
              <a:p>
                <a:pPr marL="668338" lvl="1" indent="-341313"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KDF – Key Derivation Function </a:t>
                </a:r>
              </a:p>
              <a:p>
                <a:pPr marL="341313" indent="-341313"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More results, more exposure </a:t>
                </a:r>
                <a:r>
                  <a:rPr lang="en-GB" altLang="en-US" dirty="0">
                    <a:sym typeface="Wingdings" panose="05000000000000000000" pitchFamily="2" charset="2"/>
                  </a:rPr>
                  <a:t> confidence!</a:t>
                </a:r>
                <a:endParaRPr lang="en-GB" altLang="en-US" dirty="0"/>
              </a:p>
            </p:txBody>
          </p:sp>
        </mc:Choice>
        <mc:Fallback xmlns="">
          <p:sp>
            <p:nvSpPr>
              <p:cNvPr id="88070" name="Rectangle 3"/>
              <p:cNvSpPr>
                <a:spLocks noGrp="1" noRot="1" noChangeAspect="1" noMove="1" noResize="1" noEditPoints="1" noAdjustHandles="1" noChangeArrowheads="1" noChangeShapeType="1" noTextEdit="1"/>
              </p:cNvSpPr>
              <p:nvPr>
                <p:ph type="body" idx="1"/>
              </p:nvPr>
            </p:nvSpPr>
            <p:spPr>
              <a:xfrm>
                <a:off x="216724" y="1018489"/>
                <a:ext cx="8835242" cy="4671152"/>
              </a:xfrm>
              <a:blipFill>
                <a:blip r:embed="rId3"/>
                <a:stretch>
                  <a:fillRect l="-621" t="-1697" b="-3003"/>
                </a:stretch>
              </a:blipFill>
              <a:extLst>
                <a:ext uri="{91240B29-F687-4F45-9708-019B960494DF}">
                  <a14:hiddenLine xmlns:a14="http://schemas.microsoft.com/office/drawing/2010/main" w="9525">
                    <a:solidFill>
                      <a:srgbClr val="000000"/>
                    </a:solidFill>
                    <a:round/>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399809122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9" name="Rectangle 2"/>
          <p:cNvSpPr>
            <a:spLocks noGrp="1" noChangeArrowheads="1"/>
          </p:cNvSpPr>
          <p:nvPr>
            <p:ph type="title"/>
          </p:nvPr>
        </p:nvSpPr>
        <p:spPr/>
        <p:txBody>
          <a:bodyPr/>
          <a:lstStyle/>
          <a:p>
            <a:r>
              <a:rPr lang="en-GB" altLang="en-US"/>
              <a:t>HMAC, NMAC: Usage, Properties</a:t>
            </a:r>
          </a:p>
        </p:txBody>
      </p:sp>
      <p:sp>
        <p:nvSpPr>
          <p:cNvPr id="88070" name="Rectangle 3"/>
          <p:cNvSpPr>
            <a:spLocks noGrp="1" noChangeArrowheads="1"/>
          </p:cNvSpPr>
          <p:nvPr>
            <p:ph type="body" idx="1"/>
          </p:nvPr>
        </p:nvSpPr>
        <p:spPr>
          <a:xfrm>
            <a:off x="423069" y="938212"/>
            <a:ext cx="8539956" cy="4981575"/>
          </a:xfrm>
        </p:spPr>
        <p:txBody>
          <a:bodyPr/>
          <a:lstStyle/>
          <a:p>
            <a:r>
              <a:rPr lang="en-GB" altLang="en-US" sz="2800"/>
              <a:t>Often faster than block-cipher MAC </a:t>
            </a:r>
          </a:p>
          <a:p>
            <a:r>
              <a:rPr lang="en-GB" altLang="en-US" sz="2800"/>
              <a:t>Usage:</a:t>
            </a:r>
          </a:p>
          <a:p>
            <a:pPr lvl="1"/>
            <a:r>
              <a:rPr lang="en-GB" altLang="en-US" sz="2400"/>
              <a:t>With secret key: as MAC or PRF</a:t>
            </a:r>
          </a:p>
          <a:p>
            <a:pPr lvl="1"/>
            <a:r>
              <a:rPr lang="en-GB" altLang="en-US" sz="2400"/>
              <a:t>With public key (‘salt’ or ‘nonce’, HMACs(x)), incl.: </a:t>
            </a:r>
          </a:p>
          <a:p>
            <a:pPr lvl="2"/>
            <a:r>
              <a:rPr lang="en-GB" altLang="en-US" sz="2000"/>
              <a:t>Key derivation function (HKDF) – extract randomness</a:t>
            </a:r>
          </a:p>
          <a:p>
            <a:pPr lvl="2"/>
            <a:r>
              <a:rPr lang="en-GB" altLang="en-US" sz="2000"/>
              <a:t>Integrity (hash-then-sign, files) – as keyed hash</a:t>
            </a:r>
          </a:p>
          <a:p>
            <a:r>
              <a:rPr lang="en-GB" altLang="en-US" sz="2800"/>
              <a:t>Some proven properties (reductions):</a:t>
            </a:r>
          </a:p>
          <a:p>
            <a:pPr lvl="1"/>
            <a:r>
              <a:rPr lang="en-GB" altLang="en-US" sz="2400"/>
              <a:t>CRHF if underlying hash (or compression) is CRHF</a:t>
            </a:r>
          </a:p>
          <a:p>
            <a:pPr lvl="1"/>
            <a:r>
              <a:rPr lang="en-GB" altLang="en-US" sz="2400"/>
              <a:t>Secure VIL-PRF if compression function is FIL-PRF</a:t>
            </a:r>
          </a:p>
          <a:p>
            <a:pPr lvl="1"/>
            <a:r>
              <a:rPr lang="en-GB" altLang="en-US" sz="2400"/>
              <a:t>Secure key-derivation (randomness extraction)</a:t>
            </a:r>
          </a:p>
          <a:p>
            <a:pPr lvl="2"/>
            <a:r>
              <a:rPr lang="en-GB" altLang="en-US" sz="2000"/>
              <a:t>Easy: assuming hash is m-bits randomness-extracting </a:t>
            </a:r>
          </a:p>
          <a:p>
            <a:pPr lvl="2"/>
            <a:r>
              <a:rPr lang="en-GB" altLang="en-US" sz="2000"/>
              <a:t>Also under (some) weaker assumptions</a:t>
            </a:r>
          </a:p>
        </p:txBody>
      </p:sp>
      <p:sp>
        <p:nvSpPr>
          <p:cNvPr id="4" name="Date Placeholder 3"/>
          <p:cNvSpPr>
            <a:spLocks noGrp="1"/>
          </p:cNvSpPr>
          <p:nvPr>
            <p:ph type="dt" sz="quarter" idx="10"/>
          </p:nvPr>
        </p:nvSpPr>
        <p:spPr/>
        <p:txBody>
          <a:bodyPr/>
          <a:lstStyle/>
          <a:p>
            <a:fld id="{F2D2D1B4-A798-4CC6-8298-82F202D65D49}" type="datetime1">
              <a:rPr lang="en-US"/>
              <a:pPr/>
              <a:t>1/5/2021</a:t>
            </a:fld>
            <a:endParaRPr lang="en-US" altLang="en-US"/>
          </a:p>
        </p:txBody>
      </p:sp>
      <p:sp>
        <p:nvSpPr>
          <p:cNvPr id="6" name="Slide Number Placeholder 5"/>
          <p:cNvSpPr>
            <a:spLocks noGrp="1"/>
          </p:cNvSpPr>
          <p:nvPr>
            <p:ph type="sldNum" sz="quarter" idx="12"/>
          </p:nvPr>
        </p:nvSpPr>
        <p:spPr/>
        <p:txBody>
          <a:bodyPr/>
          <a:lstStyle/>
          <a:p>
            <a:fld id="{9D19CC8B-3160-4B16-AB31-0F50EC77D3BF}" type="slidenum">
              <a:rPr lang="he-IL" altLang="en-US"/>
              <a:pPr/>
              <a:t>53</a:t>
            </a:fld>
            <a:endParaRPr lang="en-US" altLang="en-US"/>
          </a:p>
        </p:txBody>
      </p:sp>
      <p:sp>
        <p:nvSpPr>
          <p:cNvPr id="5" name="Footer Placeholder 4"/>
          <p:cNvSpPr>
            <a:spLocks noGrp="1"/>
          </p:cNvSpPr>
          <p:nvPr>
            <p:ph type="ftr" sz="quarter" idx="4294967295"/>
          </p:nvPr>
        </p:nvSpPr>
        <p:spPr>
          <a:xfrm>
            <a:off x="0" y="6248400"/>
            <a:ext cx="2895600" cy="457200"/>
          </a:xfrm>
        </p:spPr>
        <p:txBody>
          <a:bodyPr/>
          <a:lstStyle/>
          <a:p>
            <a:pPr>
              <a:defRPr/>
            </a:pPr>
            <a:r>
              <a:rPr lang="he-IL" altLang="en-US"/>
              <a:t>http://AmirHerzberg.com</a:t>
            </a:r>
            <a:endParaRPr lang="en-US" altLang="en-US"/>
          </a:p>
        </p:txBody>
      </p:sp>
    </p:spTree>
    <p:extLst>
      <p:ext uri="{BB962C8B-B14F-4D97-AF65-F5344CB8AC3E}">
        <p14:creationId xmlns:p14="http://schemas.microsoft.com/office/powerpoint/2010/main" val="39496473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Digest Schemes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Generalization of collision-resistant hash</a:t>
                </a:r>
              </a:p>
              <a:p>
                <a:pPr lvl="1"/>
                <a:r>
                  <a:rPr lang="en-US" dirty="0"/>
                  <a:t>Input is a </a:t>
                </a:r>
                <a:r>
                  <a:rPr lang="en-US" b="1" dirty="0"/>
                  <a:t>sequence </a:t>
                </a:r>
                <a:r>
                  <a:rPr lang="en-US" dirty="0"/>
                  <a:t>of messages</a:t>
                </a:r>
              </a:p>
              <a:p>
                <a:pPr lvl="1"/>
                <a:r>
                  <a:rPr lang="en-US" dirty="0"/>
                  <a:t>Output is n-bit </a:t>
                </a:r>
                <a:r>
                  <a:rPr lang="en-US" b="1" dirty="0"/>
                  <a:t>digest</a:t>
                </a:r>
                <a:r>
                  <a:rPr lang="en-US" dirty="0"/>
                  <a:t>, denoted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oMath>
                </a14:m>
                <a:endParaRPr lang="en-US" dirty="0"/>
              </a:p>
              <a:p>
                <a:r>
                  <a:rPr lang="en-US" dirty="0"/>
                  <a:t>Three types of schemes</a:t>
                </a:r>
              </a:p>
              <a:p>
                <a:pPr lvl="2"/>
                <a:r>
                  <a:rPr lang="en-US" dirty="0"/>
                  <a:t>And some sub-types and constructions</a:t>
                </a:r>
              </a:p>
              <a:p>
                <a:pPr lvl="1"/>
                <a:r>
                  <a:rPr lang="en-US" dirty="0"/>
                  <a:t>Digest-chain</a:t>
                </a:r>
              </a:p>
              <a:p>
                <a:pPr lvl="2"/>
                <a:r>
                  <a:rPr lang="en-US" dirty="0"/>
                  <a:t>and the Merkle-</a:t>
                </a:r>
                <a:r>
                  <a:rPr lang="en-US" dirty="0" err="1"/>
                  <a:t>Damgard</a:t>
                </a:r>
                <a:r>
                  <a:rPr lang="en-US" dirty="0"/>
                  <a:t> construction</a:t>
                </a:r>
              </a:p>
              <a:p>
                <a:pPr lvl="1"/>
                <a:r>
                  <a:rPr lang="en-US" dirty="0"/>
                  <a:t>Merkle Digest (and Merkle trees)</a:t>
                </a:r>
              </a:p>
              <a:p>
                <a:pPr lvl="1"/>
                <a:r>
                  <a:rPr lang="en-US" dirty="0"/>
                  <a:t>Block-chains (and Bitcoin)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3" t="-15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p:cNvSpPr>
            <a:spLocks noGrp="1"/>
          </p:cNvSpPr>
          <p:nvPr>
            <p:ph type="sldNum" sz="quarter" idx="12"/>
          </p:nvPr>
        </p:nvSpPr>
        <p:spPr/>
        <p:txBody>
          <a:bodyPr/>
          <a:lstStyle/>
          <a:p>
            <a:pPr>
              <a:defRPr/>
            </a:pPr>
            <a:fld id="{4AC8934D-7EC5-4767-94BA-6AA41C7401E4}" type="slidenum">
              <a:rPr lang="he-IL" altLang="en-US" smtClean="0"/>
              <a:pPr>
                <a:defRPr/>
              </a:pPr>
              <a:t>54</a:t>
            </a:fld>
            <a:endParaRPr lang="en-US" altLang="en-US"/>
          </a:p>
        </p:txBody>
      </p:sp>
    </p:spTree>
    <p:extLst>
      <p:ext uri="{BB962C8B-B14F-4D97-AF65-F5344CB8AC3E}">
        <p14:creationId xmlns:p14="http://schemas.microsoft.com/office/powerpoint/2010/main" val="803139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938" y="277813"/>
            <a:ext cx="8498584" cy="779462"/>
          </a:xfrm>
        </p:spPr>
        <p:txBody>
          <a:bodyPr/>
          <a:lstStyle/>
          <a:p>
            <a:r>
              <a:rPr lang="en-US" dirty="0"/>
              <a:t>Digest-Chain Schemes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Generalization of collision-resistant hash</a:t>
                </a:r>
              </a:p>
              <a:p>
                <a:pPr lvl="1"/>
                <a:r>
                  <a:rPr lang="en-US" dirty="0"/>
                  <a:t>Input is a </a:t>
                </a:r>
                <a:r>
                  <a:rPr lang="en-US" b="1" dirty="0"/>
                  <a:t>sequence </a:t>
                </a:r>
                <a:r>
                  <a:rPr lang="en-US" dirty="0"/>
                  <a:t>of messages</a:t>
                </a:r>
              </a:p>
              <a:p>
                <a:pPr lvl="1"/>
                <a:r>
                  <a:rPr lang="en-US" dirty="0"/>
                  <a:t>Output is n-bit </a:t>
                </a:r>
                <a:r>
                  <a:rPr lang="en-US" b="1" dirty="0"/>
                  <a:t>digest</a:t>
                </a:r>
                <a:r>
                  <a:rPr lang="en-US" dirty="0"/>
                  <a:t>, denoted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oMath>
                </a14:m>
                <a:endParaRPr lang="en-US" dirty="0">
                  <a:ea typeface="Cambria Math" panose="02040503050406030204" pitchFamily="18" charset="0"/>
                </a:endParaRPr>
              </a:p>
              <a:p>
                <a:r>
                  <a:rPr lang="en-US" dirty="0"/>
                  <a:t>An n-bit digest function PPT is digest collision resistant if                  is negligible: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3" t="-1591" r="-266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p:cNvSpPr>
            <a:spLocks noGrp="1"/>
          </p:cNvSpPr>
          <p:nvPr>
            <p:ph type="sldNum" sz="quarter" idx="12"/>
          </p:nvPr>
        </p:nvSpPr>
        <p:spPr/>
        <p:txBody>
          <a:bodyPr/>
          <a:lstStyle/>
          <a:p>
            <a:pPr>
              <a:defRPr/>
            </a:pPr>
            <a:fld id="{4AC8934D-7EC5-4767-94BA-6AA41C7401E4}" type="slidenum">
              <a:rPr lang="he-IL" altLang="en-US" smtClean="0"/>
              <a:pPr>
                <a:defRPr/>
              </a:pPr>
              <a:t>55</a:t>
            </a:fld>
            <a:endParaRPr lang="en-US" altLang="en-US"/>
          </a:p>
        </p:txBody>
      </p:sp>
      <p:pic>
        <p:nvPicPr>
          <p:cNvPr id="7" name="Picture 6">
            <a:extLst>
              <a:ext uri="{FF2B5EF4-FFF2-40B4-BE49-F238E27FC236}">
                <a16:creationId xmlns:a16="http://schemas.microsoft.com/office/drawing/2014/main" id="{ED4E3A9D-EF52-4BD6-BEEA-64E0D3139A9D}"/>
              </a:ext>
            </a:extLst>
          </p:cNvPr>
          <p:cNvPicPr>
            <a:picLocks noChangeAspect="1"/>
          </p:cNvPicPr>
          <p:nvPr/>
        </p:nvPicPr>
        <p:blipFill rotWithShape="1">
          <a:blip r:embed="rId3"/>
          <a:srcRect t="-1" r="55977" b="-6862"/>
          <a:stretch/>
        </p:blipFill>
        <p:spPr>
          <a:xfrm>
            <a:off x="256478" y="3775360"/>
            <a:ext cx="6558271" cy="699746"/>
          </a:xfrm>
          <a:prstGeom prst="rect">
            <a:avLst/>
          </a:prstGeom>
        </p:spPr>
      </p:pic>
      <p:pic>
        <p:nvPicPr>
          <p:cNvPr id="9" name="Picture 8">
            <a:extLst>
              <a:ext uri="{FF2B5EF4-FFF2-40B4-BE49-F238E27FC236}">
                <a16:creationId xmlns:a16="http://schemas.microsoft.com/office/drawing/2014/main" id="{5EDDB836-467C-45F3-A95A-4C8DE760A08B}"/>
              </a:ext>
            </a:extLst>
          </p:cNvPr>
          <p:cNvPicPr>
            <a:picLocks noChangeAspect="1"/>
          </p:cNvPicPr>
          <p:nvPr/>
        </p:nvPicPr>
        <p:blipFill rotWithShape="1">
          <a:blip r:embed="rId3"/>
          <a:srcRect l="43004"/>
          <a:stretch/>
        </p:blipFill>
        <p:spPr>
          <a:xfrm>
            <a:off x="1890385" y="4475106"/>
            <a:ext cx="6997137" cy="539633"/>
          </a:xfrm>
          <a:prstGeom prst="rect">
            <a:avLst/>
          </a:prstGeom>
        </p:spPr>
      </p:pic>
      <p:pic>
        <p:nvPicPr>
          <p:cNvPr id="11" name="Picture 10">
            <a:extLst>
              <a:ext uri="{FF2B5EF4-FFF2-40B4-BE49-F238E27FC236}">
                <a16:creationId xmlns:a16="http://schemas.microsoft.com/office/drawing/2014/main" id="{EAFAEE55-53E7-496A-ACF6-5A4E7C1BB0BE}"/>
              </a:ext>
            </a:extLst>
          </p:cNvPr>
          <p:cNvPicPr>
            <a:picLocks noChangeAspect="1"/>
          </p:cNvPicPr>
          <p:nvPr/>
        </p:nvPicPr>
        <p:blipFill rotWithShape="1">
          <a:blip r:embed="rId3"/>
          <a:srcRect t="-1" r="87849" b="-801"/>
          <a:stretch/>
        </p:blipFill>
        <p:spPr>
          <a:xfrm>
            <a:off x="3029415" y="3115301"/>
            <a:ext cx="1810215" cy="660059"/>
          </a:xfrm>
          <a:prstGeom prst="rect">
            <a:avLst/>
          </a:prstGeom>
        </p:spPr>
      </p:pic>
    </p:spTree>
    <p:extLst>
      <p:ext uri="{BB962C8B-B14F-4D97-AF65-F5344CB8AC3E}">
        <p14:creationId xmlns:p14="http://schemas.microsoft.com/office/powerpoint/2010/main" val="3132285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Date Placeholder 3"/>
          <p:cNvSpPr>
            <a:spLocks noGrp="1"/>
          </p:cNvSpPr>
          <p:nvPr>
            <p:ph type="dt" sz="quarter" idx="10"/>
          </p:nvPr>
        </p:nvSpPr>
        <p:spPr/>
        <p:txBody>
          <a:bodyPr/>
          <a:lstStyle/>
          <a:p>
            <a:pPr>
              <a:defRPr/>
            </a:pPr>
            <a:fld id="{5E75CFB1-41D8-4112-85AF-AEE80768A7FC}" type="datetime1">
              <a:rPr lang="en-US"/>
              <a:pPr>
                <a:defRPr/>
              </a:pPr>
              <a:t>1/5/2021</a:t>
            </a:fld>
            <a:endParaRPr lang="en-US" altLang="en-US"/>
          </a:p>
        </p:txBody>
      </p:sp>
      <p:sp>
        <p:nvSpPr>
          <p:cNvPr id="35" name="Slide Number Placeholder 5"/>
          <p:cNvSpPr>
            <a:spLocks noGrp="1"/>
          </p:cNvSpPr>
          <p:nvPr>
            <p:ph type="sldNum" sz="quarter" idx="12"/>
          </p:nvPr>
        </p:nvSpPr>
        <p:spPr/>
        <p:txBody>
          <a:bodyPr/>
          <a:lstStyle/>
          <a:p>
            <a:pPr>
              <a:defRPr/>
            </a:pPr>
            <a:fld id="{87AC5389-A415-4063-AB31-783C30B6E145}" type="slidenum">
              <a:rPr lang="he-IL" altLang="en-US"/>
              <a:pPr>
                <a:defRPr/>
              </a:pPr>
              <a:t>56</a:t>
            </a:fld>
            <a:endParaRPr lang="en-US" altLang="en-US"/>
          </a:p>
        </p:txBody>
      </p:sp>
      <p:grpSp>
        <p:nvGrpSpPr>
          <p:cNvPr id="76805" name="Group 2"/>
          <p:cNvGrpSpPr>
            <a:grpSpLocks/>
          </p:cNvGrpSpPr>
          <p:nvPr/>
        </p:nvGrpSpPr>
        <p:grpSpPr bwMode="auto">
          <a:xfrm>
            <a:off x="2196874" y="4155172"/>
            <a:ext cx="4240529" cy="503854"/>
            <a:chOff x="1054" y="2795"/>
            <a:chExt cx="1928" cy="277"/>
          </a:xfrm>
        </p:grpSpPr>
        <p:sp>
          <p:nvSpPr>
            <p:cNvPr id="76825" name="Rectangle 3"/>
            <p:cNvSpPr>
              <a:spLocks noChangeArrowheads="1"/>
            </p:cNvSpPr>
            <p:nvPr/>
          </p:nvSpPr>
          <p:spPr bwMode="auto">
            <a:xfrm>
              <a:off x="1469" y="2795"/>
              <a:ext cx="1142" cy="271"/>
            </a:xfrm>
            <a:prstGeom prst="rect">
              <a:avLst/>
            </a:prstGeom>
            <a:solidFill>
              <a:srgbClr val="FFFF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algn="ctr" eaLnBrk="1" hangingPunct="1">
                <a:spcBef>
                  <a:spcPts val="425"/>
                </a:spcBef>
                <a:buClr>
                  <a:srgbClr val="CC9900"/>
                </a:buClr>
                <a:buFont typeface="Wingdings" pitchFamily="2" charset="2"/>
                <a:buNone/>
              </a:pPr>
              <a:r>
                <a:rPr lang="en-GB" altLang="en-US" sz="2400" dirty="0">
                  <a:solidFill>
                    <a:srgbClr val="000000"/>
                  </a:solidFill>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76826" name="Rectangle 4"/>
                <p:cNvSpPr>
                  <a:spLocks noChangeArrowheads="1"/>
                </p:cNvSpPr>
                <p:nvPr/>
              </p:nvSpPr>
              <p:spPr bwMode="auto">
                <a:xfrm>
                  <a:off x="2243" y="2795"/>
                  <a:ext cx="728" cy="271"/>
                </a:xfrm>
                <a:prstGeom prst="rect">
                  <a:avLst/>
                </a:prstGeom>
                <a:solidFill>
                  <a:srgbClr val="FFFF99"/>
                </a:solidFill>
                <a:ln>
                  <a:noFill/>
                </a:ln>
                <a:effectLst/>
                <a:extLst>
                  <a:ext uri="{91240B29-F687-4F45-9708-019B960494DF}">
                    <a14:hiddenLine w="9525">
                      <a:solidFill>
                        <a:srgbClr val="000000"/>
                      </a:solidFill>
                      <a:round/>
                      <a:headEnd/>
                      <a:tailEnd/>
                    </a14:hiddenLine>
                  </a:ext>
                  <a:ext uri="{AF507438-7753-43E0-B8FC-AC1667EBCBE1}">
                    <a14:hiddenEffects>
                      <a:effectLst>
                        <a:outerShdw dist="35921" dir="2700000" algn="ctr" rotWithShape="0">
                          <a:srgbClr val="808080"/>
                        </a:outerShdw>
                      </a:effectLst>
                    </a14:hiddenEffects>
                  </a:ext>
                </a:extLst>
              </p:spPr>
              <p:txBody>
                <a:bodyPr lIns="90000" tIns="46800" rIns="90000" bIns="46800"/>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algn="ctr" eaLnBrk="1" hangingPunct="1">
                    <a:spcBef>
                      <a:spcPts val="425"/>
                    </a:spcBef>
                    <a:buClr>
                      <a:srgbClr val="CC9900"/>
                    </a:buClr>
                    <a:buFont typeface="Wingdings" pitchFamily="2" charset="2"/>
                    <a:buNone/>
                  </a:pPr>
                  <a14:m>
                    <m:oMathPara xmlns:m="http://schemas.openxmlformats.org/officeDocument/2006/math">
                      <m:oMathParaPr>
                        <m:jc m:val="centerGroup"/>
                      </m:oMathParaPr>
                      <m:oMath xmlns:m="http://schemas.openxmlformats.org/officeDocument/2006/math">
                        <m:sSub>
                          <m:sSubPr>
                            <m:ctrlPr>
                              <a:rPr lang="en-GB" altLang="en-US" sz="1800" i="1" dirty="0" smtClean="0">
                                <a:solidFill>
                                  <a:srgbClr val="000000"/>
                                </a:solidFill>
                                <a:latin typeface="Cambria Math" panose="02040503050406030204" pitchFamily="18" charset="0"/>
                                <a:cs typeface="Times New Roman" pitchFamily="18" charset="0"/>
                              </a:rPr>
                            </m:ctrlPr>
                          </m:sSubPr>
                          <m:e>
                            <m:r>
                              <a:rPr lang="en-US" altLang="en-US" sz="1800" b="0" i="1" dirty="0" smtClean="0">
                                <a:solidFill>
                                  <a:srgbClr val="000000"/>
                                </a:solidFill>
                                <a:latin typeface="Cambria Math" panose="02040503050406030204" pitchFamily="18" charset="0"/>
                                <a:cs typeface="Times New Roman" pitchFamily="18" charset="0"/>
                              </a:rPr>
                              <m:t>𝑚</m:t>
                            </m:r>
                          </m:e>
                          <m:sub>
                            <m:r>
                              <a:rPr lang="en-US" altLang="en-US" sz="1800" b="0" i="1" dirty="0" smtClean="0">
                                <a:solidFill>
                                  <a:srgbClr val="000000"/>
                                </a:solidFill>
                                <a:latin typeface="Cambria Math" panose="02040503050406030204" pitchFamily="18" charset="0"/>
                                <a:cs typeface="Times New Roman" pitchFamily="18" charset="0"/>
                              </a:rPr>
                              <m:t>𝑙</m:t>
                            </m:r>
                          </m:sub>
                        </m:sSub>
                      </m:oMath>
                    </m:oMathPara>
                  </a14:m>
                  <a:endParaRPr lang="en-GB" altLang="en-US" sz="1700" i="1" dirty="0">
                    <a:solidFill>
                      <a:srgbClr val="000000"/>
                    </a:solidFill>
                    <a:latin typeface="Times New Roman" pitchFamily="18" charset="0"/>
                    <a:cs typeface="Times New Roman" pitchFamily="18" charset="0"/>
                  </a:endParaRPr>
                </a:p>
              </p:txBody>
            </p:sp>
          </mc:Choice>
          <mc:Fallback xmlns="">
            <p:sp>
              <p:nvSpPr>
                <p:cNvPr id="76826" name="Rectangle 4"/>
                <p:cNvSpPr>
                  <a:spLocks noRot="1" noChangeAspect="1" noMove="1" noResize="1" noEditPoints="1" noAdjustHandles="1" noChangeArrowheads="1" noChangeShapeType="1" noTextEdit="1"/>
                </p:cNvSpPr>
                <p:nvPr/>
              </p:nvSpPr>
              <p:spPr bwMode="auto">
                <a:xfrm>
                  <a:off x="2243" y="2795"/>
                  <a:ext cx="728" cy="271"/>
                </a:xfrm>
                <a:prstGeom prst="rect">
                  <a:avLst/>
                </a:prstGeom>
                <a:blipFill>
                  <a:blip r:embed="rId3"/>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p:sp>
          <p:nvSpPr>
            <p:cNvPr id="76827" name="Rectangle 5"/>
            <p:cNvSpPr>
              <a:spLocks noChangeArrowheads="1"/>
            </p:cNvSpPr>
            <p:nvPr/>
          </p:nvSpPr>
          <p:spPr bwMode="auto">
            <a:xfrm>
              <a:off x="1459" y="2795"/>
              <a:ext cx="428" cy="271"/>
            </a:xfrm>
            <a:prstGeom prst="rect">
              <a:avLst/>
            </a:prstGeom>
            <a:solidFill>
              <a:srgbClr val="FFFF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ts val="425"/>
                </a:spcBef>
                <a:buClr>
                  <a:srgbClr val="CC9900"/>
                </a:buClr>
                <a:buFont typeface="Wingdings" pitchFamily="2" charset="2"/>
                <a:buNone/>
              </a:pPr>
              <a:endParaRPr lang="en-GB" altLang="en-US" sz="1700" i="1" dirty="0">
                <a:solidFill>
                  <a:srgbClr val="00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6828" name="Rectangle 6"/>
                <p:cNvSpPr>
                  <a:spLocks noChangeArrowheads="1"/>
                </p:cNvSpPr>
                <p:nvPr/>
              </p:nvSpPr>
              <p:spPr bwMode="auto">
                <a:xfrm>
                  <a:off x="1054" y="2795"/>
                  <a:ext cx="405" cy="271"/>
                </a:xfrm>
                <a:prstGeom prst="rect">
                  <a:avLst/>
                </a:prstGeom>
                <a:solidFill>
                  <a:srgbClr val="FFFF99"/>
                </a:solidFill>
                <a:ln>
                  <a:noFill/>
                </a:ln>
                <a:effectLst/>
                <a:extLst>
                  <a:ext uri="{91240B29-F687-4F45-9708-019B960494DF}">
                    <a14:hiddenLine w="9525">
                      <a:solidFill>
                        <a:srgbClr val="000000"/>
                      </a:solidFill>
                      <a:round/>
                      <a:headEnd/>
                      <a:tailEnd/>
                    </a14:hiddenLine>
                  </a:ext>
                  <a:ext uri="{AF507438-7753-43E0-B8FC-AC1667EBCBE1}">
                    <a14:hiddenEffects>
                      <a:effectLst>
                        <a:outerShdw dist="35921" dir="2700000" algn="ctr" rotWithShape="0">
                          <a:srgbClr val="808080"/>
                        </a:outerShdw>
                      </a:effectLst>
                    </a14:hiddenEffects>
                  </a:ext>
                </a:extLst>
              </p:spPr>
              <p:txBody>
                <a:bodyPr lIns="90000" tIns="46800" rIns="90000" bIns="46800"/>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ts val="425"/>
                    </a:spcBef>
                    <a:buClr>
                      <a:srgbClr val="CC9900"/>
                    </a:buClr>
                    <a:buFont typeface="Wingdings" pitchFamily="2" charset="2"/>
                    <a:buNone/>
                  </a:pPr>
                  <a14:m>
                    <m:oMathPara xmlns:m="http://schemas.openxmlformats.org/officeDocument/2006/math">
                      <m:oMathParaPr>
                        <m:jc m:val="centerGroup"/>
                      </m:oMathParaPr>
                      <m:oMath xmlns:m="http://schemas.openxmlformats.org/officeDocument/2006/math">
                        <m:sSub>
                          <m:sSubPr>
                            <m:ctrlPr>
                              <a:rPr lang="en-GB" altLang="en-US" sz="1800" i="1" dirty="0" smtClean="0">
                                <a:solidFill>
                                  <a:srgbClr val="000000"/>
                                </a:solidFill>
                                <a:latin typeface="Cambria Math" panose="02040503050406030204" pitchFamily="18" charset="0"/>
                                <a:cs typeface="Times New Roman" pitchFamily="18" charset="0"/>
                              </a:rPr>
                            </m:ctrlPr>
                          </m:sSubPr>
                          <m:e>
                            <m:r>
                              <a:rPr lang="en-US" altLang="en-US" sz="1800" b="0" i="1" dirty="0" smtClean="0">
                                <a:solidFill>
                                  <a:srgbClr val="000000"/>
                                </a:solidFill>
                                <a:latin typeface="Cambria Math" panose="02040503050406030204" pitchFamily="18" charset="0"/>
                                <a:cs typeface="Times New Roman" pitchFamily="18" charset="0"/>
                              </a:rPr>
                              <m:t>𝑚</m:t>
                            </m:r>
                          </m:e>
                          <m:sub>
                            <m:r>
                              <a:rPr lang="en-US" altLang="en-US" sz="1800" b="0" i="1" dirty="0" smtClean="0">
                                <a:solidFill>
                                  <a:srgbClr val="000000"/>
                                </a:solidFill>
                                <a:latin typeface="Cambria Math" panose="02040503050406030204" pitchFamily="18" charset="0"/>
                                <a:cs typeface="Times New Roman" pitchFamily="18" charset="0"/>
                              </a:rPr>
                              <m:t>1</m:t>
                            </m:r>
                          </m:sub>
                        </m:sSub>
                      </m:oMath>
                    </m:oMathPara>
                  </a14:m>
                  <a:endParaRPr lang="en-GB" altLang="en-US" sz="1700" i="1" dirty="0">
                    <a:solidFill>
                      <a:srgbClr val="000000"/>
                    </a:solidFill>
                    <a:latin typeface="Times New Roman" pitchFamily="18" charset="0"/>
                    <a:cs typeface="Times New Roman" pitchFamily="18" charset="0"/>
                  </a:endParaRPr>
                </a:p>
              </p:txBody>
            </p:sp>
          </mc:Choice>
          <mc:Fallback xmlns="">
            <p:sp>
              <p:nvSpPr>
                <p:cNvPr id="76828" name="Rectangle 6"/>
                <p:cNvSpPr>
                  <a:spLocks noRot="1" noChangeAspect="1" noMove="1" noResize="1" noEditPoints="1" noAdjustHandles="1" noChangeArrowheads="1" noChangeShapeType="1" noTextEdit="1"/>
                </p:cNvSpPr>
                <p:nvPr/>
              </p:nvSpPr>
              <p:spPr bwMode="auto">
                <a:xfrm>
                  <a:off x="1054" y="2795"/>
                  <a:ext cx="405" cy="271"/>
                </a:xfrm>
                <a:prstGeom prst="rect">
                  <a:avLst/>
                </a:prstGeom>
                <a:blipFill>
                  <a:blip r:embed="rId4"/>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p:sp>
          <p:nvSpPr>
            <p:cNvPr id="76829" name="Line 7"/>
            <p:cNvSpPr>
              <a:spLocks noChangeShapeType="1"/>
            </p:cNvSpPr>
            <p:nvPr/>
          </p:nvSpPr>
          <p:spPr bwMode="auto">
            <a:xfrm>
              <a:off x="1054" y="2795"/>
              <a:ext cx="1917"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830" name="Line 8"/>
            <p:cNvSpPr>
              <a:spLocks noChangeShapeType="1"/>
            </p:cNvSpPr>
            <p:nvPr/>
          </p:nvSpPr>
          <p:spPr bwMode="auto">
            <a:xfrm>
              <a:off x="1065" y="3052"/>
              <a:ext cx="1917"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831" name="Line 9"/>
            <p:cNvSpPr>
              <a:spLocks noChangeShapeType="1"/>
            </p:cNvSpPr>
            <p:nvPr/>
          </p:nvSpPr>
          <p:spPr bwMode="auto">
            <a:xfrm>
              <a:off x="1054" y="2795"/>
              <a:ext cx="1" cy="27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832" name="Line 10"/>
            <p:cNvSpPr>
              <a:spLocks noChangeShapeType="1"/>
            </p:cNvSpPr>
            <p:nvPr/>
          </p:nvSpPr>
          <p:spPr bwMode="auto">
            <a:xfrm>
              <a:off x="1459" y="2795"/>
              <a:ext cx="1" cy="27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834" name="Line 12"/>
            <p:cNvSpPr>
              <a:spLocks noChangeShapeType="1"/>
            </p:cNvSpPr>
            <p:nvPr/>
          </p:nvSpPr>
          <p:spPr bwMode="auto">
            <a:xfrm>
              <a:off x="2971" y="2795"/>
              <a:ext cx="1" cy="27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835" name="Line 13"/>
            <p:cNvSpPr>
              <a:spLocks noChangeShapeType="1"/>
            </p:cNvSpPr>
            <p:nvPr/>
          </p:nvSpPr>
          <p:spPr bwMode="auto">
            <a:xfrm>
              <a:off x="2415" y="2801"/>
              <a:ext cx="1" cy="27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76806" name="Rectangle 14"/>
          <p:cNvSpPr>
            <a:spLocks noGrp="1" noChangeArrowheads="1"/>
          </p:cNvSpPr>
          <p:nvPr>
            <p:ph type="title"/>
          </p:nvPr>
        </p:nvSpPr>
        <p:spPr>
          <a:xfrm>
            <a:off x="381000" y="304800"/>
            <a:ext cx="8181975" cy="679290"/>
          </a:xfr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pPr defTabSz="449263"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800" dirty="0"/>
              <a:t> The Merkle-</a:t>
            </a:r>
            <a:r>
              <a:rPr lang="en-GB" altLang="en-US" sz="3800" dirty="0" err="1"/>
              <a:t>Damgard</a:t>
            </a:r>
            <a:r>
              <a:rPr lang="en-GB" altLang="en-US" sz="3800" dirty="0"/>
              <a:t> Digest Function</a:t>
            </a:r>
          </a:p>
        </p:txBody>
      </p:sp>
      <mc:AlternateContent xmlns:mc="http://schemas.openxmlformats.org/markup-compatibility/2006" xmlns:a14="http://schemas.microsoft.com/office/drawing/2010/main">
        <mc:Choice Requires="a14">
          <p:sp>
            <p:nvSpPr>
              <p:cNvPr id="76807" name="Rectangle 15"/>
              <p:cNvSpPr>
                <a:spLocks noGrp="1" noChangeArrowheads="1"/>
              </p:cNvSpPr>
              <p:nvPr>
                <p:ph type="body" idx="1"/>
              </p:nvPr>
            </p:nvSpPr>
            <p:spPr>
              <a:xfrm>
                <a:off x="234339" y="1056287"/>
                <a:ext cx="8591550" cy="2794420"/>
              </a:xfrm>
              <a:extLst>
                <a:ext uri="{91240B29-F687-4F45-9708-019B960494DF}">
                  <a14:hiddenLine w="9525">
                    <a:solidFill>
                      <a:srgbClr val="000000"/>
                    </a:solidFill>
                    <a:round/>
                    <a:headEnd/>
                    <a:tailEnd/>
                  </a14:hiddenLine>
                </a:ext>
              </a:extLst>
            </p:spPr>
            <p:txBody>
              <a:bodyPr lIns="90000" tIns="46800" rIns="90000" bIns="46800">
                <a:spAutoFit/>
              </a:bodyPr>
              <a:lstStyle/>
              <a:p>
                <a:pPr marL="341313" indent="-34131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200" dirty="0"/>
                  <a:t>The Merkle-</a:t>
                </a:r>
                <a:r>
                  <a:rPr lang="en-GB" altLang="en-US" sz="2200" dirty="0" err="1"/>
                  <a:t>Damgard</a:t>
                </a:r>
                <a:r>
                  <a:rPr lang="en-GB" altLang="en-US" sz="2200" dirty="0"/>
                  <a:t> construction of:</a:t>
                </a:r>
              </a:p>
              <a:p>
                <a:pPr marL="668338" lvl="1" indent="-34131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a:t>Collision-Resistant Digest function from CRHF</a:t>
                </a:r>
              </a:p>
              <a:p>
                <a:pPr marL="668338" lvl="1" indent="-34131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a:t>VIL CRHF from compression function (FIL CRHF): </a:t>
                </a:r>
                <a14:m>
                  <m:oMath xmlns:m="http://schemas.openxmlformats.org/officeDocument/2006/math">
                    <m:d>
                      <m:dPr>
                        <m:begChr m:val="|"/>
                        <m:endChr m:val="|"/>
                        <m:ctrlPr>
                          <a:rPr lang="en-GB" altLang="en-US" sz="1800" i="1" smtClean="0">
                            <a:latin typeface="Cambria Math" panose="02040503050406030204" pitchFamily="18" charset="0"/>
                          </a:rPr>
                        </m:ctrlPr>
                      </m:dPr>
                      <m:e>
                        <m:sSub>
                          <m:sSubPr>
                            <m:ctrlPr>
                              <a:rPr lang="en-GB" altLang="en-US" sz="1800" i="1" smtClean="0">
                                <a:latin typeface="Cambria Math" panose="02040503050406030204" pitchFamily="18" charset="0"/>
                              </a:rPr>
                            </m:ctrlPr>
                          </m:sSubPr>
                          <m:e>
                            <m:r>
                              <a:rPr lang="en-US" altLang="en-US" sz="1800" b="0" i="1" smtClean="0">
                                <a:latin typeface="Cambria Math" panose="02040503050406030204" pitchFamily="18" charset="0"/>
                              </a:rPr>
                              <m:t>𝑚</m:t>
                            </m:r>
                          </m:e>
                          <m:sub>
                            <m:r>
                              <a:rPr lang="en-US" altLang="en-US" sz="1800" b="0" i="1" smtClean="0">
                                <a:latin typeface="Cambria Math" panose="02040503050406030204" pitchFamily="18" charset="0"/>
                              </a:rPr>
                              <m:t>𝑖</m:t>
                            </m:r>
                          </m:sub>
                        </m:sSub>
                      </m:e>
                    </m:d>
                    <m:r>
                      <a:rPr lang="en-US" altLang="en-US" sz="1800" b="0" i="1" smtClean="0">
                        <a:latin typeface="Cambria Math" panose="02040503050406030204" pitchFamily="18" charset="0"/>
                      </a:rPr>
                      <m:t>=</m:t>
                    </m:r>
                    <m:r>
                      <a:rPr lang="en-US" altLang="en-US" sz="1800" b="0" i="1" smtClean="0">
                        <a:latin typeface="Cambria Math" panose="02040503050406030204" pitchFamily="18" charset="0"/>
                      </a:rPr>
                      <m:t>𝑛</m:t>
                    </m:r>
                  </m:oMath>
                </a14:m>
                <a:endParaRPr lang="en-GB" altLang="en-US" sz="1400" dirty="0"/>
              </a:p>
              <a:p>
                <a:pPr marL="341313" indent="-34131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200" dirty="0"/>
                  <a:t>Idea: hash iteratively, message by message:</a:t>
                </a:r>
              </a:p>
              <a:p>
                <a:pPr marL="0" indent="0" defTabSz="449263" eaLnBrk="1" hangingPunct="1">
                  <a:spcBef>
                    <a:spcPts val="5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dirty="0">
                    <a:solidFill>
                      <a:srgbClr val="000000"/>
                    </a:solidFill>
                    <a:ea typeface="Cambria Math" panose="02040503050406030204" pitchFamily="18" charset="0"/>
                    <a:cs typeface="Times New Roman" pitchFamily="18" charset="0"/>
                  </a:rPr>
                  <a:t>     </a:t>
                </a:r>
                <a14:m>
                  <m:oMath xmlns:m="http://schemas.openxmlformats.org/officeDocument/2006/math">
                    <m:r>
                      <m:rPr>
                        <m:sty m:val="p"/>
                      </m:rPr>
                      <a:rPr lang="el-GR" altLang="en-US" sz="2000" i="1">
                        <a:solidFill>
                          <a:srgbClr val="000000"/>
                        </a:solidFill>
                        <a:latin typeface="Cambria Math" panose="02040503050406030204" pitchFamily="18" charset="0"/>
                        <a:ea typeface="Cambria Math" panose="02040503050406030204" pitchFamily="18" charset="0"/>
                        <a:cs typeface="Times New Roman" pitchFamily="18" charset="0"/>
                      </a:rPr>
                      <m:t>Δ</m:t>
                    </m:r>
                    <m:d>
                      <m:dPr>
                        <m:ctrlPr>
                          <a:rPr lang="el-GR" altLang="en-US" sz="2000" i="1">
                            <a:solidFill>
                              <a:srgbClr val="000000"/>
                            </a:solidFill>
                            <a:latin typeface="Cambria Math" panose="02040503050406030204" pitchFamily="18" charset="0"/>
                            <a:ea typeface="Cambria Math" panose="02040503050406030204" pitchFamily="18" charset="0"/>
                            <a:cs typeface="Times New Roman" pitchFamily="18" charset="0"/>
                          </a:rPr>
                        </m:ctrlPr>
                      </m:dPr>
                      <m:e>
                        <m:sSub>
                          <m:sSubPr>
                            <m:ctrlPr>
                              <a:rPr lang="en-GB" altLang="en-US" sz="2000" i="1" dirty="0">
                                <a:solidFill>
                                  <a:srgbClr val="000000"/>
                                </a:solidFill>
                                <a:latin typeface="Cambria Math" panose="02040503050406030204" pitchFamily="18" charset="0"/>
                                <a:cs typeface="Times New Roman" pitchFamily="18" charset="0"/>
                              </a:rPr>
                            </m:ctrlPr>
                          </m:sSubPr>
                          <m:e>
                            <m:r>
                              <a:rPr lang="en-US" altLang="en-US" sz="2000" i="1" dirty="0">
                                <a:solidFill>
                                  <a:srgbClr val="000000"/>
                                </a:solidFill>
                                <a:latin typeface="Cambria Math" panose="02040503050406030204" pitchFamily="18" charset="0"/>
                                <a:cs typeface="Times New Roman" pitchFamily="18" charset="0"/>
                              </a:rPr>
                              <m:t>𝑚</m:t>
                            </m:r>
                          </m:e>
                          <m:sub>
                            <m:r>
                              <a:rPr lang="en-US" altLang="en-US" sz="2000" i="1" dirty="0">
                                <a:solidFill>
                                  <a:srgbClr val="000000"/>
                                </a:solidFill>
                                <a:latin typeface="Cambria Math" panose="02040503050406030204" pitchFamily="18" charset="0"/>
                                <a:cs typeface="Times New Roman" pitchFamily="18" charset="0"/>
                              </a:rPr>
                              <m:t>1</m:t>
                            </m:r>
                          </m:sub>
                        </m:sSub>
                        <m:r>
                          <m:rPr>
                            <m:nor/>
                          </m:rPr>
                          <a:rPr lang="en-GB" altLang="en-US" sz="2400" dirty="0"/>
                          <m:t>, </m:t>
                        </m:r>
                        <m:r>
                          <m:rPr>
                            <m:nor/>
                          </m:rPr>
                          <a:rPr lang="en-GB" altLang="en-US" sz="2400" dirty="0"/>
                          <m:t>… </m:t>
                        </m:r>
                        <m:r>
                          <m:rPr>
                            <m:nor/>
                          </m:rPr>
                          <a:rPr lang="en-GB" altLang="en-US" sz="2400" dirty="0"/>
                          <m:t>, </m:t>
                        </m:r>
                        <m:sSub>
                          <m:sSubPr>
                            <m:ctrlPr>
                              <a:rPr lang="en-GB" altLang="en-US" sz="2000" i="1" dirty="0">
                                <a:solidFill>
                                  <a:srgbClr val="000000"/>
                                </a:solidFill>
                                <a:latin typeface="Cambria Math" panose="02040503050406030204" pitchFamily="18" charset="0"/>
                                <a:cs typeface="Times New Roman" pitchFamily="18" charset="0"/>
                              </a:rPr>
                            </m:ctrlPr>
                          </m:sSubPr>
                          <m:e>
                            <m:r>
                              <a:rPr lang="en-US" altLang="en-US" sz="2000" i="1" dirty="0">
                                <a:solidFill>
                                  <a:srgbClr val="000000"/>
                                </a:solidFill>
                                <a:latin typeface="Cambria Math" panose="02040503050406030204" pitchFamily="18" charset="0"/>
                                <a:cs typeface="Times New Roman" pitchFamily="18" charset="0"/>
                              </a:rPr>
                              <m:t>𝑚</m:t>
                            </m:r>
                          </m:e>
                          <m:sub>
                            <m:r>
                              <a:rPr lang="en-US" altLang="en-US" sz="2000" i="1" dirty="0">
                                <a:solidFill>
                                  <a:srgbClr val="000000"/>
                                </a:solidFill>
                                <a:latin typeface="Cambria Math" panose="02040503050406030204" pitchFamily="18" charset="0"/>
                                <a:cs typeface="Times New Roman" pitchFamily="18" charset="0"/>
                              </a:rPr>
                              <m:t>𝑙</m:t>
                            </m:r>
                          </m:sub>
                        </m:sSub>
                      </m:e>
                    </m:d>
                    <m:r>
                      <a:rPr lang="en-US" altLang="en-US" sz="2000" b="0" i="1" dirty="0" smtClean="0">
                        <a:solidFill>
                          <a:srgbClr val="000000"/>
                        </a:solidFill>
                        <a:latin typeface="Cambria Math" panose="02040503050406030204" pitchFamily="18" charset="0"/>
                        <a:cs typeface="Times New Roman" pitchFamily="18" charset="0"/>
                      </a:rPr>
                      <m:t>=</m:t>
                    </m:r>
                    <m:r>
                      <a:rPr lang="en-US" altLang="en-US" sz="2000" b="0" i="1" dirty="0" smtClean="0">
                        <a:solidFill>
                          <a:srgbClr val="000000"/>
                        </a:solidFill>
                        <a:latin typeface="Cambria Math" panose="02040503050406030204" pitchFamily="18" charset="0"/>
                        <a:cs typeface="Times New Roman" pitchFamily="18" charset="0"/>
                      </a:rPr>
                      <m:t>h</m:t>
                    </m:r>
                    <m:d>
                      <m:dPr>
                        <m:ctrlPr>
                          <a:rPr lang="en-US" altLang="en-US" sz="2000" b="0" i="1" dirty="0" smtClean="0">
                            <a:solidFill>
                              <a:srgbClr val="000000"/>
                            </a:solidFill>
                            <a:latin typeface="Cambria Math" panose="02040503050406030204" pitchFamily="18" charset="0"/>
                            <a:cs typeface="Times New Roman" pitchFamily="18" charset="0"/>
                          </a:rPr>
                        </m:ctrlPr>
                      </m:dPr>
                      <m:e>
                        <m:r>
                          <m:rPr>
                            <m:sty m:val="p"/>
                          </m:rPr>
                          <a:rPr lang="el-GR" altLang="en-US" sz="2000" i="1">
                            <a:solidFill>
                              <a:srgbClr val="000000"/>
                            </a:solidFill>
                            <a:latin typeface="Cambria Math" panose="02040503050406030204" pitchFamily="18" charset="0"/>
                            <a:ea typeface="Cambria Math" panose="02040503050406030204" pitchFamily="18" charset="0"/>
                            <a:cs typeface="Times New Roman" pitchFamily="18" charset="0"/>
                          </a:rPr>
                          <m:t>Δ</m:t>
                        </m:r>
                        <m:d>
                          <m:dPr>
                            <m:ctrlPr>
                              <a:rPr lang="el-GR" altLang="en-US" sz="2000" i="1">
                                <a:solidFill>
                                  <a:srgbClr val="000000"/>
                                </a:solidFill>
                                <a:latin typeface="Cambria Math" panose="02040503050406030204" pitchFamily="18" charset="0"/>
                                <a:ea typeface="Cambria Math" panose="02040503050406030204" pitchFamily="18" charset="0"/>
                                <a:cs typeface="Times New Roman" pitchFamily="18" charset="0"/>
                              </a:rPr>
                            </m:ctrlPr>
                          </m:dPr>
                          <m:e>
                            <m:sSub>
                              <m:sSubPr>
                                <m:ctrlPr>
                                  <a:rPr lang="en-GB" altLang="en-US" sz="2000" i="1" dirty="0">
                                    <a:solidFill>
                                      <a:srgbClr val="000000"/>
                                    </a:solidFill>
                                    <a:latin typeface="Cambria Math" panose="02040503050406030204" pitchFamily="18" charset="0"/>
                                    <a:cs typeface="Times New Roman" pitchFamily="18" charset="0"/>
                                  </a:rPr>
                                </m:ctrlPr>
                              </m:sSubPr>
                              <m:e>
                                <m:r>
                                  <a:rPr lang="en-US" altLang="en-US" sz="2000" i="1" dirty="0">
                                    <a:solidFill>
                                      <a:srgbClr val="000000"/>
                                    </a:solidFill>
                                    <a:latin typeface="Cambria Math" panose="02040503050406030204" pitchFamily="18" charset="0"/>
                                    <a:cs typeface="Times New Roman" pitchFamily="18" charset="0"/>
                                  </a:rPr>
                                  <m:t>𝑚</m:t>
                                </m:r>
                              </m:e>
                              <m:sub>
                                <m:r>
                                  <a:rPr lang="en-US" altLang="en-US" sz="2000" i="1" dirty="0">
                                    <a:solidFill>
                                      <a:srgbClr val="000000"/>
                                    </a:solidFill>
                                    <a:latin typeface="Cambria Math" panose="02040503050406030204" pitchFamily="18" charset="0"/>
                                    <a:cs typeface="Times New Roman" pitchFamily="18" charset="0"/>
                                  </a:rPr>
                                  <m:t>1</m:t>
                                </m:r>
                              </m:sub>
                            </m:sSub>
                            <m:r>
                              <m:rPr>
                                <m:nor/>
                              </m:rPr>
                              <a:rPr lang="en-GB" altLang="en-US" sz="2400" dirty="0"/>
                              <m:t>, </m:t>
                            </m:r>
                            <m:r>
                              <m:rPr>
                                <m:nor/>
                              </m:rPr>
                              <a:rPr lang="en-GB" altLang="en-US" sz="2400" dirty="0"/>
                              <m:t>… </m:t>
                            </m:r>
                            <m:r>
                              <m:rPr>
                                <m:nor/>
                              </m:rPr>
                              <a:rPr lang="en-GB" altLang="en-US" sz="2400" dirty="0"/>
                              <m:t>, </m:t>
                            </m:r>
                            <m:sSub>
                              <m:sSubPr>
                                <m:ctrlPr>
                                  <a:rPr lang="en-GB" altLang="en-US" sz="2000" i="1" dirty="0">
                                    <a:solidFill>
                                      <a:srgbClr val="000000"/>
                                    </a:solidFill>
                                    <a:latin typeface="Cambria Math" panose="02040503050406030204" pitchFamily="18" charset="0"/>
                                    <a:cs typeface="Times New Roman" pitchFamily="18" charset="0"/>
                                  </a:rPr>
                                </m:ctrlPr>
                              </m:sSubPr>
                              <m:e>
                                <m:r>
                                  <a:rPr lang="en-US" altLang="en-US" sz="2000" i="1" dirty="0">
                                    <a:solidFill>
                                      <a:srgbClr val="000000"/>
                                    </a:solidFill>
                                    <a:latin typeface="Cambria Math" panose="02040503050406030204" pitchFamily="18" charset="0"/>
                                    <a:cs typeface="Times New Roman" pitchFamily="18" charset="0"/>
                                  </a:rPr>
                                  <m:t>𝑚</m:t>
                                </m:r>
                              </m:e>
                              <m:sub>
                                <m:r>
                                  <a:rPr lang="en-US" altLang="en-US" sz="2000" i="1" dirty="0">
                                    <a:solidFill>
                                      <a:srgbClr val="000000"/>
                                    </a:solidFill>
                                    <a:latin typeface="Cambria Math" panose="02040503050406030204" pitchFamily="18" charset="0"/>
                                    <a:cs typeface="Times New Roman" pitchFamily="18" charset="0"/>
                                  </a:rPr>
                                  <m:t>𝑙</m:t>
                                </m:r>
                                <m:r>
                                  <a:rPr lang="en-US" altLang="en-US" sz="2000" b="0" i="1" dirty="0" smtClean="0">
                                    <a:solidFill>
                                      <a:srgbClr val="000000"/>
                                    </a:solidFill>
                                    <a:latin typeface="Cambria Math" panose="02040503050406030204" pitchFamily="18" charset="0"/>
                                    <a:cs typeface="Times New Roman" pitchFamily="18" charset="0"/>
                                  </a:rPr>
                                  <m:t>−</m:t>
                                </m:r>
                                <m:r>
                                  <a:rPr lang="en-US" altLang="en-US" sz="2000" b="0" i="1" dirty="0" smtClean="0">
                                    <a:solidFill>
                                      <a:srgbClr val="000000"/>
                                    </a:solidFill>
                                    <a:latin typeface="Cambria Math" panose="02040503050406030204" pitchFamily="18" charset="0"/>
                                    <a:cs typeface="Times New Roman" pitchFamily="18" charset="0"/>
                                  </a:rPr>
                                  <m:t>1</m:t>
                                </m:r>
                              </m:sub>
                            </m:sSub>
                          </m:e>
                        </m:d>
                        <m:r>
                          <a:rPr lang="en-US" altLang="en-US" sz="2000" b="0" i="1" dirty="0" smtClean="0">
                            <a:solidFill>
                              <a:srgbClr val="000000"/>
                            </a:solidFill>
                            <a:latin typeface="Cambria Math" panose="02040503050406030204" pitchFamily="18" charset="0"/>
                            <a:cs typeface="Times New Roman" pitchFamily="18" charset="0"/>
                          </a:rPr>
                          <m:t>|</m:t>
                        </m:r>
                        <m:d>
                          <m:dPr>
                            <m:begChr m:val="|"/>
                            <m:endChr m:val="|"/>
                            <m:ctrlPr>
                              <a:rPr lang="en-US" altLang="en-US" sz="2000" b="0" i="1" dirty="0" smtClean="0">
                                <a:solidFill>
                                  <a:srgbClr val="000000"/>
                                </a:solidFill>
                                <a:latin typeface="Cambria Math" panose="02040503050406030204" pitchFamily="18" charset="0"/>
                                <a:cs typeface="Times New Roman" pitchFamily="18" charset="0"/>
                              </a:rPr>
                            </m:ctrlPr>
                          </m:dPr>
                          <m:e>
                            <m:r>
                              <a:rPr lang="en-US" altLang="en-US" sz="2000" b="0" i="1" dirty="0" smtClean="0">
                                <a:solidFill>
                                  <a:srgbClr val="000000"/>
                                </a:solidFill>
                                <a:latin typeface="Cambria Math" panose="02040503050406030204" pitchFamily="18" charset="0"/>
                                <a:cs typeface="Times New Roman" pitchFamily="18" charset="0"/>
                              </a:rPr>
                              <m:t>1</m:t>
                            </m:r>
                          </m:e>
                        </m:d>
                        <m:r>
                          <a:rPr lang="en-US" altLang="en-US" sz="2000" b="0" i="1" dirty="0" smtClean="0">
                            <a:solidFill>
                              <a:srgbClr val="000000"/>
                            </a:solidFill>
                            <a:latin typeface="Cambria Math" panose="02040503050406030204" pitchFamily="18" charset="0"/>
                            <a:cs typeface="Times New Roman" pitchFamily="18" charset="0"/>
                          </a:rPr>
                          <m:t>|</m:t>
                        </m:r>
                        <m:sSub>
                          <m:sSubPr>
                            <m:ctrlPr>
                              <a:rPr lang="en-GB" altLang="en-US" sz="2000" i="1" dirty="0">
                                <a:solidFill>
                                  <a:srgbClr val="000000"/>
                                </a:solidFill>
                                <a:latin typeface="Cambria Math" panose="02040503050406030204" pitchFamily="18" charset="0"/>
                                <a:cs typeface="Times New Roman" pitchFamily="18" charset="0"/>
                              </a:rPr>
                            </m:ctrlPr>
                          </m:sSubPr>
                          <m:e>
                            <m:r>
                              <a:rPr lang="en-US" altLang="en-US" sz="2000" i="1" dirty="0">
                                <a:solidFill>
                                  <a:srgbClr val="000000"/>
                                </a:solidFill>
                                <a:latin typeface="Cambria Math" panose="02040503050406030204" pitchFamily="18" charset="0"/>
                                <a:cs typeface="Times New Roman" pitchFamily="18" charset="0"/>
                              </a:rPr>
                              <m:t>𝑚</m:t>
                            </m:r>
                          </m:e>
                          <m:sub>
                            <m:r>
                              <a:rPr lang="en-US" altLang="en-US" sz="2000" i="1" dirty="0">
                                <a:solidFill>
                                  <a:srgbClr val="000000"/>
                                </a:solidFill>
                                <a:latin typeface="Cambria Math" panose="02040503050406030204" pitchFamily="18" charset="0"/>
                                <a:cs typeface="Times New Roman" pitchFamily="18" charset="0"/>
                              </a:rPr>
                              <m:t>𝑙</m:t>
                            </m:r>
                          </m:sub>
                        </m:sSub>
                      </m:e>
                    </m:d>
                    <m:r>
                      <a:rPr lang="en-US" altLang="en-US" sz="2000" b="0" i="1" dirty="0" smtClean="0">
                        <a:solidFill>
                          <a:srgbClr val="000000"/>
                        </a:solidFill>
                        <a:latin typeface="Cambria Math" panose="02040503050406030204" pitchFamily="18" charset="0"/>
                        <a:cs typeface="Times New Roman" pitchFamily="18" charset="0"/>
                      </a:rPr>
                      <m:t>  ;  </m:t>
                    </m:r>
                    <m:r>
                      <m:rPr>
                        <m:sty m:val="p"/>
                      </m:rPr>
                      <a:rPr lang="el-GR" altLang="en-US" sz="2000" i="1">
                        <a:solidFill>
                          <a:srgbClr val="000000"/>
                        </a:solidFill>
                        <a:latin typeface="Cambria Math" panose="02040503050406030204" pitchFamily="18" charset="0"/>
                        <a:ea typeface="Cambria Math" panose="02040503050406030204" pitchFamily="18" charset="0"/>
                        <a:cs typeface="Times New Roman" pitchFamily="18" charset="0"/>
                      </a:rPr>
                      <m:t>Δ</m:t>
                    </m:r>
                    <m:d>
                      <m:dPr>
                        <m:ctrlPr>
                          <a:rPr lang="el-GR" altLang="en-US" sz="2000" i="1">
                            <a:solidFill>
                              <a:srgbClr val="000000"/>
                            </a:solidFill>
                            <a:latin typeface="Cambria Math" panose="02040503050406030204" pitchFamily="18" charset="0"/>
                            <a:ea typeface="Cambria Math" panose="02040503050406030204" pitchFamily="18" charset="0"/>
                            <a:cs typeface="Times New Roman" pitchFamily="18" charset="0"/>
                          </a:rPr>
                        </m:ctrlPr>
                      </m:dPr>
                      <m:e>
                        <m:sSub>
                          <m:sSubPr>
                            <m:ctrlPr>
                              <a:rPr lang="en-GB" altLang="en-US" sz="2000" i="1" dirty="0">
                                <a:solidFill>
                                  <a:srgbClr val="000000"/>
                                </a:solidFill>
                                <a:latin typeface="Cambria Math" panose="02040503050406030204" pitchFamily="18" charset="0"/>
                                <a:cs typeface="Times New Roman" pitchFamily="18" charset="0"/>
                              </a:rPr>
                            </m:ctrlPr>
                          </m:sSubPr>
                          <m:e>
                            <m:r>
                              <a:rPr lang="en-US" altLang="en-US" sz="2000" i="1" dirty="0">
                                <a:solidFill>
                                  <a:srgbClr val="000000"/>
                                </a:solidFill>
                                <a:latin typeface="Cambria Math" panose="02040503050406030204" pitchFamily="18" charset="0"/>
                                <a:cs typeface="Times New Roman" pitchFamily="18" charset="0"/>
                              </a:rPr>
                              <m:t>𝑚</m:t>
                            </m:r>
                          </m:e>
                          <m:sub>
                            <m:r>
                              <a:rPr lang="en-US" altLang="en-US" sz="2000" i="1" dirty="0">
                                <a:solidFill>
                                  <a:srgbClr val="000000"/>
                                </a:solidFill>
                                <a:latin typeface="Cambria Math" panose="02040503050406030204" pitchFamily="18" charset="0"/>
                                <a:cs typeface="Times New Roman" pitchFamily="18" charset="0"/>
                              </a:rPr>
                              <m:t>1</m:t>
                            </m:r>
                          </m:sub>
                        </m:sSub>
                      </m:e>
                    </m:d>
                    <m:r>
                      <a:rPr lang="en-US" altLang="en-US" sz="2000" b="0" i="1" dirty="0" smtClean="0">
                        <a:solidFill>
                          <a:srgbClr val="000000"/>
                        </a:solidFill>
                        <a:latin typeface="Cambria Math" panose="02040503050406030204" pitchFamily="18" charset="0"/>
                        <a:cs typeface="Times New Roman" pitchFamily="18" charset="0"/>
                      </a:rPr>
                      <m:t>=</m:t>
                    </m:r>
                  </m:oMath>
                </a14:m>
                <a:r>
                  <a:rPr lang="en-GB" altLang="en-US" sz="2000" dirty="0">
                    <a:solidFill>
                      <a:srgbClr val="000000"/>
                    </a:solidFill>
                    <a:cs typeface="Times New Roman" pitchFamily="18" charset="0"/>
                  </a:rPr>
                  <a:t> </a:t>
                </a:r>
                <a14:m>
                  <m:oMath xmlns:m="http://schemas.openxmlformats.org/officeDocument/2006/math">
                    <m:r>
                      <a:rPr lang="en-US" altLang="en-US" sz="2000" i="1" dirty="0" smtClean="0">
                        <a:solidFill>
                          <a:srgbClr val="000000"/>
                        </a:solidFill>
                        <a:latin typeface="Cambria Math" panose="02040503050406030204" pitchFamily="18" charset="0"/>
                        <a:cs typeface="Times New Roman" pitchFamily="18" charset="0"/>
                      </a:rPr>
                      <m:t>h</m:t>
                    </m:r>
                    <m:d>
                      <m:dPr>
                        <m:ctrlPr>
                          <a:rPr lang="en-US" altLang="en-US" sz="2000" i="1" dirty="0" smtClean="0">
                            <a:solidFill>
                              <a:srgbClr val="000000"/>
                            </a:solidFill>
                            <a:latin typeface="Cambria Math" panose="02040503050406030204" pitchFamily="18" charset="0"/>
                            <a:cs typeface="Times New Roman" pitchFamily="18" charset="0"/>
                          </a:rPr>
                        </m:ctrlPr>
                      </m:dPr>
                      <m:e>
                        <m:sSup>
                          <m:sSupPr>
                            <m:ctrlPr>
                              <a:rPr lang="en-US" altLang="en-US" sz="2000" i="1" dirty="0" smtClean="0">
                                <a:solidFill>
                                  <a:srgbClr val="000000"/>
                                </a:solidFill>
                                <a:latin typeface="Cambria Math" panose="02040503050406030204" pitchFamily="18" charset="0"/>
                                <a:cs typeface="Times New Roman" pitchFamily="18" charset="0"/>
                              </a:rPr>
                            </m:ctrlPr>
                          </m:sSupPr>
                          <m:e>
                            <m:r>
                              <a:rPr lang="en-US" altLang="en-US" sz="2000" b="0" i="1" dirty="0" smtClean="0">
                                <a:solidFill>
                                  <a:srgbClr val="000000"/>
                                </a:solidFill>
                                <a:latin typeface="Cambria Math" panose="02040503050406030204" pitchFamily="18" charset="0"/>
                                <a:cs typeface="Times New Roman" pitchFamily="18" charset="0"/>
                              </a:rPr>
                              <m:t>0</m:t>
                            </m:r>
                          </m:e>
                          <m:sup>
                            <m:r>
                              <a:rPr lang="en-US" altLang="en-US" sz="2000" b="0" i="1" dirty="0" smtClean="0">
                                <a:solidFill>
                                  <a:srgbClr val="000000"/>
                                </a:solidFill>
                                <a:latin typeface="Cambria Math" panose="02040503050406030204" pitchFamily="18" charset="0"/>
                                <a:cs typeface="Times New Roman" pitchFamily="18" charset="0"/>
                              </a:rPr>
                              <m:t>𝑛</m:t>
                            </m:r>
                            <m:r>
                              <a:rPr lang="en-US" altLang="en-US" sz="2000" b="0" i="1" dirty="0" smtClean="0">
                                <a:solidFill>
                                  <a:srgbClr val="000000"/>
                                </a:solidFill>
                                <a:latin typeface="Cambria Math" panose="02040503050406030204" pitchFamily="18" charset="0"/>
                                <a:cs typeface="Times New Roman" pitchFamily="18" charset="0"/>
                              </a:rPr>
                              <m:t>+</m:t>
                            </m:r>
                            <m:r>
                              <a:rPr lang="en-US" altLang="en-US" sz="2000" b="0" i="1" dirty="0" smtClean="0">
                                <a:solidFill>
                                  <a:srgbClr val="000000"/>
                                </a:solidFill>
                                <a:latin typeface="Cambria Math" panose="02040503050406030204" pitchFamily="18" charset="0"/>
                                <a:cs typeface="Times New Roman" pitchFamily="18" charset="0"/>
                              </a:rPr>
                              <m:t>1</m:t>
                            </m:r>
                          </m:sup>
                        </m:sSup>
                        <m:r>
                          <a:rPr lang="en-US" altLang="en-US" sz="2000" b="0" i="1" dirty="0" smtClean="0">
                            <a:solidFill>
                              <a:srgbClr val="000000"/>
                            </a:solidFill>
                            <a:latin typeface="Cambria Math" panose="02040503050406030204" pitchFamily="18" charset="0"/>
                            <a:cs typeface="Times New Roman" pitchFamily="18" charset="0"/>
                          </a:rPr>
                          <m:t>||</m:t>
                        </m:r>
                        <m:sSub>
                          <m:sSubPr>
                            <m:ctrlPr>
                              <a:rPr lang="en-US" altLang="en-US" sz="2000" b="0" i="1" dirty="0" smtClean="0">
                                <a:solidFill>
                                  <a:srgbClr val="000000"/>
                                </a:solidFill>
                                <a:latin typeface="Cambria Math" panose="02040503050406030204" pitchFamily="18" charset="0"/>
                                <a:cs typeface="Times New Roman" pitchFamily="18" charset="0"/>
                              </a:rPr>
                            </m:ctrlPr>
                          </m:sSubPr>
                          <m:e>
                            <m:r>
                              <a:rPr lang="en-US" altLang="en-US" sz="2000" b="0" i="1" dirty="0" smtClean="0">
                                <a:solidFill>
                                  <a:srgbClr val="000000"/>
                                </a:solidFill>
                                <a:latin typeface="Cambria Math" panose="02040503050406030204" pitchFamily="18" charset="0"/>
                                <a:cs typeface="Times New Roman" pitchFamily="18" charset="0"/>
                              </a:rPr>
                              <m:t>𝑚</m:t>
                            </m:r>
                          </m:e>
                          <m:sub>
                            <m:r>
                              <a:rPr lang="en-US" altLang="en-US" sz="2000" b="0" i="1" dirty="0" smtClean="0">
                                <a:solidFill>
                                  <a:srgbClr val="000000"/>
                                </a:solidFill>
                                <a:latin typeface="Cambria Math" panose="02040503050406030204" pitchFamily="18" charset="0"/>
                                <a:cs typeface="Times New Roman" pitchFamily="18" charset="0"/>
                              </a:rPr>
                              <m:t>1</m:t>
                            </m:r>
                          </m:sub>
                        </m:sSub>
                      </m:e>
                    </m:d>
                  </m:oMath>
                </a14:m>
                <a:endParaRPr lang="en-US" altLang="en-US" sz="2000" dirty="0">
                  <a:solidFill>
                    <a:srgbClr val="000000"/>
                  </a:solidFill>
                  <a:cs typeface="Times New Roman" pitchFamily="18" charset="0"/>
                </a:endParaRPr>
              </a:p>
              <a:p>
                <a:pPr marL="341313" indent="-34131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200" dirty="0"/>
                  <a:t>Lemma 4.2: if </a:t>
                </a:r>
                <a14:m>
                  <m:oMath xmlns:m="http://schemas.openxmlformats.org/officeDocument/2006/math">
                    <m:r>
                      <a:rPr lang="en-US" altLang="en-US" sz="2400" b="0" i="1" dirty="0" smtClean="0">
                        <a:solidFill>
                          <a:srgbClr val="000000"/>
                        </a:solidFill>
                        <a:latin typeface="Cambria Math" panose="02040503050406030204" pitchFamily="18" charset="0"/>
                        <a:cs typeface="Times New Roman" pitchFamily="18" charset="0"/>
                      </a:rPr>
                      <m:t>h</m:t>
                    </m:r>
                  </m:oMath>
                </a14:m>
                <a:r>
                  <a:rPr lang="en-GB" altLang="en-US" sz="2200" dirty="0"/>
                  <a:t> is a CRHF, then </a:t>
                </a:r>
                <a14:m>
                  <m:oMath xmlns:m="http://schemas.openxmlformats.org/officeDocument/2006/math">
                    <m:r>
                      <m:rPr>
                        <m:sty m:val="p"/>
                      </m:rPr>
                      <a:rPr lang="el-GR" altLang="en-US" sz="2400" i="1">
                        <a:solidFill>
                          <a:srgbClr val="000000"/>
                        </a:solidFill>
                        <a:latin typeface="Cambria Math" panose="02040503050406030204" pitchFamily="18" charset="0"/>
                        <a:ea typeface="Cambria Math" panose="02040503050406030204" pitchFamily="18" charset="0"/>
                        <a:cs typeface="Times New Roman" pitchFamily="18" charset="0"/>
                      </a:rPr>
                      <m:t>Δ</m:t>
                    </m:r>
                  </m:oMath>
                </a14:m>
                <a:r>
                  <a:rPr lang="en-GB" altLang="en-US" sz="2200" dirty="0"/>
                  <a:t> is a collision-resistant digest</a:t>
                </a:r>
              </a:p>
              <a:p>
                <a:pPr marL="341313" indent="-34131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200" dirty="0"/>
                  <a:t>Proof… (see details in textbook)</a:t>
                </a:r>
              </a:p>
            </p:txBody>
          </p:sp>
        </mc:Choice>
        <mc:Fallback xmlns="">
          <p:sp>
            <p:nvSpPr>
              <p:cNvPr id="76807" name="Rectangle 15"/>
              <p:cNvSpPr>
                <a:spLocks noGrp="1" noRot="1" noChangeAspect="1" noMove="1" noResize="1" noEditPoints="1" noAdjustHandles="1" noChangeArrowheads="1" noChangeShapeType="1" noTextEdit="1"/>
              </p:cNvSpPr>
              <p:nvPr>
                <p:ph type="body" idx="1"/>
              </p:nvPr>
            </p:nvSpPr>
            <p:spPr>
              <a:xfrm>
                <a:off x="234339" y="1056287"/>
                <a:ext cx="8591550" cy="2794420"/>
              </a:xfrm>
              <a:blipFill>
                <a:blip r:embed="rId5"/>
                <a:stretch>
                  <a:fillRect l="-142" t="-1089" b="-3486"/>
                </a:stretch>
              </a:blipFill>
              <a:extLst>
                <a:ext uri="{91240B29-F687-4F45-9708-019B960494DF}">
                  <a14:hiddenLine xmlns:a14="http://schemas.microsoft.com/office/drawing/2010/main" w="9525">
                    <a:solidFill>
                      <a:srgbClr val="000000"/>
                    </a:solidFill>
                    <a:round/>
                    <a:headEnd/>
                    <a:tailEnd/>
                  </a14:hiddenLine>
                </a:ext>
              </a:extLst>
            </p:spPr>
            <p:txBody>
              <a:bodyPr/>
              <a:lstStyle/>
              <a:p>
                <a:r>
                  <a:rPr lang="en-US">
                    <a:noFill/>
                  </a:rPr>
                  <a:t> </a:t>
                </a:r>
              </a:p>
            </p:txBody>
          </p:sp>
        </mc:Fallback>
      </mc:AlternateContent>
      <p:sp>
        <p:nvSpPr>
          <p:cNvPr id="76808" name="AutoShape 16"/>
          <p:cNvSpPr>
            <a:spLocks noChangeArrowheads="1"/>
          </p:cNvSpPr>
          <p:nvPr/>
        </p:nvSpPr>
        <p:spPr bwMode="auto">
          <a:xfrm rot="-5400000">
            <a:off x="2337367" y="5352705"/>
            <a:ext cx="798513" cy="222250"/>
          </a:xfrm>
          <a:custGeom>
            <a:avLst/>
            <a:gdLst>
              <a:gd name="T0" fmla="*/ 954875154 w 21600"/>
              <a:gd name="T1" fmla="*/ 11764886 h 21600"/>
              <a:gd name="T2" fmla="*/ 545643526 w 21600"/>
              <a:gd name="T3" fmla="*/ 23529772 h 21600"/>
              <a:gd name="T4" fmla="*/ 136410530 w 21600"/>
              <a:gd name="T5" fmla="*/ 11764886 h 21600"/>
              <a:gd name="T6" fmla="*/ 54564352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CC99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000" tIns="46800" rIns="90000" bIns="46800" anchor="ct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algn="ctr" eaLnBrk="1" hangingPunct="1">
              <a:spcBef>
                <a:spcPct val="0"/>
              </a:spcBef>
              <a:buClr>
                <a:srgbClr val="000000"/>
              </a:buClr>
              <a:buSzPct val="100000"/>
              <a:buFont typeface="Times New Roman" pitchFamily="18" charset="0"/>
              <a:buNone/>
            </a:pPr>
            <a:r>
              <a:rPr lang="en-GB" altLang="en-US" sz="2400" i="1" dirty="0">
                <a:solidFill>
                  <a:srgbClr val="000000"/>
                </a:solidFill>
                <a:latin typeface="Times New Roman" pitchFamily="18" charset="0"/>
                <a:cs typeface="Times New Roman" pitchFamily="18" charset="0"/>
              </a:rPr>
              <a:t>h</a:t>
            </a:r>
          </a:p>
        </p:txBody>
      </p:sp>
      <p:sp>
        <p:nvSpPr>
          <p:cNvPr id="76809" name="Line 17"/>
          <p:cNvSpPr>
            <a:spLocks noChangeShapeType="1"/>
          </p:cNvSpPr>
          <p:nvPr/>
        </p:nvSpPr>
        <p:spPr bwMode="auto">
          <a:xfrm>
            <a:off x="2808155" y="5455099"/>
            <a:ext cx="811380" cy="635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810" name="Line 18"/>
          <p:cNvSpPr>
            <a:spLocks noChangeShapeType="1"/>
          </p:cNvSpPr>
          <p:nvPr/>
        </p:nvSpPr>
        <p:spPr bwMode="auto">
          <a:xfrm>
            <a:off x="2192111" y="5303766"/>
            <a:ext cx="428625" cy="158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76812" name="Text Box 20"/>
              <p:cNvSpPr txBox="1">
                <a:spLocks noChangeArrowheads="1"/>
              </p:cNvSpPr>
              <p:nvPr/>
            </p:nvSpPr>
            <p:spPr bwMode="auto">
              <a:xfrm>
                <a:off x="1840583" y="5045618"/>
                <a:ext cx="388545" cy="40229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14:m>
                  <m:oMathPara xmlns:m="http://schemas.openxmlformats.org/officeDocument/2006/math">
                    <m:oMathParaPr>
                      <m:jc m:val="centerGroup"/>
                    </m:oMathParaPr>
                    <m:oMath xmlns:m="http://schemas.openxmlformats.org/officeDocument/2006/math">
                      <m:r>
                        <a:rPr lang="en-US" altLang="en-US" sz="2000" i="1" dirty="0" smtClean="0">
                          <a:solidFill>
                            <a:srgbClr val="000000"/>
                          </a:solidFill>
                          <a:latin typeface="Cambria Math" panose="02040503050406030204" pitchFamily="18" charset="0"/>
                          <a:cs typeface="Times New Roman" pitchFamily="18" charset="0"/>
                        </a:rPr>
                        <m:t>0</m:t>
                      </m:r>
                    </m:oMath>
                  </m:oMathPara>
                </a14:m>
                <a:endParaRPr lang="en-GB" altLang="en-US" sz="2000" i="1" dirty="0">
                  <a:solidFill>
                    <a:srgbClr val="000000"/>
                  </a:solidFill>
                  <a:latin typeface="Times New Roman" pitchFamily="18" charset="0"/>
                  <a:cs typeface="Times New Roman" pitchFamily="18" charset="0"/>
                </a:endParaRPr>
              </a:p>
            </p:txBody>
          </p:sp>
        </mc:Choice>
        <mc:Fallback xmlns="">
          <p:sp>
            <p:nvSpPr>
              <p:cNvPr id="76812" name="Text Box 20"/>
              <p:cNvSpPr txBox="1">
                <a:spLocks noRot="1" noChangeAspect="1" noMove="1" noResize="1" noEditPoints="1" noAdjustHandles="1" noChangeArrowheads="1" noChangeShapeType="1" noTextEdit="1"/>
              </p:cNvSpPr>
              <p:nvPr/>
            </p:nvSpPr>
            <p:spPr bwMode="auto">
              <a:xfrm>
                <a:off x="1840583" y="5045618"/>
                <a:ext cx="388545" cy="402291"/>
              </a:xfrm>
              <a:prstGeom prst="rect">
                <a:avLst/>
              </a:prstGeom>
              <a:blipFill>
                <a:blip r:embed="rId6"/>
                <a:stretch>
                  <a:fillRect/>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p:sp>
        <p:nvSpPr>
          <p:cNvPr id="76818" name="AutoShape 26"/>
          <p:cNvSpPr>
            <a:spLocks noChangeArrowheads="1"/>
          </p:cNvSpPr>
          <p:nvPr/>
        </p:nvSpPr>
        <p:spPr bwMode="auto">
          <a:xfrm rot="-5400000">
            <a:off x="5247523" y="5343180"/>
            <a:ext cx="798513" cy="222250"/>
          </a:xfrm>
          <a:custGeom>
            <a:avLst/>
            <a:gdLst>
              <a:gd name="T0" fmla="*/ 954875154 w 21600"/>
              <a:gd name="T1" fmla="*/ 11764886 h 21600"/>
              <a:gd name="T2" fmla="*/ 545643526 w 21600"/>
              <a:gd name="T3" fmla="*/ 23529772 h 21600"/>
              <a:gd name="T4" fmla="*/ 136410530 w 21600"/>
              <a:gd name="T5" fmla="*/ 11764886 h 21600"/>
              <a:gd name="T6" fmla="*/ 54564352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CC99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000" tIns="46800" rIns="90000" bIns="46800" anchor="ct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algn="ctr" eaLnBrk="1" hangingPunct="1">
              <a:spcBef>
                <a:spcPct val="0"/>
              </a:spcBef>
              <a:buClr>
                <a:srgbClr val="000000"/>
              </a:buClr>
              <a:buSzPct val="100000"/>
              <a:buFont typeface="Times New Roman" pitchFamily="18" charset="0"/>
              <a:buNone/>
            </a:pPr>
            <a:r>
              <a:rPr lang="en-GB" altLang="en-US" sz="2400" i="1" dirty="0">
                <a:solidFill>
                  <a:srgbClr val="000000"/>
                </a:solidFill>
                <a:latin typeface="Times New Roman" pitchFamily="18" charset="0"/>
                <a:cs typeface="Times New Roman" pitchFamily="18" charset="0"/>
              </a:rPr>
              <a:t>h</a:t>
            </a:r>
          </a:p>
        </p:txBody>
      </p:sp>
      <p:sp>
        <p:nvSpPr>
          <p:cNvPr id="76819" name="Line 27"/>
          <p:cNvSpPr>
            <a:spLocks noChangeShapeType="1"/>
          </p:cNvSpPr>
          <p:nvPr/>
        </p:nvSpPr>
        <p:spPr bwMode="auto">
          <a:xfrm flipH="1" flipV="1">
            <a:off x="5348330" y="4650236"/>
            <a:ext cx="1588" cy="55616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821" name="Line 29"/>
          <p:cNvSpPr>
            <a:spLocks noChangeShapeType="1"/>
          </p:cNvSpPr>
          <p:nvPr/>
        </p:nvSpPr>
        <p:spPr bwMode="auto">
          <a:xfrm flipV="1">
            <a:off x="5762667" y="5455098"/>
            <a:ext cx="249238" cy="952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823" name="Text Box 31"/>
          <p:cNvSpPr txBox="1">
            <a:spLocks noChangeArrowheads="1"/>
          </p:cNvSpPr>
          <p:nvPr/>
        </p:nvSpPr>
        <p:spPr bwMode="auto">
          <a:xfrm>
            <a:off x="6519905" y="5234436"/>
            <a:ext cx="184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cs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cs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cs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cs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cs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9pPr>
          </a:lstStyle>
          <a:p>
            <a:pPr eaLnBrk="1" hangingPunct="1">
              <a:spcBef>
                <a:spcPct val="0"/>
              </a:spcBef>
              <a:buClrTx/>
              <a:buSzTx/>
              <a:buFontTx/>
              <a:buNone/>
            </a:pPr>
            <a:endParaRPr lang="he-IL" altLang="en-US" sz="1800"/>
          </a:p>
        </p:txBody>
      </p:sp>
      <mc:AlternateContent xmlns:mc="http://schemas.openxmlformats.org/markup-compatibility/2006" xmlns:a14="http://schemas.microsoft.com/office/drawing/2010/main">
        <mc:Choice Requires="a14">
          <p:sp>
            <p:nvSpPr>
              <p:cNvPr id="76824" name="Text Box 32"/>
              <p:cNvSpPr txBox="1">
                <a:spLocks noChangeArrowheads="1"/>
              </p:cNvSpPr>
              <p:nvPr/>
            </p:nvSpPr>
            <p:spPr bwMode="auto">
              <a:xfrm>
                <a:off x="5912681" y="5227790"/>
                <a:ext cx="1969683" cy="40229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14:m>
                  <m:oMathPara xmlns:m="http://schemas.openxmlformats.org/officeDocument/2006/math">
                    <m:oMathParaPr>
                      <m:jc m:val="centerGroup"/>
                    </m:oMathParaPr>
                    <m:oMath xmlns:m="http://schemas.openxmlformats.org/officeDocument/2006/math">
                      <m:r>
                        <m:rPr>
                          <m:sty m:val="p"/>
                        </m:rPr>
                        <a:rPr lang="el-GR" altLang="en-US" sz="2000" i="1" smtClean="0">
                          <a:solidFill>
                            <a:srgbClr val="000000"/>
                          </a:solidFill>
                          <a:latin typeface="Cambria Math" panose="02040503050406030204" pitchFamily="18" charset="0"/>
                          <a:ea typeface="Cambria Math" panose="02040503050406030204" pitchFamily="18" charset="0"/>
                          <a:cs typeface="Times New Roman" pitchFamily="18" charset="0"/>
                        </a:rPr>
                        <m:t>Δ</m:t>
                      </m:r>
                      <m:d>
                        <m:dPr>
                          <m:ctrlPr>
                            <a:rPr lang="el-GR" altLang="en-US" sz="2000" i="1" smtClean="0">
                              <a:solidFill>
                                <a:srgbClr val="000000"/>
                              </a:solidFill>
                              <a:latin typeface="Cambria Math" panose="02040503050406030204" pitchFamily="18" charset="0"/>
                              <a:ea typeface="Cambria Math" panose="02040503050406030204" pitchFamily="18" charset="0"/>
                              <a:cs typeface="Times New Roman" pitchFamily="18" charset="0"/>
                            </a:rPr>
                          </m:ctrlPr>
                        </m:dPr>
                        <m:e>
                          <m:sSub>
                            <m:sSubPr>
                              <m:ctrlPr>
                                <a:rPr lang="en-GB" altLang="en-US" sz="2000" i="1" dirty="0">
                                  <a:solidFill>
                                    <a:srgbClr val="000000"/>
                                  </a:solidFill>
                                  <a:latin typeface="Cambria Math" panose="02040503050406030204" pitchFamily="18" charset="0"/>
                                  <a:cs typeface="Times New Roman" pitchFamily="18" charset="0"/>
                                </a:rPr>
                              </m:ctrlPr>
                            </m:sSubPr>
                            <m:e>
                              <m:r>
                                <a:rPr lang="en-US" altLang="en-US" sz="2000" i="1" dirty="0">
                                  <a:solidFill>
                                    <a:srgbClr val="000000"/>
                                  </a:solidFill>
                                  <a:latin typeface="Cambria Math" panose="02040503050406030204" pitchFamily="18" charset="0"/>
                                  <a:cs typeface="Times New Roman" pitchFamily="18" charset="0"/>
                                </a:rPr>
                                <m:t>𝑚</m:t>
                              </m:r>
                            </m:e>
                            <m:sub>
                              <m:r>
                                <a:rPr lang="en-US" altLang="en-US" sz="2000" i="1" dirty="0">
                                  <a:solidFill>
                                    <a:srgbClr val="000000"/>
                                  </a:solidFill>
                                  <a:latin typeface="Cambria Math" panose="02040503050406030204" pitchFamily="18" charset="0"/>
                                  <a:cs typeface="Times New Roman" pitchFamily="18" charset="0"/>
                                </a:rPr>
                                <m:t>1</m:t>
                              </m:r>
                            </m:sub>
                          </m:sSub>
                          <m:r>
                            <m:rPr>
                              <m:nor/>
                            </m:rPr>
                            <a:rPr lang="en-GB" altLang="en-US" sz="2400" dirty="0"/>
                            <m:t>, </m:t>
                          </m:r>
                          <m:r>
                            <m:rPr>
                              <m:nor/>
                            </m:rPr>
                            <a:rPr lang="en-GB" altLang="en-US" sz="2400" dirty="0"/>
                            <m:t>… </m:t>
                          </m:r>
                          <m:r>
                            <m:rPr>
                              <m:nor/>
                            </m:rPr>
                            <a:rPr lang="en-GB" altLang="en-US" sz="2400" dirty="0"/>
                            <m:t>, </m:t>
                          </m:r>
                          <m:sSub>
                            <m:sSubPr>
                              <m:ctrlPr>
                                <a:rPr lang="en-GB" altLang="en-US" sz="2000" i="1" dirty="0">
                                  <a:solidFill>
                                    <a:srgbClr val="000000"/>
                                  </a:solidFill>
                                  <a:latin typeface="Cambria Math" panose="02040503050406030204" pitchFamily="18" charset="0"/>
                                  <a:cs typeface="Times New Roman" pitchFamily="18" charset="0"/>
                                </a:rPr>
                              </m:ctrlPr>
                            </m:sSubPr>
                            <m:e>
                              <m:r>
                                <a:rPr lang="en-US" altLang="en-US" sz="2000" i="1" dirty="0">
                                  <a:solidFill>
                                    <a:srgbClr val="000000"/>
                                  </a:solidFill>
                                  <a:latin typeface="Cambria Math" panose="02040503050406030204" pitchFamily="18" charset="0"/>
                                  <a:cs typeface="Times New Roman" pitchFamily="18" charset="0"/>
                                </a:rPr>
                                <m:t>𝑚</m:t>
                              </m:r>
                            </m:e>
                            <m:sub>
                              <m:r>
                                <a:rPr lang="en-US" altLang="en-US" sz="2000" i="1" dirty="0">
                                  <a:solidFill>
                                    <a:srgbClr val="000000"/>
                                  </a:solidFill>
                                  <a:latin typeface="Cambria Math" panose="02040503050406030204" pitchFamily="18" charset="0"/>
                                  <a:cs typeface="Times New Roman" pitchFamily="18" charset="0"/>
                                </a:rPr>
                                <m:t>𝑙</m:t>
                              </m:r>
                            </m:sub>
                          </m:sSub>
                        </m:e>
                      </m:d>
                    </m:oMath>
                  </m:oMathPara>
                </a14:m>
                <a:endParaRPr lang="en-GB" altLang="en-US" sz="2400" i="1" dirty="0">
                  <a:solidFill>
                    <a:srgbClr val="000000"/>
                  </a:solidFill>
                  <a:latin typeface="Times New Roman" pitchFamily="18" charset="0"/>
                  <a:cs typeface="Times New Roman" pitchFamily="18" charset="0"/>
                </a:endParaRPr>
              </a:p>
            </p:txBody>
          </p:sp>
        </mc:Choice>
        <mc:Fallback xmlns="">
          <p:sp>
            <p:nvSpPr>
              <p:cNvPr id="76824" name="Text Box 32"/>
              <p:cNvSpPr txBox="1">
                <a:spLocks noRot="1" noChangeAspect="1" noMove="1" noResize="1" noEditPoints="1" noAdjustHandles="1" noChangeArrowheads="1" noChangeShapeType="1" noTextEdit="1"/>
              </p:cNvSpPr>
              <p:nvPr/>
            </p:nvSpPr>
            <p:spPr bwMode="auto">
              <a:xfrm>
                <a:off x="5912681" y="5227790"/>
                <a:ext cx="1969683" cy="402291"/>
              </a:xfrm>
              <a:prstGeom prst="rect">
                <a:avLst/>
              </a:prstGeom>
              <a:blipFill>
                <a:blip r:embed="rId7"/>
                <a:stretch>
                  <a:fillRect b="-1515"/>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 Box 32"/>
              <p:cNvSpPr txBox="1">
                <a:spLocks noChangeArrowheads="1"/>
              </p:cNvSpPr>
              <p:nvPr/>
            </p:nvSpPr>
            <p:spPr bwMode="auto">
              <a:xfrm>
                <a:off x="2786606" y="5462079"/>
                <a:ext cx="963254" cy="463846"/>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14:m>
                  <m:oMath xmlns:m="http://schemas.openxmlformats.org/officeDocument/2006/math">
                    <m:r>
                      <m:rPr>
                        <m:sty m:val="p"/>
                      </m:rPr>
                      <a:rPr lang="el-GR" altLang="en-US" sz="2400" i="1" smtClean="0">
                        <a:solidFill>
                          <a:srgbClr val="000000"/>
                        </a:solidFill>
                        <a:latin typeface="Cambria Math" panose="02040503050406030204" pitchFamily="18" charset="0"/>
                        <a:ea typeface="Cambria Math" panose="02040503050406030204" pitchFamily="18" charset="0"/>
                        <a:cs typeface="Times New Roman" pitchFamily="18" charset="0"/>
                      </a:rPr>
                      <m:t>Δ</m:t>
                    </m:r>
                  </m:oMath>
                </a14:m>
                <a:r>
                  <a:rPr lang="en-GB" altLang="en-US" sz="2400" i="1" dirty="0">
                    <a:solidFill>
                      <a:srgbClr val="000000"/>
                    </a:solidFill>
                    <a:latin typeface="Times New Roman" pitchFamily="18" charset="0"/>
                    <a:cs typeface="Times New Roman" pitchFamily="18" charset="0"/>
                  </a:rPr>
                  <a:t>(</a:t>
                </a:r>
                <a14:m>
                  <m:oMath xmlns:m="http://schemas.openxmlformats.org/officeDocument/2006/math">
                    <m:sSub>
                      <m:sSubPr>
                        <m:ctrlPr>
                          <a:rPr lang="en-GB" altLang="en-US" sz="2400" i="1" dirty="0">
                            <a:solidFill>
                              <a:srgbClr val="000000"/>
                            </a:solidFill>
                            <a:latin typeface="Cambria Math" panose="02040503050406030204" pitchFamily="18" charset="0"/>
                            <a:cs typeface="Times New Roman" pitchFamily="18" charset="0"/>
                          </a:rPr>
                        </m:ctrlPr>
                      </m:sSubPr>
                      <m:e>
                        <m:r>
                          <a:rPr lang="en-US" altLang="en-US" sz="2400" i="1" dirty="0">
                            <a:solidFill>
                              <a:srgbClr val="000000"/>
                            </a:solidFill>
                            <a:latin typeface="Cambria Math" panose="02040503050406030204" pitchFamily="18" charset="0"/>
                            <a:cs typeface="Times New Roman" pitchFamily="18" charset="0"/>
                          </a:rPr>
                          <m:t>𝑚</m:t>
                        </m:r>
                      </m:e>
                      <m:sub>
                        <m:r>
                          <a:rPr lang="en-US" altLang="en-US" sz="2400" b="0" i="1" dirty="0" smtClean="0">
                            <a:solidFill>
                              <a:srgbClr val="000000"/>
                            </a:solidFill>
                            <a:latin typeface="Cambria Math" panose="02040503050406030204" pitchFamily="18" charset="0"/>
                            <a:cs typeface="Times New Roman" pitchFamily="18" charset="0"/>
                          </a:rPr>
                          <m:t>1</m:t>
                        </m:r>
                      </m:sub>
                    </m:sSub>
                  </m:oMath>
                </a14:m>
                <a:r>
                  <a:rPr lang="en-GB" altLang="en-US" sz="2400" i="1" dirty="0">
                    <a:solidFill>
                      <a:srgbClr val="000000"/>
                    </a:solidFill>
                    <a:latin typeface="Times New Roman" pitchFamily="18" charset="0"/>
                    <a:cs typeface="Times New Roman" pitchFamily="18" charset="0"/>
                  </a:rPr>
                  <a:t>)</a:t>
                </a:r>
              </a:p>
            </p:txBody>
          </p:sp>
        </mc:Choice>
        <mc:Fallback xmlns="">
          <p:sp>
            <p:nvSpPr>
              <p:cNvPr id="38" name="Text Box 32"/>
              <p:cNvSpPr txBox="1">
                <a:spLocks noRot="1" noChangeAspect="1" noMove="1" noResize="1" noEditPoints="1" noAdjustHandles="1" noChangeArrowheads="1" noChangeShapeType="1" noTextEdit="1"/>
              </p:cNvSpPr>
              <p:nvPr/>
            </p:nvSpPr>
            <p:spPr bwMode="auto">
              <a:xfrm>
                <a:off x="2786606" y="5462079"/>
                <a:ext cx="963254" cy="463846"/>
              </a:xfrm>
              <a:prstGeom prst="rect">
                <a:avLst/>
              </a:prstGeom>
              <a:blipFill>
                <a:blip r:embed="rId8"/>
                <a:stretch>
                  <a:fillRect l="-1899" t="-10526" r="-8861" b="-2894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Box 20">
                <a:extLst>
                  <a:ext uri="{FF2B5EF4-FFF2-40B4-BE49-F238E27FC236}">
                    <a16:creationId xmlns:a16="http://schemas.microsoft.com/office/drawing/2014/main" id="{53C1A9A5-49FB-4DC9-865C-BBFB9D29CAEA}"/>
                  </a:ext>
                </a:extLst>
              </p:cNvPr>
              <p:cNvSpPr txBox="1">
                <a:spLocks noChangeArrowheads="1"/>
              </p:cNvSpPr>
              <p:nvPr/>
            </p:nvSpPr>
            <p:spPr bwMode="auto">
              <a:xfrm>
                <a:off x="1789080" y="5462079"/>
                <a:ext cx="524224" cy="40229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14:m>
                  <m:oMathPara xmlns:m="http://schemas.openxmlformats.org/officeDocument/2006/math">
                    <m:oMathParaPr>
                      <m:jc m:val="centerGroup"/>
                    </m:oMathParaPr>
                    <m:oMath xmlns:m="http://schemas.openxmlformats.org/officeDocument/2006/math">
                      <m:sSup>
                        <m:sSupPr>
                          <m:ctrlPr>
                            <a:rPr lang="en-US" altLang="en-US" sz="2000" i="1" dirty="0" smtClean="0">
                              <a:solidFill>
                                <a:srgbClr val="000000"/>
                              </a:solidFill>
                              <a:latin typeface="Cambria Math" panose="02040503050406030204" pitchFamily="18" charset="0"/>
                              <a:cs typeface="Times New Roman" pitchFamily="18" charset="0"/>
                            </a:rPr>
                          </m:ctrlPr>
                        </m:sSupPr>
                        <m:e>
                          <m:r>
                            <a:rPr lang="en-US" altLang="en-US" sz="2000" b="0" i="1" dirty="0" smtClean="0">
                              <a:solidFill>
                                <a:srgbClr val="000000"/>
                              </a:solidFill>
                              <a:latin typeface="Cambria Math" panose="02040503050406030204" pitchFamily="18" charset="0"/>
                              <a:cs typeface="Times New Roman" pitchFamily="18" charset="0"/>
                            </a:rPr>
                            <m:t>0</m:t>
                          </m:r>
                        </m:e>
                        <m:sup>
                          <m:r>
                            <a:rPr lang="en-US" altLang="en-US" sz="2000" b="0" i="1" dirty="0" smtClean="0">
                              <a:solidFill>
                                <a:srgbClr val="000000"/>
                              </a:solidFill>
                              <a:latin typeface="Cambria Math" panose="02040503050406030204" pitchFamily="18" charset="0"/>
                              <a:cs typeface="Times New Roman" pitchFamily="18" charset="0"/>
                            </a:rPr>
                            <m:t>𝑛</m:t>
                          </m:r>
                        </m:sup>
                      </m:sSup>
                    </m:oMath>
                  </m:oMathPara>
                </a14:m>
                <a:endParaRPr lang="en-GB" altLang="en-US" sz="2000" i="1" dirty="0">
                  <a:solidFill>
                    <a:srgbClr val="000000"/>
                  </a:solidFill>
                  <a:latin typeface="Times New Roman" pitchFamily="18" charset="0"/>
                  <a:cs typeface="Times New Roman" pitchFamily="18" charset="0"/>
                </a:endParaRPr>
              </a:p>
            </p:txBody>
          </p:sp>
        </mc:Choice>
        <mc:Fallback xmlns="">
          <p:sp>
            <p:nvSpPr>
              <p:cNvPr id="3" name="Text Box 20">
                <a:extLst>
                  <a:ext uri="{FF2B5EF4-FFF2-40B4-BE49-F238E27FC236}">
                    <a16:creationId xmlns:a16="http://schemas.microsoft.com/office/drawing/2014/main" id="{53C1A9A5-49FB-4DC9-865C-BBFB9D29CAEA}"/>
                  </a:ext>
                </a:extLst>
              </p:cNvPr>
              <p:cNvSpPr txBox="1">
                <a:spLocks noRot="1" noChangeAspect="1" noMove="1" noResize="1" noEditPoints="1" noAdjustHandles="1" noChangeArrowheads="1" noChangeShapeType="1" noTextEdit="1"/>
              </p:cNvSpPr>
              <p:nvPr/>
            </p:nvSpPr>
            <p:spPr bwMode="auto">
              <a:xfrm>
                <a:off x="1789080" y="5462079"/>
                <a:ext cx="524224" cy="402291"/>
              </a:xfrm>
              <a:prstGeom prst="rect">
                <a:avLst/>
              </a:prstGeom>
              <a:blipFill>
                <a:blip r:embed="rId9"/>
                <a:stretch>
                  <a:fillRect/>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p:sp>
        <p:nvSpPr>
          <p:cNvPr id="4" name="Line 18">
            <a:extLst>
              <a:ext uri="{FF2B5EF4-FFF2-40B4-BE49-F238E27FC236}">
                <a16:creationId xmlns:a16="http://schemas.microsoft.com/office/drawing/2014/main" id="{09D1FB3B-5CB2-4D2E-B0B2-BA1A92F61719}"/>
              </a:ext>
            </a:extLst>
          </p:cNvPr>
          <p:cNvSpPr>
            <a:spLocks noChangeShapeType="1"/>
          </p:cNvSpPr>
          <p:nvPr/>
        </p:nvSpPr>
        <p:spPr bwMode="auto">
          <a:xfrm>
            <a:off x="2193698" y="5446214"/>
            <a:ext cx="428625" cy="158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 name="Line 18">
            <a:extLst>
              <a:ext uri="{FF2B5EF4-FFF2-40B4-BE49-F238E27FC236}">
                <a16:creationId xmlns:a16="http://schemas.microsoft.com/office/drawing/2014/main" id="{E7EF937D-115E-4521-8DC4-8BB4A7BA4BA1}"/>
              </a:ext>
            </a:extLst>
          </p:cNvPr>
          <p:cNvSpPr>
            <a:spLocks noChangeShapeType="1"/>
          </p:cNvSpPr>
          <p:nvPr/>
        </p:nvSpPr>
        <p:spPr bwMode="auto">
          <a:xfrm>
            <a:off x="5109506" y="5303766"/>
            <a:ext cx="428625" cy="158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Line 21">
            <a:extLst>
              <a:ext uri="{FF2B5EF4-FFF2-40B4-BE49-F238E27FC236}">
                <a16:creationId xmlns:a16="http://schemas.microsoft.com/office/drawing/2014/main" id="{8491DABB-C98A-467F-A553-44DEF600D487}"/>
              </a:ext>
            </a:extLst>
          </p:cNvPr>
          <p:cNvSpPr>
            <a:spLocks noChangeShapeType="1"/>
          </p:cNvSpPr>
          <p:nvPr/>
        </p:nvSpPr>
        <p:spPr bwMode="auto">
          <a:xfrm>
            <a:off x="2434204" y="5148450"/>
            <a:ext cx="188913" cy="1588"/>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Line 18">
            <a:extLst>
              <a:ext uri="{FF2B5EF4-FFF2-40B4-BE49-F238E27FC236}">
                <a16:creationId xmlns:a16="http://schemas.microsoft.com/office/drawing/2014/main" id="{60971853-101C-4374-A2F5-C5E64CC91A22}"/>
              </a:ext>
            </a:extLst>
          </p:cNvPr>
          <p:cNvSpPr>
            <a:spLocks noChangeShapeType="1"/>
          </p:cNvSpPr>
          <p:nvPr/>
        </p:nvSpPr>
        <p:spPr bwMode="auto">
          <a:xfrm>
            <a:off x="4571999" y="5493155"/>
            <a:ext cx="958893" cy="1631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8" name="Text Box 20">
                <a:extLst>
                  <a:ext uri="{FF2B5EF4-FFF2-40B4-BE49-F238E27FC236}">
                    <a16:creationId xmlns:a16="http://schemas.microsoft.com/office/drawing/2014/main" id="{56C91106-8BF3-4A99-BC3D-61A82A23CAB0}"/>
                  </a:ext>
                </a:extLst>
              </p:cNvPr>
              <p:cNvSpPr txBox="1">
                <a:spLocks noChangeArrowheads="1"/>
              </p:cNvSpPr>
              <p:nvPr/>
            </p:nvSpPr>
            <p:spPr bwMode="auto">
              <a:xfrm>
                <a:off x="4787004" y="5071843"/>
                <a:ext cx="388545" cy="40229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14:m>
                  <m:oMathPara xmlns:m="http://schemas.openxmlformats.org/officeDocument/2006/math">
                    <m:oMathParaPr>
                      <m:jc m:val="centerGroup"/>
                    </m:oMathParaPr>
                    <m:oMath xmlns:m="http://schemas.openxmlformats.org/officeDocument/2006/math">
                      <m:r>
                        <a:rPr lang="en-US" altLang="en-US" sz="2000" b="0" i="1" dirty="0" smtClean="0">
                          <a:solidFill>
                            <a:srgbClr val="000000"/>
                          </a:solidFill>
                          <a:latin typeface="Cambria Math" panose="02040503050406030204" pitchFamily="18" charset="0"/>
                          <a:cs typeface="Times New Roman" pitchFamily="18" charset="0"/>
                        </a:rPr>
                        <m:t>1</m:t>
                      </m:r>
                    </m:oMath>
                  </m:oMathPara>
                </a14:m>
                <a:endParaRPr lang="en-GB" altLang="en-US" sz="2400" i="1" dirty="0">
                  <a:solidFill>
                    <a:srgbClr val="000000"/>
                  </a:solidFill>
                  <a:latin typeface="Times New Roman" pitchFamily="18" charset="0"/>
                  <a:cs typeface="Times New Roman" pitchFamily="18" charset="0"/>
                </a:endParaRPr>
              </a:p>
            </p:txBody>
          </p:sp>
        </mc:Choice>
        <mc:Fallback xmlns="">
          <p:sp>
            <p:nvSpPr>
              <p:cNvPr id="8" name="Text Box 20">
                <a:extLst>
                  <a:ext uri="{FF2B5EF4-FFF2-40B4-BE49-F238E27FC236}">
                    <a16:creationId xmlns:a16="http://schemas.microsoft.com/office/drawing/2014/main" id="{56C91106-8BF3-4A99-BC3D-61A82A23CAB0}"/>
                  </a:ext>
                </a:extLst>
              </p:cNvPr>
              <p:cNvSpPr txBox="1">
                <a:spLocks noRot="1" noChangeAspect="1" noMove="1" noResize="1" noEditPoints="1" noAdjustHandles="1" noChangeArrowheads="1" noChangeShapeType="1" noTextEdit="1"/>
              </p:cNvSpPr>
              <p:nvPr/>
            </p:nvSpPr>
            <p:spPr bwMode="auto">
              <a:xfrm>
                <a:off x="4787004" y="5071843"/>
                <a:ext cx="388545" cy="402291"/>
              </a:xfrm>
              <a:prstGeom prst="rect">
                <a:avLst/>
              </a:prstGeom>
              <a:blipFill>
                <a:blip r:embed="rId10"/>
                <a:stretch>
                  <a:fillRect/>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 Box 32">
                <a:extLst>
                  <a:ext uri="{FF2B5EF4-FFF2-40B4-BE49-F238E27FC236}">
                    <a16:creationId xmlns:a16="http://schemas.microsoft.com/office/drawing/2014/main" id="{CB692BA4-1DA1-4F08-8B0F-A0BEC16282B1}"/>
                  </a:ext>
                </a:extLst>
              </p:cNvPr>
              <p:cNvSpPr txBox="1">
                <a:spLocks noChangeArrowheads="1"/>
              </p:cNvSpPr>
              <p:nvPr/>
            </p:nvSpPr>
            <p:spPr bwMode="auto">
              <a:xfrm>
                <a:off x="3935596" y="5514711"/>
                <a:ext cx="1634212" cy="371513"/>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rgbClr val="808080"/>
                      </a:outerShdw>
                    </a:effectLst>
                  </a14:hiddenEffects>
                </a:ext>
              </a:extLst>
            </p:spPr>
            <p:txBody>
              <a:bodyPr wrap="square" lIns="90000" tIns="46800" rIns="90000" bIns="4680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14:m>
                  <m:oMath xmlns:m="http://schemas.openxmlformats.org/officeDocument/2006/math">
                    <m:r>
                      <m:rPr>
                        <m:sty m:val="p"/>
                      </m:rPr>
                      <a:rPr lang="el-GR" altLang="en-US" sz="1800" i="1" smtClean="0">
                        <a:solidFill>
                          <a:srgbClr val="000000"/>
                        </a:solidFill>
                        <a:latin typeface="Cambria Math" panose="02040503050406030204" pitchFamily="18" charset="0"/>
                        <a:ea typeface="Cambria Math" panose="02040503050406030204" pitchFamily="18" charset="0"/>
                        <a:cs typeface="Times New Roman" pitchFamily="18" charset="0"/>
                      </a:rPr>
                      <m:t>Δ</m:t>
                    </m:r>
                  </m:oMath>
                </a14:m>
                <a:r>
                  <a:rPr lang="en-GB" altLang="en-US" sz="1800" i="1" dirty="0">
                    <a:solidFill>
                      <a:srgbClr val="000000"/>
                    </a:solidFill>
                    <a:latin typeface="Times New Roman" pitchFamily="18" charset="0"/>
                    <a:cs typeface="Times New Roman" pitchFamily="18" charset="0"/>
                  </a:rPr>
                  <a:t>(</a:t>
                </a:r>
                <a14:m>
                  <m:oMath xmlns:m="http://schemas.openxmlformats.org/officeDocument/2006/math">
                    <m:sSub>
                      <m:sSubPr>
                        <m:ctrlPr>
                          <a:rPr lang="en-GB" altLang="en-US" sz="1800" i="1" dirty="0">
                            <a:solidFill>
                              <a:srgbClr val="000000"/>
                            </a:solidFill>
                            <a:latin typeface="Cambria Math" panose="02040503050406030204" pitchFamily="18" charset="0"/>
                            <a:cs typeface="Times New Roman" pitchFamily="18" charset="0"/>
                          </a:rPr>
                        </m:ctrlPr>
                      </m:sSubPr>
                      <m:e>
                        <m:r>
                          <a:rPr lang="en-US" altLang="en-US" sz="1800" i="1" dirty="0">
                            <a:solidFill>
                              <a:srgbClr val="000000"/>
                            </a:solidFill>
                            <a:latin typeface="Cambria Math" panose="02040503050406030204" pitchFamily="18" charset="0"/>
                            <a:cs typeface="Times New Roman" pitchFamily="18" charset="0"/>
                          </a:rPr>
                          <m:t>𝑚</m:t>
                        </m:r>
                      </m:e>
                      <m:sub>
                        <m:r>
                          <a:rPr lang="en-US" altLang="en-US" sz="1800" b="0" i="1" dirty="0" smtClean="0">
                            <a:solidFill>
                              <a:srgbClr val="000000"/>
                            </a:solidFill>
                            <a:latin typeface="Cambria Math" panose="02040503050406030204" pitchFamily="18" charset="0"/>
                            <a:cs typeface="Times New Roman" pitchFamily="18" charset="0"/>
                          </a:rPr>
                          <m:t>1</m:t>
                        </m:r>
                      </m:sub>
                    </m:sSub>
                    <m:r>
                      <a:rPr lang="en-US" altLang="en-US" sz="1800" b="0" i="1" dirty="0" smtClean="0">
                        <a:solidFill>
                          <a:srgbClr val="000000"/>
                        </a:solidFill>
                        <a:latin typeface="Cambria Math" panose="02040503050406030204" pitchFamily="18" charset="0"/>
                        <a:cs typeface="Times New Roman" pitchFamily="18" charset="0"/>
                      </a:rPr>
                      <m:t>,..,</m:t>
                    </m:r>
                  </m:oMath>
                </a14:m>
                <a:r>
                  <a:rPr lang="en-GB" altLang="en-US" sz="1800" dirty="0">
                    <a:solidFill>
                      <a:srgbClr val="000000"/>
                    </a:solidFill>
                    <a:cs typeface="Times New Roman" pitchFamily="18" charset="0"/>
                  </a:rPr>
                  <a:t> </a:t>
                </a:r>
                <a14:m>
                  <m:oMath xmlns:m="http://schemas.openxmlformats.org/officeDocument/2006/math">
                    <m:sSub>
                      <m:sSubPr>
                        <m:ctrlPr>
                          <a:rPr lang="en-GB" altLang="en-US" sz="1800" i="1" dirty="0">
                            <a:solidFill>
                              <a:srgbClr val="000000"/>
                            </a:solidFill>
                            <a:latin typeface="Cambria Math" panose="02040503050406030204" pitchFamily="18" charset="0"/>
                            <a:cs typeface="Times New Roman" pitchFamily="18" charset="0"/>
                          </a:rPr>
                        </m:ctrlPr>
                      </m:sSubPr>
                      <m:e>
                        <m:r>
                          <a:rPr lang="en-US" altLang="en-US" sz="1800" i="1" dirty="0">
                            <a:solidFill>
                              <a:srgbClr val="000000"/>
                            </a:solidFill>
                            <a:latin typeface="Cambria Math" panose="02040503050406030204" pitchFamily="18" charset="0"/>
                            <a:cs typeface="Times New Roman" pitchFamily="18" charset="0"/>
                          </a:rPr>
                          <m:t>𝑚</m:t>
                        </m:r>
                      </m:e>
                      <m:sub>
                        <m:r>
                          <a:rPr lang="en-US" altLang="en-US" sz="1800" b="0" i="1" dirty="0" smtClean="0">
                            <a:solidFill>
                              <a:srgbClr val="000000"/>
                            </a:solidFill>
                            <a:latin typeface="Cambria Math" panose="02040503050406030204" pitchFamily="18" charset="0"/>
                            <a:cs typeface="Times New Roman" pitchFamily="18" charset="0"/>
                          </a:rPr>
                          <m:t>𝑙</m:t>
                        </m:r>
                        <m:r>
                          <a:rPr lang="en-US" altLang="en-US" sz="1800" b="0" i="1" dirty="0" smtClean="0">
                            <a:solidFill>
                              <a:srgbClr val="000000"/>
                            </a:solidFill>
                            <a:latin typeface="Cambria Math" panose="02040503050406030204" pitchFamily="18" charset="0"/>
                            <a:cs typeface="Times New Roman" pitchFamily="18" charset="0"/>
                          </a:rPr>
                          <m:t>−</m:t>
                        </m:r>
                        <m:r>
                          <a:rPr lang="en-US" altLang="en-US" sz="1800" b="0" i="1" dirty="0" smtClean="0">
                            <a:solidFill>
                              <a:srgbClr val="000000"/>
                            </a:solidFill>
                            <a:latin typeface="Cambria Math" panose="02040503050406030204" pitchFamily="18" charset="0"/>
                            <a:cs typeface="Times New Roman" pitchFamily="18" charset="0"/>
                          </a:rPr>
                          <m:t>1</m:t>
                        </m:r>
                      </m:sub>
                    </m:sSub>
                  </m:oMath>
                </a14:m>
                <a:r>
                  <a:rPr lang="en-GB" altLang="en-US" sz="1800" i="1" dirty="0">
                    <a:solidFill>
                      <a:srgbClr val="000000"/>
                    </a:solidFill>
                    <a:latin typeface="Times New Roman" pitchFamily="18" charset="0"/>
                    <a:cs typeface="Times New Roman" pitchFamily="18" charset="0"/>
                  </a:rPr>
                  <a:t>)</a:t>
                </a:r>
              </a:p>
            </p:txBody>
          </p:sp>
        </mc:Choice>
        <mc:Fallback xmlns="">
          <p:sp>
            <p:nvSpPr>
              <p:cNvPr id="2" name="Text Box 32">
                <a:extLst>
                  <a:ext uri="{FF2B5EF4-FFF2-40B4-BE49-F238E27FC236}">
                    <a16:creationId xmlns:a16="http://schemas.microsoft.com/office/drawing/2014/main" id="{CB692BA4-1DA1-4F08-8B0F-A0BEC16282B1}"/>
                  </a:ext>
                </a:extLst>
              </p:cNvPr>
              <p:cNvSpPr txBox="1">
                <a:spLocks noRot="1" noChangeAspect="1" noMove="1" noResize="1" noEditPoints="1" noAdjustHandles="1" noChangeArrowheads="1" noChangeShapeType="1" noTextEdit="1"/>
              </p:cNvSpPr>
              <p:nvPr/>
            </p:nvSpPr>
            <p:spPr bwMode="auto">
              <a:xfrm>
                <a:off x="3935596" y="5514711"/>
                <a:ext cx="1634212" cy="371513"/>
              </a:xfrm>
              <a:prstGeom prst="rect">
                <a:avLst/>
              </a:prstGeom>
              <a:blipFill>
                <a:blip r:embed="rId11"/>
                <a:stretch>
                  <a:fillRect t="-9836" r="-1493" b="-2459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p:sp>
        <p:nvSpPr>
          <p:cNvPr id="15" name="Line 27">
            <a:extLst>
              <a:ext uri="{FF2B5EF4-FFF2-40B4-BE49-F238E27FC236}">
                <a16:creationId xmlns:a16="http://schemas.microsoft.com/office/drawing/2014/main" id="{592D5D0A-7455-4E57-822E-F9F63EF47D25}"/>
              </a:ext>
            </a:extLst>
          </p:cNvPr>
          <p:cNvSpPr>
            <a:spLocks noChangeShapeType="1"/>
          </p:cNvSpPr>
          <p:nvPr/>
        </p:nvSpPr>
        <p:spPr bwMode="auto">
          <a:xfrm flipV="1">
            <a:off x="2444175" y="4608802"/>
            <a:ext cx="1588" cy="546100"/>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Line 21">
            <a:extLst>
              <a:ext uri="{FF2B5EF4-FFF2-40B4-BE49-F238E27FC236}">
                <a16:creationId xmlns:a16="http://schemas.microsoft.com/office/drawing/2014/main" id="{E2C351B5-5FCC-4B9B-81EF-4568FF030ECA}"/>
              </a:ext>
            </a:extLst>
          </p:cNvPr>
          <p:cNvSpPr>
            <a:spLocks noChangeShapeType="1"/>
          </p:cNvSpPr>
          <p:nvPr/>
        </p:nvSpPr>
        <p:spPr bwMode="auto">
          <a:xfrm>
            <a:off x="5349918" y="5203490"/>
            <a:ext cx="208852" cy="1289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extLst>
      <p:ext uri="{BB962C8B-B14F-4D97-AF65-F5344CB8AC3E}">
        <p14:creationId xmlns:p14="http://schemas.microsoft.com/office/powerpoint/2010/main" val="390323561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3"/>
          <p:cNvSpPr>
            <a:spLocks noGrp="1"/>
          </p:cNvSpPr>
          <p:nvPr>
            <p:ph type="dt" sz="quarter" idx="10"/>
          </p:nvPr>
        </p:nvSpPr>
        <p:spPr/>
        <p:txBody>
          <a:bodyPr/>
          <a:lstStyle/>
          <a:p>
            <a:pPr>
              <a:defRPr/>
            </a:pPr>
            <a:fld id="{15A96DEE-0B6E-4BF1-BBCB-DA855B280ECB}" type="datetime1">
              <a:rPr lang="en-US"/>
              <a:pPr>
                <a:defRPr/>
              </a:pPr>
              <a:t>1/5/2021</a:t>
            </a:fld>
            <a:endParaRPr lang="en-US" altLang="en-US"/>
          </a:p>
        </p:txBody>
      </p:sp>
      <p:sp>
        <p:nvSpPr>
          <p:cNvPr id="13" name="Slide Number Placeholder 5"/>
          <p:cNvSpPr>
            <a:spLocks noGrp="1"/>
          </p:cNvSpPr>
          <p:nvPr>
            <p:ph type="sldNum" sz="quarter" idx="12"/>
          </p:nvPr>
        </p:nvSpPr>
        <p:spPr/>
        <p:txBody>
          <a:bodyPr/>
          <a:lstStyle/>
          <a:p>
            <a:pPr>
              <a:defRPr/>
            </a:pPr>
            <a:fld id="{35C4E20E-F1C1-4BE7-9302-342BCACF5CFA}" type="slidenum">
              <a:rPr lang="he-IL" altLang="en-US"/>
              <a:pPr>
                <a:defRPr/>
              </a:pPr>
              <a:t>57</a:t>
            </a:fld>
            <a:endParaRPr lang="en-US" altLang="en-US"/>
          </a:p>
        </p:txBody>
      </p:sp>
      <p:sp>
        <p:nvSpPr>
          <p:cNvPr id="75781" name="Rectangle 2"/>
          <p:cNvSpPr>
            <a:spLocks noGrp="1" noChangeArrowheads="1"/>
          </p:cNvSpPr>
          <p:nvPr>
            <p:ph type="title"/>
          </p:nvPr>
        </p:nvSpPr>
        <p:spPr>
          <a:xfrm>
            <a:off x="533400" y="304800"/>
            <a:ext cx="7773988" cy="733425"/>
          </a:xfr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pPr defTabSz="449263"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VIL CRHF from FIL CRHF </a:t>
            </a:r>
          </a:p>
        </p:txBody>
      </p:sp>
      <p:sp>
        <p:nvSpPr>
          <p:cNvPr id="75782" name="Rectangle 3"/>
          <p:cNvSpPr>
            <a:spLocks noGrp="1" noChangeArrowheads="1"/>
          </p:cNvSpPr>
          <p:nvPr>
            <p:ph type="body" idx="1"/>
          </p:nvPr>
        </p:nvSpPr>
        <p:spPr>
          <a:xfrm>
            <a:off x="471488" y="903034"/>
            <a:ext cx="8201025" cy="6293647"/>
          </a:xfr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pPr marL="341313" indent="-341313"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dirty="0"/>
              <a:t>Recall</a:t>
            </a:r>
            <a:r>
              <a:rPr lang="en-GB" altLang="en-US" sz="2600" dirty="0">
                <a:solidFill>
                  <a:srgbClr val="0000FF"/>
                </a:solidFill>
              </a:rPr>
              <a:t>: design and cryptanalyze simple (FIL) function, use it to construct strong (VIL) function</a:t>
            </a:r>
          </a:p>
          <a:p>
            <a:pPr marL="341313" indent="-341313" defTabSz="449263" eaLnBrk="1" hangingPunct="1">
              <a:spcBef>
                <a:spcPts val="8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dirty="0"/>
              <a:t>Build VIL </a:t>
            </a:r>
            <a:r>
              <a:rPr lang="en-GB" altLang="en-US" sz="2200" dirty="0"/>
              <a:t>CRHF </a:t>
            </a:r>
            <a:r>
              <a:rPr lang="en-GB" altLang="en-US" sz="2600" i="1" dirty="0">
                <a:latin typeface="Times New Roman" pitchFamily="18" charset="0"/>
                <a:cs typeface="Times New Roman" pitchFamily="18" charset="0"/>
              </a:rPr>
              <a:t>{0,1}</a:t>
            </a:r>
            <a:r>
              <a:rPr lang="en-GB" altLang="en-US" sz="2600" i="1" baseline="30000" dirty="0">
                <a:latin typeface="Times New Roman" pitchFamily="18" charset="0"/>
                <a:cs typeface="Times New Roman" pitchFamily="18" charset="0"/>
              </a:rPr>
              <a:t>*</a:t>
            </a:r>
            <a:r>
              <a:rPr lang="en-GB" altLang="en-US" sz="2600" i="1" dirty="0">
                <a:latin typeface="Wingdings" pitchFamily="2" charset="2"/>
                <a:cs typeface="Times New Roman" pitchFamily="18" charset="0"/>
              </a:rPr>
              <a:t></a:t>
            </a:r>
            <a:r>
              <a:rPr lang="en-GB" altLang="en-US" sz="2600" i="1" dirty="0">
                <a:latin typeface="Times New Roman" pitchFamily="18" charset="0"/>
                <a:cs typeface="Times New Roman" pitchFamily="18" charset="0"/>
              </a:rPr>
              <a:t>{0,1}</a:t>
            </a:r>
            <a:r>
              <a:rPr lang="en-GB" altLang="en-US" sz="2600" i="1" baseline="30000" dirty="0">
                <a:latin typeface="Times New Roman" pitchFamily="18" charset="0"/>
                <a:cs typeface="Times New Roman" pitchFamily="18" charset="0"/>
              </a:rPr>
              <a:t>n</a:t>
            </a:r>
            <a:r>
              <a:rPr lang="en-GB" altLang="en-US" sz="2200" dirty="0"/>
              <a:t> </a:t>
            </a:r>
            <a:r>
              <a:rPr lang="en-GB" altLang="en-US" sz="2600" dirty="0"/>
              <a:t>from FIL</a:t>
            </a:r>
            <a:r>
              <a:rPr lang="en-GB" altLang="en-US" sz="2200" dirty="0"/>
              <a:t> CRHF </a:t>
            </a:r>
            <a:br>
              <a:rPr lang="en-GB" altLang="en-US" sz="2200" dirty="0"/>
            </a:br>
            <a:r>
              <a:rPr lang="en-GB" altLang="en-US" sz="2200" dirty="0"/>
              <a:t>(aka </a:t>
            </a:r>
            <a:r>
              <a:rPr lang="en-GB" altLang="en-US" sz="2200" u="sng" dirty="0"/>
              <a:t>compression function</a:t>
            </a:r>
            <a:r>
              <a:rPr lang="en-GB" altLang="en-US" sz="2200" dirty="0"/>
              <a:t>)  </a:t>
            </a:r>
            <a:r>
              <a:rPr lang="en-GB" altLang="en-US" sz="2600" i="1" dirty="0">
                <a:latin typeface="Times New Roman" pitchFamily="18" charset="0"/>
                <a:cs typeface="Times New Roman" pitchFamily="18" charset="0"/>
              </a:rPr>
              <a:t>comp:{0,1}</a:t>
            </a:r>
            <a:r>
              <a:rPr lang="en-GB" altLang="en-US" sz="2600" i="1" baseline="30000" dirty="0">
                <a:latin typeface="Times New Roman" pitchFamily="18" charset="0"/>
                <a:cs typeface="Times New Roman" pitchFamily="18" charset="0"/>
              </a:rPr>
              <a:t>n’</a:t>
            </a:r>
            <a:r>
              <a:rPr lang="en-GB" altLang="en-US" sz="2600" i="1" dirty="0">
                <a:latin typeface="Wingdings" pitchFamily="2" charset="2"/>
                <a:cs typeface="Times New Roman" pitchFamily="18" charset="0"/>
              </a:rPr>
              <a:t></a:t>
            </a:r>
            <a:r>
              <a:rPr lang="en-GB" altLang="en-US" sz="2600" i="1" dirty="0">
                <a:latin typeface="Times New Roman" pitchFamily="18" charset="0"/>
                <a:cs typeface="Times New Roman" pitchFamily="18" charset="0"/>
              </a:rPr>
              <a:t>{0,1}</a:t>
            </a:r>
            <a:r>
              <a:rPr lang="en-GB" altLang="en-US" sz="2600" i="1" baseline="30000" dirty="0">
                <a:latin typeface="Times New Roman" pitchFamily="18" charset="0"/>
                <a:cs typeface="Times New Roman" pitchFamily="18" charset="0"/>
              </a:rPr>
              <a:t>n</a:t>
            </a:r>
            <a:r>
              <a:rPr lang="en-GB" altLang="en-US" sz="2200" dirty="0"/>
              <a:t> </a:t>
            </a:r>
            <a:endParaRPr lang="en-GB" altLang="en-US" sz="2600" dirty="0"/>
          </a:p>
          <a:p>
            <a:pPr marL="668338" lvl="1" defTabSz="449263" eaLnBrk="1" hangingPunct="1">
              <a:spcBef>
                <a:spcPts val="7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E.g.</a:t>
            </a:r>
            <a:r>
              <a:rPr lang="en-GB" altLang="en-US" i="1" dirty="0">
                <a:latin typeface="Times New Roman" pitchFamily="18" charset="0"/>
                <a:cs typeface="Times New Roman" pitchFamily="18" charset="0"/>
              </a:rPr>
              <a:t> n’=2n</a:t>
            </a:r>
            <a:r>
              <a:rPr lang="en-GB" altLang="en-US" dirty="0">
                <a:latin typeface="Times New Roman" pitchFamily="18" charset="0"/>
                <a:cs typeface="Times New Roman" pitchFamily="18" charset="0"/>
              </a:rPr>
              <a:t> , i.e. </a:t>
            </a:r>
            <a:r>
              <a:rPr lang="en-GB" altLang="en-US" sz="2200" i="1" dirty="0">
                <a:latin typeface="Times New Roman" pitchFamily="18" charset="0"/>
                <a:cs typeface="Times New Roman" pitchFamily="18" charset="0"/>
              </a:rPr>
              <a:t>comp:{0,1}</a:t>
            </a:r>
            <a:r>
              <a:rPr lang="en-GB" altLang="en-US" sz="2200" i="1" baseline="30000" dirty="0">
                <a:latin typeface="Times New Roman" pitchFamily="18" charset="0"/>
                <a:cs typeface="Times New Roman" pitchFamily="18" charset="0"/>
              </a:rPr>
              <a:t>2n</a:t>
            </a:r>
            <a:r>
              <a:rPr lang="en-GB" altLang="en-US" sz="2200" i="1" dirty="0">
                <a:latin typeface="Wingdings" pitchFamily="2" charset="2"/>
                <a:cs typeface="Times New Roman" pitchFamily="18" charset="0"/>
              </a:rPr>
              <a:t></a:t>
            </a:r>
            <a:r>
              <a:rPr lang="en-GB" altLang="en-US" sz="2200" i="1" dirty="0">
                <a:latin typeface="Times New Roman" pitchFamily="18" charset="0"/>
                <a:cs typeface="Times New Roman" pitchFamily="18" charset="0"/>
              </a:rPr>
              <a:t>{0,1}</a:t>
            </a:r>
            <a:r>
              <a:rPr lang="en-GB" altLang="en-US" sz="2200" i="1" baseline="30000" dirty="0">
                <a:latin typeface="Times New Roman" pitchFamily="18" charset="0"/>
                <a:cs typeface="Times New Roman" pitchFamily="18" charset="0"/>
              </a:rPr>
              <a:t>n</a:t>
            </a:r>
            <a:r>
              <a:rPr lang="en-GB" altLang="en-US" sz="2000" dirty="0"/>
              <a:t> </a:t>
            </a:r>
            <a:br>
              <a:rPr lang="en-GB" altLang="en-US" sz="2000" dirty="0"/>
            </a:br>
            <a:br>
              <a:rPr lang="en-GB" altLang="en-US" sz="2000" dirty="0"/>
            </a:br>
            <a:br>
              <a:rPr lang="en-GB" altLang="en-US" sz="2000" dirty="0"/>
            </a:br>
            <a:br>
              <a:rPr lang="en-GB" altLang="en-US" sz="2000" dirty="0"/>
            </a:br>
            <a:br>
              <a:rPr lang="en-GB" altLang="en-US" sz="2000" dirty="0"/>
            </a:br>
            <a:endParaRPr lang="en-GB" altLang="en-US" dirty="0">
              <a:latin typeface="Times New Roman" pitchFamily="18" charset="0"/>
              <a:cs typeface="Times New Roman" pitchFamily="18" charset="0"/>
            </a:endParaRPr>
          </a:p>
          <a:p>
            <a:pPr marL="668338" lvl="1" defTabSz="449263" eaLnBrk="1" hangingPunct="1">
              <a:spcBef>
                <a:spcPts val="7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t>The Merkle-</a:t>
            </a:r>
            <a:r>
              <a:rPr lang="en-GB" altLang="en-US" sz="2400" dirty="0" err="1"/>
              <a:t>Damgard</a:t>
            </a:r>
            <a:r>
              <a:rPr lang="en-GB" altLang="en-US" sz="2400" dirty="0"/>
              <a:t> construct a CRHF from a compression function </a:t>
            </a:r>
          </a:p>
          <a:p>
            <a:pPr marL="668338" lvl="1" defTabSz="449263" eaLnBrk="1" hangingPunct="1">
              <a:spcBef>
                <a:spcPts val="7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t>Requires `MD-strengthening’ extension [see text]</a:t>
            </a:r>
          </a:p>
          <a:p>
            <a:pPr marL="1020763" lvl="2" defTabSz="449263" eaLnBrk="1" hangingPunct="1">
              <a:spcBef>
                <a:spcPts val="75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a:p>
          <a:p>
            <a:pPr marL="668338" lvl="1" defTabSz="449263" eaLnBrk="1" hangingPunct="1">
              <a:spcBef>
                <a:spcPts val="750"/>
              </a:spcBef>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a:latin typeface="Times New Roman" pitchFamily="18" charset="0"/>
              <a:cs typeface="Times New Roman" pitchFamily="18" charset="0"/>
            </a:endParaRPr>
          </a:p>
        </p:txBody>
      </p:sp>
      <p:sp>
        <p:nvSpPr>
          <p:cNvPr id="75783" name="AutoShape 4"/>
          <p:cNvSpPr>
            <a:spLocks noChangeArrowheads="1"/>
          </p:cNvSpPr>
          <p:nvPr/>
        </p:nvSpPr>
        <p:spPr bwMode="auto">
          <a:xfrm rot="-5400000">
            <a:off x="2563813" y="3524840"/>
            <a:ext cx="1439862" cy="1008062"/>
          </a:xfrm>
          <a:custGeom>
            <a:avLst/>
            <a:gdLst>
              <a:gd name="T0" fmla="*/ 2147483647 w 21600"/>
              <a:gd name="T1" fmla="*/ 1097802526 h 21600"/>
              <a:gd name="T2" fmla="*/ 2147483647 w 21600"/>
              <a:gd name="T3" fmla="*/ 2147483647 h 21600"/>
              <a:gd name="T4" fmla="*/ 799771148 w 21600"/>
              <a:gd name="T5" fmla="*/ 1097802526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CC99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000" tIns="46800" rIns="90000" bIns="46800" anchor="ct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algn="ctr" eaLnBrk="1" hangingPunct="1">
              <a:spcBef>
                <a:spcPct val="0"/>
              </a:spcBef>
              <a:buClr>
                <a:srgbClr val="000000"/>
              </a:buClr>
              <a:buSzPct val="100000"/>
              <a:buFont typeface="Times New Roman" pitchFamily="18" charset="0"/>
              <a:buNone/>
            </a:pPr>
            <a:r>
              <a:rPr lang="en-GB" altLang="en-US" sz="2400" i="1">
                <a:solidFill>
                  <a:srgbClr val="000000"/>
                </a:solidFill>
                <a:latin typeface="Times New Roman" pitchFamily="18" charset="0"/>
                <a:cs typeface="Times New Roman" pitchFamily="18" charset="0"/>
              </a:rPr>
              <a:t>comp</a:t>
            </a:r>
          </a:p>
        </p:txBody>
      </p:sp>
      <p:sp>
        <p:nvSpPr>
          <p:cNvPr id="75784" name="Line 5"/>
          <p:cNvSpPr>
            <a:spLocks noChangeShapeType="1"/>
          </p:cNvSpPr>
          <p:nvPr/>
        </p:nvSpPr>
        <p:spPr bwMode="auto">
          <a:xfrm>
            <a:off x="3787775" y="4047127"/>
            <a:ext cx="1295400" cy="1588"/>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5785" name="Line 6"/>
          <p:cNvSpPr>
            <a:spLocks noChangeShapeType="1"/>
          </p:cNvSpPr>
          <p:nvPr/>
        </p:nvSpPr>
        <p:spPr bwMode="auto">
          <a:xfrm>
            <a:off x="2351088" y="3713752"/>
            <a:ext cx="428625" cy="1588"/>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5786" name="Text Box 7"/>
          <p:cNvSpPr txBox="1">
            <a:spLocks noChangeArrowheads="1"/>
          </p:cNvSpPr>
          <p:nvPr/>
        </p:nvSpPr>
        <p:spPr bwMode="auto">
          <a:xfrm>
            <a:off x="874713" y="3321640"/>
            <a:ext cx="1374392"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r>
              <a:rPr lang="en-GB" altLang="en-US" sz="2400" i="1">
                <a:solidFill>
                  <a:srgbClr val="000000"/>
                </a:solidFill>
                <a:latin typeface="Times New Roman" pitchFamily="18" charset="0"/>
                <a:cs typeface="Times New Roman" pitchFamily="18" charset="0"/>
              </a:rPr>
              <a:t>x</a:t>
            </a:r>
            <a:r>
              <a:rPr lang="en-GB" altLang="en-US" sz="2400" i="1" baseline="-25000">
                <a:solidFill>
                  <a:srgbClr val="000000"/>
                </a:solidFill>
                <a:latin typeface="Times New Roman" pitchFamily="18" charset="0"/>
                <a:cs typeface="Times New Roman" pitchFamily="18" charset="0"/>
              </a:rPr>
              <a:t>1</a:t>
            </a:r>
            <a:r>
              <a:rPr lang="en-GB" altLang="en-US" sz="2400" i="1">
                <a:solidFill>
                  <a:srgbClr val="000000"/>
                </a:solidFill>
                <a:latin typeface="Symbol" pitchFamily="18" charset="2"/>
                <a:cs typeface="Times New Roman" pitchFamily="18" charset="0"/>
              </a:rPr>
              <a:t></a:t>
            </a:r>
            <a:r>
              <a:rPr lang="en-GB" altLang="en-US" sz="2400" i="1">
                <a:solidFill>
                  <a:srgbClr val="000000"/>
                </a:solidFill>
                <a:latin typeface="Times New Roman" pitchFamily="18" charset="0"/>
                <a:cs typeface="Times New Roman" pitchFamily="18" charset="0"/>
              </a:rPr>
              <a:t>{0,1}</a:t>
            </a:r>
            <a:r>
              <a:rPr lang="en-GB" altLang="en-US" sz="2400" i="1" baseline="30000">
                <a:solidFill>
                  <a:srgbClr val="000000"/>
                </a:solidFill>
                <a:latin typeface="Times New Roman" pitchFamily="18" charset="0"/>
                <a:cs typeface="Times New Roman" pitchFamily="18" charset="0"/>
              </a:rPr>
              <a:t>n</a:t>
            </a:r>
          </a:p>
        </p:txBody>
      </p:sp>
      <p:sp>
        <p:nvSpPr>
          <p:cNvPr id="75787" name="Text Box 8"/>
          <p:cNvSpPr txBox="1">
            <a:spLocks noChangeArrowheads="1"/>
          </p:cNvSpPr>
          <p:nvPr/>
        </p:nvSpPr>
        <p:spPr bwMode="auto">
          <a:xfrm>
            <a:off x="4171950" y="3497852"/>
            <a:ext cx="2562218"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r>
              <a:rPr lang="en-GB" altLang="en-US" sz="2400" i="1">
                <a:solidFill>
                  <a:srgbClr val="000000"/>
                </a:solidFill>
                <a:latin typeface="Times New Roman" pitchFamily="18" charset="0"/>
                <a:cs typeface="Times New Roman" pitchFamily="18" charset="0"/>
              </a:rPr>
              <a:t>comp(x</a:t>
            </a:r>
            <a:r>
              <a:rPr lang="en-GB" altLang="en-US" sz="2400" i="1" baseline="-25000">
                <a:solidFill>
                  <a:srgbClr val="000000"/>
                </a:solidFill>
                <a:latin typeface="Times New Roman" pitchFamily="18" charset="0"/>
                <a:cs typeface="Times New Roman" pitchFamily="18" charset="0"/>
              </a:rPr>
              <a:t>1</a:t>
            </a:r>
            <a:r>
              <a:rPr lang="en-GB" altLang="en-US" sz="2400" i="1">
                <a:solidFill>
                  <a:srgbClr val="000000"/>
                </a:solidFill>
                <a:latin typeface="Times New Roman" pitchFamily="18" charset="0"/>
                <a:cs typeface="Times New Roman" pitchFamily="18" charset="0"/>
              </a:rPr>
              <a:t>,x</a:t>
            </a:r>
            <a:r>
              <a:rPr lang="en-GB" altLang="en-US" sz="2400" i="1" baseline="-25000">
                <a:solidFill>
                  <a:srgbClr val="000000"/>
                </a:solidFill>
                <a:latin typeface="Times New Roman" pitchFamily="18" charset="0"/>
                <a:cs typeface="Times New Roman" pitchFamily="18" charset="0"/>
              </a:rPr>
              <a:t>2</a:t>
            </a:r>
            <a:r>
              <a:rPr lang="en-GB" altLang="en-US" sz="2400" i="1">
                <a:solidFill>
                  <a:srgbClr val="000000"/>
                </a:solidFill>
                <a:latin typeface="Times New Roman" pitchFamily="18" charset="0"/>
                <a:cs typeface="Times New Roman" pitchFamily="18" charset="0"/>
              </a:rPr>
              <a:t>)</a:t>
            </a:r>
            <a:r>
              <a:rPr lang="en-GB" altLang="en-US" sz="2400" i="1">
                <a:solidFill>
                  <a:srgbClr val="000000"/>
                </a:solidFill>
                <a:latin typeface="Symbol" pitchFamily="18" charset="2"/>
                <a:cs typeface="Times New Roman" pitchFamily="18" charset="0"/>
              </a:rPr>
              <a:t></a:t>
            </a:r>
            <a:r>
              <a:rPr lang="en-GB" altLang="en-US" sz="2400" i="1">
                <a:solidFill>
                  <a:srgbClr val="000000"/>
                </a:solidFill>
                <a:latin typeface="Times New Roman" pitchFamily="18" charset="0"/>
                <a:cs typeface="Times New Roman" pitchFamily="18" charset="0"/>
              </a:rPr>
              <a:t>{0,1}</a:t>
            </a:r>
            <a:r>
              <a:rPr lang="en-GB" altLang="en-US" sz="2400" i="1" baseline="30000">
                <a:solidFill>
                  <a:srgbClr val="000000"/>
                </a:solidFill>
                <a:latin typeface="Times New Roman" pitchFamily="18" charset="0"/>
                <a:cs typeface="Times New Roman" pitchFamily="18" charset="0"/>
              </a:rPr>
              <a:t>n</a:t>
            </a:r>
          </a:p>
        </p:txBody>
      </p:sp>
      <p:sp>
        <p:nvSpPr>
          <p:cNvPr id="75788" name="Line 9"/>
          <p:cNvSpPr>
            <a:spLocks noChangeShapeType="1"/>
          </p:cNvSpPr>
          <p:nvPr/>
        </p:nvSpPr>
        <p:spPr bwMode="auto">
          <a:xfrm>
            <a:off x="2333625" y="4309065"/>
            <a:ext cx="428625" cy="158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5789" name="Text Box 10"/>
          <p:cNvSpPr txBox="1">
            <a:spLocks noChangeArrowheads="1"/>
          </p:cNvSpPr>
          <p:nvPr/>
        </p:nvSpPr>
        <p:spPr bwMode="auto">
          <a:xfrm>
            <a:off x="904875" y="4078877"/>
            <a:ext cx="1374392"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r>
              <a:rPr lang="en-GB" altLang="en-US" sz="2400" i="1">
                <a:solidFill>
                  <a:srgbClr val="000000"/>
                </a:solidFill>
                <a:latin typeface="Times New Roman" pitchFamily="18" charset="0"/>
                <a:cs typeface="Times New Roman" pitchFamily="18" charset="0"/>
              </a:rPr>
              <a:t>x</a:t>
            </a:r>
            <a:r>
              <a:rPr lang="en-GB" altLang="en-US" sz="2400" i="1" baseline="-25000">
                <a:solidFill>
                  <a:srgbClr val="000000"/>
                </a:solidFill>
                <a:latin typeface="Times New Roman" pitchFamily="18" charset="0"/>
                <a:cs typeface="Times New Roman" pitchFamily="18" charset="0"/>
              </a:rPr>
              <a:t>2</a:t>
            </a:r>
            <a:r>
              <a:rPr lang="en-GB" altLang="en-US" sz="2400" i="1">
                <a:solidFill>
                  <a:srgbClr val="000000"/>
                </a:solidFill>
                <a:latin typeface="Symbol" pitchFamily="18" charset="2"/>
                <a:cs typeface="Times New Roman" pitchFamily="18" charset="0"/>
              </a:rPr>
              <a:t></a:t>
            </a:r>
            <a:r>
              <a:rPr lang="en-GB" altLang="en-US" sz="2400" i="1">
                <a:solidFill>
                  <a:srgbClr val="000000"/>
                </a:solidFill>
                <a:latin typeface="Times New Roman" pitchFamily="18" charset="0"/>
                <a:cs typeface="Times New Roman" pitchFamily="18" charset="0"/>
              </a:rPr>
              <a:t>{0,1}</a:t>
            </a:r>
            <a:r>
              <a:rPr lang="en-GB" altLang="en-US" sz="2400" i="1" baseline="30000">
                <a:solidFill>
                  <a:srgbClr val="000000"/>
                </a:solidFill>
                <a:latin typeface="Times New Roman" pitchFamily="18" charset="0"/>
                <a:cs typeface="Times New Roman" pitchFamily="18" charset="0"/>
              </a:rPr>
              <a:t>n</a:t>
            </a:r>
          </a:p>
        </p:txBody>
      </p:sp>
    </p:spTree>
    <p:extLst>
      <p:ext uri="{BB962C8B-B14F-4D97-AF65-F5344CB8AC3E}">
        <p14:creationId xmlns:p14="http://schemas.microsoft.com/office/powerpoint/2010/main" val="4120752648"/>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5782">
                                            <p:txEl>
                                              <p:pRg st="3" end="3"/>
                                            </p:txEl>
                                          </p:spTgt>
                                        </p:tgtEl>
                                        <p:attrNameLst>
                                          <p:attrName>style.visibility</p:attrName>
                                        </p:attrNameLst>
                                      </p:cBhvr>
                                      <p:to>
                                        <p:strVal val="visible"/>
                                      </p:to>
                                    </p:set>
                                    <p:anim calcmode="lin" valueType="num">
                                      <p:cBhvr additive="base">
                                        <p:cTn id="7" dur="500" fill="hold"/>
                                        <p:tgtEl>
                                          <p:spTgt spid="7578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5782">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5782">
                                            <p:txEl>
                                              <p:pRg st="4" end="4"/>
                                            </p:txEl>
                                          </p:spTgt>
                                        </p:tgtEl>
                                        <p:attrNameLst>
                                          <p:attrName>style.visibility</p:attrName>
                                        </p:attrNameLst>
                                      </p:cBhvr>
                                      <p:to>
                                        <p:strVal val="visible"/>
                                      </p:to>
                                    </p:set>
                                    <p:anim calcmode="lin" valueType="num">
                                      <p:cBhvr additive="base">
                                        <p:cTn id="11" dur="500" fill="hold"/>
                                        <p:tgtEl>
                                          <p:spTgt spid="75782">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578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Date Placeholder 3"/>
          <p:cNvSpPr>
            <a:spLocks noGrp="1"/>
          </p:cNvSpPr>
          <p:nvPr>
            <p:ph type="dt" sz="quarter" idx="10"/>
          </p:nvPr>
        </p:nvSpPr>
        <p:spPr/>
        <p:txBody>
          <a:bodyPr/>
          <a:lstStyle/>
          <a:p>
            <a:pPr>
              <a:defRPr/>
            </a:pPr>
            <a:fld id="{9554DCD5-3D60-457C-96BB-538468D908A8}" type="datetime1">
              <a:rPr lang="en-US"/>
              <a:pPr>
                <a:defRPr/>
              </a:pPr>
              <a:t>1/5/2021</a:t>
            </a:fld>
            <a:endParaRPr lang="en-US" altLang="en-US"/>
          </a:p>
        </p:txBody>
      </p:sp>
      <p:sp>
        <p:nvSpPr>
          <p:cNvPr id="42" name="Slide Number Placeholder 5"/>
          <p:cNvSpPr>
            <a:spLocks noGrp="1"/>
          </p:cNvSpPr>
          <p:nvPr>
            <p:ph type="sldNum" sz="quarter" idx="12"/>
          </p:nvPr>
        </p:nvSpPr>
        <p:spPr/>
        <p:txBody>
          <a:bodyPr/>
          <a:lstStyle/>
          <a:p>
            <a:pPr>
              <a:defRPr/>
            </a:pPr>
            <a:fld id="{2C9CF7D4-185B-4BF5-8D6F-9B5BCCF6422D}" type="slidenum">
              <a:rPr lang="he-IL" altLang="en-US"/>
              <a:pPr>
                <a:defRPr/>
              </a:pPr>
              <a:t>58</a:t>
            </a:fld>
            <a:endParaRPr lang="en-US" altLang="en-US"/>
          </a:p>
        </p:txBody>
      </p:sp>
      <p:grpSp>
        <p:nvGrpSpPr>
          <p:cNvPr id="79877" name="Group 2"/>
          <p:cNvGrpSpPr>
            <a:grpSpLocks/>
          </p:cNvGrpSpPr>
          <p:nvPr/>
        </p:nvGrpSpPr>
        <p:grpSpPr bwMode="auto">
          <a:xfrm>
            <a:off x="1073150" y="4256188"/>
            <a:ext cx="3933826" cy="602803"/>
            <a:chOff x="757" y="2643"/>
            <a:chExt cx="2478" cy="284"/>
          </a:xfrm>
        </p:grpSpPr>
        <p:sp>
          <p:nvSpPr>
            <p:cNvPr id="79902" name="Rectangle 3"/>
            <p:cNvSpPr>
              <a:spLocks noChangeArrowheads="1"/>
            </p:cNvSpPr>
            <p:nvPr/>
          </p:nvSpPr>
          <p:spPr bwMode="auto">
            <a:xfrm>
              <a:off x="1590" y="2656"/>
              <a:ext cx="724" cy="271"/>
            </a:xfrm>
            <a:prstGeom prst="rect">
              <a:avLst/>
            </a:prstGeom>
            <a:solidFill>
              <a:srgbClr val="FFFF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algn="ctr" eaLnBrk="1" hangingPunct="1">
                <a:spcBef>
                  <a:spcPts val="425"/>
                </a:spcBef>
                <a:buClr>
                  <a:srgbClr val="CC9900"/>
                </a:buClr>
                <a:buFont typeface="Wingdings" pitchFamily="2" charset="2"/>
                <a:buNone/>
              </a:pPr>
              <a:r>
                <a:rPr lang="en-GB" altLang="en-US" sz="1700">
                  <a:solidFill>
                    <a:srgbClr val="000000"/>
                  </a:solidFill>
                  <a:latin typeface="Times New Roman" pitchFamily="18" charset="0"/>
                  <a:cs typeface="Times New Roman" pitchFamily="18" charset="0"/>
                </a:rPr>
                <a:t>…</a:t>
              </a:r>
            </a:p>
          </p:txBody>
        </p:sp>
        <p:sp>
          <p:nvSpPr>
            <p:cNvPr id="79903" name="Rectangle 4"/>
            <p:cNvSpPr>
              <a:spLocks noChangeArrowheads="1"/>
            </p:cNvSpPr>
            <p:nvPr/>
          </p:nvSpPr>
          <p:spPr bwMode="auto">
            <a:xfrm>
              <a:off x="2674" y="2643"/>
              <a:ext cx="561" cy="284"/>
            </a:xfrm>
            <a:prstGeom prst="rect">
              <a:avLst/>
            </a:prstGeom>
            <a:solidFill>
              <a:srgbClr val="FFFF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ts val="425"/>
                </a:spcBef>
                <a:buClr>
                  <a:srgbClr val="CC9900"/>
                </a:buClr>
                <a:buFont typeface="Wingdings" pitchFamily="2" charset="2"/>
                <a:buNone/>
              </a:pPr>
              <a:r>
                <a:rPr lang="en-GB" altLang="en-US" sz="1700" i="1">
                  <a:solidFill>
                    <a:srgbClr val="000000"/>
                  </a:solidFill>
                  <a:latin typeface="Times New Roman" pitchFamily="18" charset="0"/>
                  <a:cs typeface="Times New Roman" pitchFamily="18" charset="0"/>
                </a:rPr>
                <a:t>bin(|x|)</a:t>
              </a:r>
            </a:p>
          </p:txBody>
        </p:sp>
        <p:sp>
          <p:nvSpPr>
            <p:cNvPr id="79904" name="Rectangle 5"/>
            <p:cNvSpPr>
              <a:spLocks noChangeArrowheads="1"/>
            </p:cNvSpPr>
            <p:nvPr/>
          </p:nvSpPr>
          <p:spPr bwMode="auto">
            <a:xfrm>
              <a:off x="2053" y="2656"/>
              <a:ext cx="621" cy="271"/>
            </a:xfrm>
            <a:prstGeom prst="rect">
              <a:avLst/>
            </a:prstGeom>
            <a:solidFill>
              <a:srgbClr val="FFFF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algn="ctr" eaLnBrk="1" hangingPunct="1">
                <a:spcBef>
                  <a:spcPts val="425"/>
                </a:spcBef>
                <a:buClr>
                  <a:srgbClr val="CC9900"/>
                </a:buClr>
                <a:buFont typeface="Wingdings" pitchFamily="2" charset="2"/>
                <a:buNone/>
              </a:pPr>
              <a:r>
                <a:rPr lang="en-GB" altLang="en-US" sz="1600" i="1">
                  <a:solidFill>
                    <a:srgbClr val="000000"/>
                  </a:solidFill>
                  <a:latin typeface="Times New Roman" pitchFamily="18" charset="0"/>
                  <a:cs typeface="Times New Roman" pitchFamily="18" charset="0"/>
                </a:rPr>
                <a:t>x[l]||10</a:t>
              </a:r>
              <a:r>
                <a:rPr lang="en-GB" altLang="en-US" sz="1600" i="1" baseline="30000">
                  <a:solidFill>
                    <a:srgbClr val="000000"/>
                  </a:solidFill>
                  <a:latin typeface="Times New Roman" pitchFamily="18" charset="0"/>
                  <a:cs typeface="Times New Roman" pitchFamily="18" charset="0"/>
                </a:rPr>
                <a:t>k</a:t>
              </a:r>
              <a:endParaRPr lang="en-GB" altLang="en-US" sz="1600" i="1">
                <a:solidFill>
                  <a:srgbClr val="000000"/>
                </a:solidFill>
                <a:latin typeface="Times New Roman" pitchFamily="18" charset="0"/>
                <a:cs typeface="Times New Roman" pitchFamily="18" charset="0"/>
              </a:endParaRPr>
            </a:p>
          </p:txBody>
        </p:sp>
        <p:sp>
          <p:nvSpPr>
            <p:cNvPr id="79905" name="Rectangle 6"/>
            <p:cNvSpPr>
              <a:spLocks noChangeArrowheads="1"/>
            </p:cNvSpPr>
            <p:nvPr/>
          </p:nvSpPr>
          <p:spPr bwMode="auto">
            <a:xfrm>
              <a:off x="1162" y="2656"/>
              <a:ext cx="428" cy="271"/>
            </a:xfrm>
            <a:prstGeom prst="rect">
              <a:avLst/>
            </a:prstGeom>
            <a:solidFill>
              <a:srgbClr val="FFFF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ts val="425"/>
                </a:spcBef>
                <a:buClr>
                  <a:srgbClr val="CC9900"/>
                </a:buClr>
                <a:buFont typeface="Wingdings" pitchFamily="2" charset="2"/>
                <a:buNone/>
              </a:pPr>
              <a:r>
                <a:rPr lang="en-GB" altLang="en-US" sz="1700" i="1">
                  <a:solidFill>
                    <a:srgbClr val="000000"/>
                  </a:solidFill>
                  <a:latin typeface="Times New Roman" pitchFamily="18" charset="0"/>
                  <a:cs typeface="Times New Roman" pitchFamily="18" charset="0"/>
                </a:rPr>
                <a:t>x[2]</a:t>
              </a:r>
            </a:p>
          </p:txBody>
        </p:sp>
        <p:sp>
          <p:nvSpPr>
            <p:cNvPr id="79906" name="Rectangle 7"/>
            <p:cNvSpPr>
              <a:spLocks noChangeArrowheads="1"/>
            </p:cNvSpPr>
            <p:nvPr/>
          </p:nvSpPr>
          <p:spPr bwMode="auto">
            <a:xfrm>
              <a:off x="757" y="2656"/>
              <a:ext cx="405" cy="271"/>
            </a:xfrm>
            <a:prstGeom prst="rect">
              <a:avLst/>
            </a:prstGeom>
            <a:solidFill>
              <a:srgbClr val="FFFF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ts val="425"/>
                </a:spcBef>
                <a:buClr>
                  <a:srgbClr val="CC9900"/>
                </a:buClr>
                <a:buFont typeface="Wingdings" pitchFamily="2" charset="2"/>
                <a:buNone/>
              </a:pPr>
              <a:r>
                <a:rPr lang="en-GB" altLang="en-US" sz="1700" i="1">
                  <a:solidFill>
                    <a:srgbClr val="000000"/>
                  </a:solidFill>
                  <a:latin typeface="Times New Roman" pitchFamily="18" charset="0"/>
                  <a:cs typeface="Times New Roman" pitchFamily="18" charset="0"/>
                </a:rPr>
                <a:t>x[1]</a:t>
              </a:r>
            </a:p>
          </p:txBody>
        </p:sp>
        <p:sp>
          <p:nvSpPr>
            <p:cNvPr id="79907" name="Line 8"/>
            <p:cNvSpPr>
              <a:spLocks noChangeShapeType="1"/>
            </p:cNvSpPr>
            <p:nvPr/>
          </p:nvSpPr>
          <p:spPr bwMode="auto">
            <a:xfrm>
              <a:off x="757" y="2656"/>
              <a:ext cx="2420" cy="3"/>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908" name="Line 9"/>
            <p:cNvSpPr>
              <a:spLocks noChangeShapeType="1"/>
            </p:cNvSpPr>
            <p:nvPr/>
          </p:nvSpPr>
          <p:spPr bwMode="auto">
            <a:xfrm flipV="1">
              <a:off x="757" y="2925"/>
              <a:ext cx="2418" cy="2"/>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909" name="Line 10"/>
            <p:cNvSpPr>
              <a:spLocks noChangeShapeType="1"/>
            </p:cNvSpPr>
            <p:nvPr/>
          </p:nvSpPr>
          <p:spPr bwMode="auto">
            <a:xfrm>
              <a:off x="757" y="2656"/>
              <a:ext cx="1" cy="27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910" name="Line 11"/>
            <p:cNvSpPr>
              <a:spLocks noChangeShapeType="1"/>
            </p:cNvSpPr>
            <p:nvPr/>
          </p:nvSpPr>
          <p:spPr bwMode="auto">
            <a:xfrm>
              <a:off x="1162" y="2656"/>
              <a:ext cx="1" cy="27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911" name="Line 12"/>
            <p:cNvSpPr>
              <a:spLocks noChangeShapeType="1"/>
            </p:cNvSpPr>
            <p:nvPr/>
          </p:nvSpPr>
          <p:spPr bwMode="auto">
            <a:xfrm>
              <a:off x="1590" y="2656"/>
              <a:ext cx="1" cy="27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912" name="Line 13"/>
            <p:cNvSpPr>
              <a:spLocks noChangeShapeType="1"/>
            </p:cNvSpPr>
            <p:nvPr/>
          </p:nvSpPr>
          <p:spPr bwMode="auto">
            <a:xfrm>
              <a:off x="2674" y="2656"/>
              <a:ext cx="1" cy="27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913" name="Line 14"/>
            <p:cNvSpPr>
              <a:spLocks noChangeShapeType="1"/>
            </p:cNvSpPr>
            <p:nvPr/>
          </p:nvSpPr>
          <p:spPr bwMode="auto">
            <a:xfrm flipH="1">
              <a:off x="3194" y="2659"/>
              <a:ext cx="7" cy="263"/>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914" name="Line 15"/>
            <p:cNvSpPr>
              <a:spLocks noChangeShapeType="1"/>
            </p:cNvSpPr>
            <p:nvPr/>
          </p:nvSpPr>
          <p:spPr bwMode="auto">
            <a:xfrm>
              <a:off x="2111" y="2643"/>
              <a:ext cx="1" cy="27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79878" name="Rectangle 16"/>
          <p:cNvSpPr>
            <a:spLocks noGrp="1" noChangeArrowheads="1"/>
          </p:cNvSpPr>
          <p:nvPr>
            <p:ph type="title"/>
          </p:nvPr>
        </p:nvSpPr>
        <p:spPr>
          <a:xfrm>
            <a:off x="533400" y="342900"/>
            <a:ext cx="7773988" cy="679290"/>
          </a:xfr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pPr defTabSz="449263"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800" err="1"/>
              <a:t>Merkle</a:t>
            </a:r>
            <a:r>
              <a:rPr lang="en-GB" altLang="en-US" sz="3800"/>
              <a:t> - </a:t>
            </a:r>
            <a:r>
              <a:rPr lang="en-GB" altLang="en-US" sz="3800" err="1"/>
              <a:t>Damgard</a:t>
            </a:r>
            <a:r>
              <a:rPr lang="en-GB" altLang="en-US" sz="3800"/>
              <a:t> Length-Padding</a:t>
            </a:r>
          </a:p>
        </p:txBody>
      </p:sp>
      <p:sp>
        <p:nvSpPr>
          <p:cNvPr id="79879" name="Rectangle 17"/>
          <p:cNvSpPr>
            <a:spLocks noGrp="1" noChangeArrowheads="1"/>
          </p:cNvSpPr>
          <p:nvPr>
            <p:ph type="body" idx="1"/>
          </p:nvPr>
        </p:nvSpPr>
        <p:spPr>
          <a:xfrm>
            <a:off x="261938" y="1016000"/>
            <a:ext cx="8591550" cy="3280001"/>
          </a:xfr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pPr marL="341313" indent="-34131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200"/>
              <a:t>Aka </a:t>
            </a:r>
            <a:r>
              <a:rPr lang="en-GB" altLang="en-US" sz="2400" err="1"/>
              <a:t>Merkle</a:t>
            </a:r>
            <a:r>
              <a:rPr lang="en-GB" altLang="en-US" sz="2400"/>
              <a:t> - </a:t>
            </a:r>
            <a:r>
              <a:rPr lang="en-GB" altLang="en-US" sz="2400" err="1"/>
              <a:t>Damgard</a:t>
            </a:r>
            <a:r>
              <a:rPr lang="en-GB" altLang="en-US" sz="2400"/>
              <a:t> Strengthening </a:t>
            </a:r>
            <a:endParaRPr lang="en-GB" altLang="en-US" sz="2200"/>
          </a:p>
          <a:p>
            <a:pPr marL="341313" indent="-34131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200"/>
              <a:t>Let </a:t>
            </a:r>
            <a:r>
              <a:rPr lang="en-GB" altLang="en-US" sz="2200" i="1">
                <a:latin typeface="Times New Roman" pitchFamily="18" charset="0"/>
                <a:cs typeface="Times New Roman" pitchFamily="18" charset="0"/>
              </a:rPr>
              <a:t>pad(x)=1||0</a:t>
            </a:r>
            <a:r>
              <a:rPr lang="en-GB" altLang="en-US" sz="2200" i="1" baseline="30000">
                <a:latin typeface="Times New Roman" pitchFamily="18" charset="0"/>
                <a:cs typeface="Times New Roman" pitchFamily="18" charset="0"/>
              </a:rPr>
              <a:t>k</a:t>
            </a:r>
            <a:r>
              <a:rPr lang="en-GB" altLang="en-US" sz="2200" i="1">
                <a:latin typeface="Times New Roman" pitchFamily="18" charset="0"/>
                <a:cs typeface="Times New Roman" pitchFamily="18" charset="0"/>
              </a:rPr>
              <a:t>||</a:t>
            </a:r>
            <a:r>
              <a:rPr lang="en-GB" altLang="en-US" sz="2200">
                <a:latin typeface="Times New Roman" pitchFamily="18" charset="0"/>
                <a:cs typeface="Times New Roman" pitchFamily="18" charset="0"/>
              </a:rPr>
              <a:t>bin</a:t>
            </a:r>
            <a:r>
              <a:rPr lang="en-GB" altLang="en-US" sz="2200" i="1" baseline="-25000">
                <a:latin typeface="Times New Roman" pitchFamily="18" charset="0"/>
                <a:cs typeface="Times New Roman" pitchFamily="18" charset="0"/>
              </a:rPr>
              <a:t> </a:t>
            </a:r>
            <a:r>
              <a:rPr lang="en-GB" altLang="en-US" sz="2200" i="1">
                <a:latin typeface="Times New Roman" pitchFamily="18" charset="0"/>
                <a:cs typeface="Times New Roman" pitchFamily="18" charset="0"/>
              </a:rPr>
              <a:t>(|x|) ; x’=x||pad(x)</a:t>
            </a:r>
          </a:p>
          <a:p>
            <a:pPr marL="741363" lvl="1" indent="-28416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100"/>
              <a:t>Where </a:t>
            </a:r>
            <a:r>
              <a:rPr lang="en-GB" altLang="en-US" sz="2100" i="1">
                <a:latin typeface="Times New Roman" pitchFamily="18" charset="0"/>
                <a:cs typeface="Times New Roman" pitchFamily="18" charset="0"/>
              </a:rPr>
              <a:t>bin</a:t>
            </a:r>
            <a:r>
              <a:rPr lang="en-GB" altLang="en-US" sz="2100" i="1" baseline="-25000">
                <a:latin typeface="Times New Roman" pitchFamily="18" charset="0"/>
                <a:cs typeface="Times New Roman" pitchFamily="18" charset="0"/>
              </a:rPr>
              <a:t> </a:t>
            </a:r>
            <a:r>
              <a:rPr lang="en-GB" altLang="en-US" sz="2100" i="1">
                <a:latin typeface="Times New Roman" pitchFamily="18" charset="0"/>
                <a:cs typeface="Times New Roman" pitchFamily="18" charset="0"/>
              </a:rPr>
              <a:t>(|x|) </a:t>
            </a:r>
            <a:r>
              <a:rPr lang="en-GB" altLang="en-US" sz="2100"/>
              <a:t>is the </a:t>
            </a:r>
            <a:r>
              <a:rPr lang="en-GB" altLang="en-US" sz="2100" i="1">
                <a:latin typeface="Times New Roman" pitchFamily="18" charset="0"/>
                <a:cs typeface="Times New Roman" pitchFamily="18" charset="0"/>
              </a:rPr>
              <a:t>L</a:t>
            </a:r>
            <a:r>
              <a:rPr lang="en-GB" altLang="en-US" sz="2100"/>
              <a:t>–bit binary representation of </a:t>
            </a:r>
            <a:r>
              <a:rPr lang="en-GB" altLang="en-US" sz="2100" i="1">
                <a:latin typeface="Times New Roman" pitchFamily="18" charset="0"/>
                <a:cs typeface="Times New Roman" pitchFamily="18" charset="0"/>
              </a:rPr>
              <a:t>|x|</a:t>
            </a:r>
            <a:endParaRPr lang="en-GB" altLang="en-US" sz="2100"/>
          </a:p>
          <a:p>
            <a:pPr marL="741363" lvl="1" indent="-28416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100"/>
              <a:t>And: </a:t>
            </a:r>
            <a:r>
              <a:rPr lang="en-GB" altLang="en-US" sz="2100" i="1">
                <a:latin typeface="Times New Roman" pitchFamily="18" charset="0"/>
                <a:cs typeface="Times New Roman" pitchFamily="18" charset="0"/>
              </a:rPr>
              <a:t>|x|+|pad(x)|</a:t>
            </a:r>
            <a:r>
              <a:rPr lang="en-GB" altLang="en-US" sz="2100" i="1">
                <a:latin typeface="Times New Roman" pitchFamily="18" charset="0"/>
                <a:cs typeface="Times New Roman" pitchFamily="18" charset="0"/>
                <a:sym typeface="Symbol" pitchFamily="18" charset="2"/>
              </a:rPr>
              <a:t>0 mod L</a:t>
            </a:r>
            <a:endParaRPr lang="en-GB" altLang="en-US" sz="2100">
              <a:sym typeface="Symbol" pitchFamily="18" charset="2"/>
            </a:endParaRPr>
          </a:p>
          <a:p>
            <a:pPr marL="668338" lvl="1" indent="-34131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a:t>Simplify: assume </a:t>
            </a:r>
            <a:r>
              <a:rPr lang="en-GB" altLang="en-US" sz="1800" i="1">
                <a:latin typeface="Times New Roman" pitchFamily="18" charset="0"/>
                <a:cs typeface="Times New Roman" pitchFamily="18" charset="0"/>
              </a:rPr>
              <a:t>|x|</a:t>
            </a:r>
            <a:r>
              <a:rPr lang="en-GB" altLang="en-US" sz="1800" i="1">
                <a:latin typeface="Times New Roman" pitchFamily="18" charset="0"/>
                <a:cs typeface="Times New Roman" pitchFamily="18" charset="0"/>
                <a:sym typeface="Symbol" pitchFamily="18" charset="2"/>
              </a:rPr>
              <a:t>0 mod L, |pad(x)|=L</a:t>
            </a:r>
            <a:endParaRPr lang="en-GB" altLang="en-US" sz="1800"/>
          </a:p>
          <a:p>
            <a:pPr marL="341313" indent="-34131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200"/>
              <a:t>Let </a:t>
            </a:r>
            <a:r>
              <a:rPr lang="en-GB" altLang="en-US" sz="2200" i="1">
                <a:latin typeface="Times New Roman" pitchFamily="18" charset="0"/>
                <a:cs typeface="Times New Roman" pitchFamily="18" charset="0"/>
              </a:rPr>
              <a:t>y</a:t>
            </a:r>
            <a:r>
              <a:rPr lang="en-GB" altLang="en-US" sz="2200" i="1" baseline="-25000">
                <a:latin typeface="Times New Roman" pitchFamily="18" charset="0"/>
                <a:cs typeface="Times New Roman" pitchFamily="18" charset="0"/>
              </a:rPr>
              <a:t>0</a:t>
            </a:r>
            <a:r>
              <a:rPr lang="en-GB" altLang="en-US" sz="2200" i="1">
                <a:latin typeface="Times New Roman" pitchFamily="18" charset="0"/>
                <a:cs typeface="Times New Roman" pitchFamily="18" charset="0"/>
              </a:rPr>
              <a:t>=IV</a:t>
            </a:r>
            <a:r>
              <a:rPr lang="en-GB" altLang="en-US" sz="2200"/>
              <a:t> be some fixed </a:t>
            </a:r>
            <a:r>
              <a:rPr lang="en-GB" altLang="en-US" sz="2200" i="1">
                <a:latin typeface="Times New Roman" pitchFamily="18" charset="0"/>
                <a:cs typeface="Times New Roman" pitchFamily="18" charset="0"/>
              </a:rPr>
              <a:t>L</a:t>
            </a:r>
            <a:r>
              <a:rPr lang="en-GB" altLang="en-US" sz="2200" i="1"/>
              <a:t> </a:t>
            </a:r>
            <a:r>
              <a:rPr lang="en-GB" altLang="en-US" sz="2200"/>
              <a:t>bits (IV=Initialization Value)</a:t>
            </a:r>
          </a:p>
          <a:p>
            <a:pPr marL="341313" indent="-34131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200"/>
              <a:t>For </a:t>
            </a:r>
            <a:r>
              <a:rPr lang="en-GB" altLang="en-US" sz="2200" i="1" err="1">
                <a:latin typeface="Times New Roman" pitchFamily="18" charset="0"/>
                <a:cs typeface="Times New Roman" pitchFamily="18" charset="0"/>
              </a:rPr>
              <a:t>i</a:t>
            </a:r>
            <a:r>
              <a:rPr lang="en-GB" altLang="en-US" sz="2200" i="1">
                <a:latin typeface="Times New Roman" pitchFamily="18" charset="0"/>
                <a:cs typeface="Times New Roman" pitchFamily="18" charset="0"/>
              </a:rPr>
              <a:t>=1,..|x’|/L </a:t>
            </a:r>
            <a:r>
              <a:rPr lang="en-GB" altLang="en-US" sz="2200"/>
              <a:t>let </a:t>
            </a:r>
            <a:r>
              <a:rPr lang="en-GB" altLang="en-US" sz="2200" i="1" err="1">
                <a:latin typeface="Times New Roman" pitchFamily="18" charset="0"/>
                <a:cs typeface="Times New Roman" pitchFamily="18" charset="0"/>
              </a:rPr>
              <a:t>y</a:t>
            </a:r>
            <a:r>
              <a:rPr lang="en-GB" altLang="en-US" sz="2200" i="1" baseline="-25000" err="1">
                <a:latin typeface="Times New Roman" pitchFamily="18" charset="0"/>
                <a:cs typeface="Times New Roman" pitchFamily="18" charset="0"/>
              </a:rPr>
              <a:t>i</a:t>
            </a:r>
            <a:r>
              <a:rPr lang="en-GB" altLang="en-US" sz="2200" i="1">
                <a:latin typeface="Times New Roman" pitchFamily="18" charset="0"/>
                <a:cs typeface="Times New Roman" pitchFamily="18" charset="0"/>
              </a:rPr>
              <a:t>=c(x’[</a:t>
            </a:r>
            <a:r>
              <a:rPr lang="en-GB" altLang="en-US" sz="2200" i="1" err="1">
                <a:latin typeface="Times New Roman" pitchFamily="18" charset="0"/>
                <a:cs typeface="Times New Roman" pitchFamily="18" charset="0"/>
              </a:rPr>
              <a:t>i</a:t>
            </a:r>
            <a:r>
              <a:rPr lang="en-GB" altLang="en-US" sz="2200" i="1">
                <a:latin typeface="Times New Roman" pitchFamily="18" charset="0"/>
                <a:cs typeface="Times New Roman" pitchFamily="18" charset="0"/>
              </a:rPr>
              <a:t>],y</a:t>
            </a:r>
            <a:r>
              <a:rPr lang="en-GB" altLang="en-US" sz="2200" i="1" baseline="-25000">
                <a:latin typeface="Times New Roman" pitchFamily="18" charset="0"/>
                <a:cs typeface="Times New Roman" pitchFamily="18" charset="0"/>
              </a:rPr>
              <a:t>i-1</a:t>
            </a:r>
            <a:r>
              <a:rPr lang="en-GB" altLang="en-US" sz="2200" i="1">
                <a:latin typeface="Times New Roman" pitchFamily="18" charset="0"/>
                <a:cs typeface="Times New Roman" pitchFamily="18" charset="0"/>
              </a:rPr>
              <a:t>)</a:t>
            </a:r>
          </a:p>
          <a:p>
            <a:pPr marL="341313" indent="-34131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200"/>
              <a:t>Output </a:t>
            </a:r>
            <a:r>
              <a:rPr lang="en-GB" altLang="en-US" sz="2200" i="1">
                <a:latin typeface="Times New Roman" pitchFamily="18" charset="0"/>
                <a:cs typeface="Times New Roman" pitchFamily="18" charset="0"/>
              </a:rPr>
              <a:t>MD[c]</a:t>
            </a:r>
            <a:r>
              <a:rPr lang="en-GB" altLang="en-US" sz="2200" i="1" baseline="-25000">
                <a:latin typeface="Times New Roman" pitchFamily="18" charset="0"/>
                <a:cs typeface="Times New Roman" pitchFamily="18" charset="0"/>
              </a:rPr>
              <a:t>IV</a:t>
            </a:r>
            <a:r>
              <a:rPr lang="en-GB" altLang="en-US" sz="2200" i="1">
                <a:latin typeface="Times New Roman" pitchFamily="18" charset="0"/>
                <a:cs typeface="Times New Roman" pitchFamily="18" charset="0"/>
              </a:rPr>
              <a:t>(x)=y</a:t>
            </a:r>
            <a:r>
              <a:rPr lang="en-GB" altLang="en-US" sz="2200" i="1" baseline="-25000">
                <a:latin typeface="Times New Roman" pitchFamily="18" charset="0"/>
                <a:cs typeface="Times New Roman" pitchFamily="18" charset="0"/>
              </a:rPr>
              <a:t>l+1</a:t>
            </a:r>
          </a:p>
        </p:txBody>
      </p:sp>
      <p:sp>
        <p:nvSpPr>
          <p:cNvPr id="79880" name="AutoShape 18"/>
          <p:cNvSpPr>
            <a:spLocks noChangeArrowheads="1"/>
          </p:cNvSpPr>
          <p:nvPr/>
        </p:nvSpPr>
        <p:spPr bwMode="auto">
          <a:xfrm rot="-5400000">
            <a:off x="1359694" y="5575219"/>
            <a:ext cx="798512" cy="222250"/>
          </a:xfrm>
          <a:custGeom>
            <a:avLst/>
            <a:gdLst>
              <a:gd name="T0" fmla="*/ 954871407 w 21600"/>
              <a:gd name="T1" fmla="*/ 11764886 h 21600"/>
              <a:gd name="T2" fmla="*/ 545640809 w 21600"/>
              <a:gd name="T3" fmla="*/ 23529772 h 21600"/>
              <a:gd name="T4" fmla="*/ 136410212 w 21600"/>
              <a:gd name="T5" fmla="*/ 11764886 h 21600"/>
              <a:gd name="T6" fmla="*/ 54564080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CC99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000" tIns="46800" rIns="90000" bIns="46800" anchor="ct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algn="ctr" eaLnBrk="1" hangingPunct="1">
              <a:spcBef>
                <a:spcPct val="0"/>
              </a:spcBef>
              <a:buClr>
                <a:srgbClr val="000000"/>
              </a:buClr>
              <a:buSzPct val="100000"/>
              <a:buFont typeface="Times New Roman" pitchFamily="18" charset="0"/>
              <a:buNone/>
            </a:pPr>
            <a:r>
              <a:rPr lang="en-GB" altLang="en-US" sz="2400" i="1">
                <a:solidFill>
                  <a:srgbClr val="000000"/>
                </a:solidFill>
                <a:latin typeface="Times New Roman" pitchFamily="18" charset="0"/>
                <a:cs typeface="Times New Roman" pitchFamily="18" charset="0"/>
              </a:rPr>
              <a:t>c</a:t>
            </a:r>
          </a:p>
        </p:txBody>
      </p:sp>
      <p:sp>
        <p:nvSpPr>
          <p:cNvPr id="79881" name="Line 19"/>
          <p:cNvSpPr>
            <a:spLocks noChangeShapeType="1"/>
          </p:cNvSpPr>
          <p:nvPr/>
        </p:nvSpPr>
        <p:spPr bwMode="auto">
          <a:xfrm>
            <a:off x="1870075" y="5669675"/>
            <a:ext cx="246063" cy="952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82" name="Line 20"/>
          <p:cNvSpPr>
            <a:spLocks noChangeShapeType="1"/>
          </p:cNvSpPr>
          <p:nvPr/>
        </p:nvSpPr>
        <p:spPr bwMode="auto">
          <a:xfrm>
            <a:off x="1219200" y="5682375"/>
            <a:ext cx="428625" cy="1588"/>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83" name="Line 21"/>
          <p:cNvSpPr>
            <a:spLocks noChangeShapeType="1"/>
          </p:cNvSpPr>
          <p:nvPr/>
        </p:nvSpPr>
        <p:spPr bwMode="auto">
          <a:xfrm flipV="1">
            <a:off x="1458913" y="4882275"/>
            <a:ext cx="1587" cy="546100"/>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84" name="Text Box 22"/>
          <p:cNvSpPr txBox="1">
            <a:spLocks noChangeArrowheads="1"/>
          </p:cNvSpPr>
          <p:nvPr/>
        </p:nvSpPr>
        <p:spPr bwMode="auto">
          <a:xfrm>
            <a:off x="747713" y="5441075"/>
            <a:ext cx="468312"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r>
              <a:rPr lang="en-GB" altLang="en-US" sz="2400" i="1">
                <a:solidFill>
                  <a:srgbClr val="000000"/>
                </a:solidFill>
                <a:latin typeface="Times New Roman" pitchFamily="18" charset="0"/>
                <a:cs typeface="Times New Roman" pitchFamily="18" charset="0"/>
              </a:rPr>
              <a:t>IV</a:t>
            </a:r>
          </a:p>
        </p:txBody>
      </p:sp>
      <p:sp>
        <p:nvSpPr>
          <p:cNvPr id="79885" name="Line 23"/>
          <p:cNvSpPr>
            <a:spLocks noChangeShapeType="1"/>
          </p:cNvSpPr>
          <p:nvPr/>
        </p:nvSpPr>
        <p:spPr bwMode="auto">
          <a:xfrm>
            <a:off x="1458913" y="5426788"/>
            <a:ext cx="188912" cy="158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86" name="AutoShape 24"/>
          <p:cNvSpPr>
            <a:spLocks noChangeArrowheads="1"/>
          </p:cNvSpPr>
          <p:nvPr/>
        </p:nvSpPr>
        <p:spPr bwMode="auto">
          <a:xfrm rot="-5400000">
            <a:off x="1828007" y="5572044"/>
            <a:ext cx="798512" cy="222250"/>
          </a:xfrm>
          <a:custGeom>
            <a:avLst/>
            <a:gdLst>
              <a:gd name="T0" fmla="*/ 954871407 w 21600"/>
              <a:gd name="T1" fmla="*/ 11764886 h 21600"/>
              <a:gd name="T2" fmla="*/ 545640809 w 21600"/>
              <a:gd name="T3" fmla="*/ 23529772 h 21600"/>
              <a:gd name="T4" fmla="*/ 136410212 w 21600"/>
              <a:gd name="T5" fmla="*/ 11764886 h 21600"/>
              <a:gd name="T6" fmla="*/ 54564080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CC99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000" tIns="46800" rIns="90000" bIns="46800" anchor="ct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algn="ctr" eaLnBrk="1" hangingPunct="1">
              <a:spcBef>
                <a:spcPct val="0"/>
              </a:spcBef>
              <a:buClr>
                <a:srgbClr val="000000"/>
              </a:buClr>
              <a:buSzPct val="100000"/>
              <a:buFont typeface="Times New Roman" pitchFamily="18" charset="0"/>
              <a:buNone/>
            </a:pPr>
            <a:r>
              <a:rPr lang="en-GB" altLang="en-US" sz="2400" i="1">
                <a:solidFill>
                  <a:srgbClr val="000000"/>
                </a:solidFill>
                <a:latin typeface="Times New Roman" pitchFamily="18" charset="0"/>
                <a:cs typeface="Times New Roman" pitchFamily="18" charset="0"/>
              </a:rPr>
              <a:t>c</a:t>
            </a:r>
          </a:p>
        </p:txBody>
      </p:sp>
      <p:sp>
        <p:nvSpPr>
          <p:cNvPr id="79887" name="Line 25"/>
          <p:cNvSpPr>
            <a:spLocks noChangeShapeType="1"/>
          </p:cNvSpPr>
          <p:nvPr/>
        </p:nvSpPr>
        <p:spPr bwMode="auto">
          <a:xfrm>
            <a:off x="2338388" y="5672850"/>
            <a:ext cx="231775" cy="1588"/>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88" name="Line 26"/>
          <p:cNvSpPr>
            <a:spLocks noChangeShapeType="1"/>
          </p:cNvSpPr>
          <p:nvPr/>
        </p:nvSpPr>
        <p:spPr bwMode="auto">
          <a:xfrm flipV="1">
            <a:off x="1927225" y="4879100"/>
            <a:ext cx="1588" cy="546100"/>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89" name="Line 27"/>
          <p:cNvSpPr>
            <a:spLocks noChangeShapeType="1"/>
          </p:cNvSpPr>
          <p:nvPr/>
        </p:nvSpPr>
        <p:spPr bwMode="auto">
          <a:xfrm>
            <a:off x="1927225" y="5423613"/>
            <a:ext cx="188913" cy="158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90" name="AutoShape 28"/>
          <p:cNvSpPr>
            <a:spLocks noChangeArrowheads="1"/>
          </p:cNvSpPr>
          <p:nvPr/>
        </p:nvSpPr>
        <p:spPr bwMode="auto">
          <a:xfrm rot="-5400000">
            <a:off x="3734594" y="5565694"/>
            <a:ext cx="798512" cy="222250"/>
          </a:xfrm>
          <a:custGeom>
            <a:avLst/>
            <a:gdLst>
              <a:gd name="T0" fmla="*/ 954871407 w 21600"/>
              <a:gd name="T1" fmla="*/ 11764886 h 21600"/>
              <a:gd name="T2" fmla="*/ 545640809 w 21600"/>
              <a:gd name="T3" fmla="*/ 23529772 h 21600"/>
              <a:gd name="T4" fmla="*/ 136410212 w 21600"/>
              <a:gd name="T5" fmla="*/ 11764886 h 21600"/>
              <a:gd name="T6" fmla="*/ 54564080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CC99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000" tIns="46800" rIns="90000" bIns="46800" anchor="ct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algn="ctr" eaLnBrk="1" hangingPunct="1">
              <a:spcBef>
                <a:spcPct val="0"/>
              </a:spcBef>
              <a:buClr>
                <a:srgbClr val="000000"/>
              </a:buClr>
              <a:buSzPct val="100000"/>
              <a:buFont typeface="Times New Roman" pitchFamily="18" charset="0"/>
              <a:buNone/>
            </a:pPr>
            <a:r>
              <a:rPr lang="en-GB" altLang="en-US" sz="2400" i="1">
                <a:solidFill>
                  <a:srgbClr val="000000"/>
                </a:solidFill>
                <a:latin typeface="Times New Roman" pitchFamily="18" charset="0"/>
                <a:cs typeface="Times New Roman" pitchFamily="18" charset="0"/>
              </a:rPr>
              <a:t>c</a:t>
            </a:r>
          </a:p>
        </p:txBody>
      </p:sp>
      <p:sp>
        <p:nvSpPr>
          <p:cNvPr id="79891" name="Line 29"/>
          <p:cNvSpPr>
            <a:spLocks noChangeShapeType="1"/>
          </p:cNvSpPr>
          <p:nvPr/>
        </p:nvSpPr>
        <p:spPr bwMode="auto">
          <a:xfrm flipV="1">
            <a:off x="3833813" y="4872750"/>
            <a:ext cx="1587" cy="546100"/>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92" name="Line 30"/>
          <p:cNvSpPr>
            <a:spLocks noChangeShapeType="1"/>
          </p:cNvSpPr>
          <p:nvPr/>
        </p:nvSpPr>
        <p:spPr bwMode="auto">
          <a:xfrm>
            <a:off x="3833813" y="5417263"/>
            <a:ext cx="188912" cy="158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93" name="AutoShape 31"/>
          <p:cNvSpPr>
            <a:spLocks noChangeArrowheads="1"/>
          </p:cNvSpPr>
          <p:nvPr/>
        </p:nvSpPr>
        <p:spPr bwMode="auto">
          <a:xfrm rot="-5400000">
            <a:off x="4210844" y="5562519"/>
            <a:ext cx="798512" cy="222250"/>
          </a:xfrm>
          <a:custGeom>
            <a:avLst/>
            <a:gdLst>
              <a:gd name="T0" fmla="*/ 954871407 w 21600"/>
              <a:gd name="T1" fmla="*/ 11764886 h 21600"/>
              <a:gd name="T2" fmla="*/ 545640809 w 21600"/>
              <a:gd name="T3" fmla="*/ 23529772 h 21600"/>
              <a:gd name="T4" fmla="*/ 136410212 w 21600"/>
              <a:gd name="T5" fmla="*/ 11764886 h 21600"/>
              <a:gd name="T6" fmla="*/ 54564080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CC99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000" tIns="46800" rIns="90000" bIns="46800" anchor="ct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algn="ctr" eaLnBrk="1" hangingPunct="1">
              <a:spcBef>
                <a:spcPct val="0"/>
              </a:spcBef>
              <a:buClr>
                <a:srgbClr val="000000"/>
              </a:buClr>
              <a:buSzPct val="100000"/>
              <a:buFont typeface="Times New Roman" pitchFamily="18" charset="0"/>
              <a:buNone/>
            </a:pPr>
            <a:r>
              <a:rPr lang="en-GB" altLang="en-US" sz="2400" i="1">
                <a:solidFill>
                  <a:srgbClr val="000000"/>
                </a:solidFill>
                <a:latin typeface="Times New Roman" pitchFamily="18" charset="0"/>
                <a:cs typeface="Times New Roman" pitchFamily="18" charset="0"/>
              </a:rPr>
              <a:t>c</a:t>
            </a:r>
          </a:p>
        </p:txBody>
      </p:sp>
      <p:sp>
        <p:nvSpPr>
          <p:cNvPr id="79894" name="Line 32"/>
          <p:cNvSpPr>
            <a:spLocks noChangeShapeType="1"/>
          </p:cNvSpPr>
          <p:nvPr/>
        </p:nvSpPr>
        <p:spPr bwMode="auto">
          <a:xfrm>
            <a:off x="4721225" y="5685550"/>
            <a:ext cx="231775" cy="1588"/>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95" name="Line 33"/>
          <p:cNvSpPr>
            <a:spLocks noChangeShapeType="1"/>
          </p:cNvSpPr>
          <p:nvPr/>
        </p:nvSpPr>
        <p:spPr bwMode="auto">
          <a:xfrm flipV="1">
            <a:off x="4310063" y="4869575"/>
            <a:ext cx="1587" cy="546100"/>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96" name="Line 34"/>
          <p:cNvSpPr>
            <a:spLocks noChangeShapeType="1"/>
          </p:cNvSpPr>
          <p:nvPr/>
        </p:nvSpPr>
        <p:spPr bwMode="auto">
          <a:xfrm>
            <a:off x="4310063" y="5414088"/>
            <a:ext cx="188912" cy="158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97" name="Line 35"/>
          <p:cNvSpPr>
            <a:spLocks noChangeShapeType="1"/>
          </p:cNvSpPr>
          <p:nvPr/>
        </p:nvSpPr>
        <p:spPr bwMode="auto">
          <a:xfrm flipV="1">
            <a:off x="4249738" y="5677613"/>
            <a:ext cx="249237" cy="952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98" name="Line 36"/>
          <p:cNvSpPr>
            <a:spLocks noChangeShapeType="1"/>
          </p:cNvSpPr>
          <p:nvPr/>
        </p:nvSpPr>
        <p:spPr bwMode="auto">
          <a:xfrm>
            <a:off x="3673475" y="5679200"/>
            <a:ext cx="349250" cy="1588"/>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99" name="Text Box 37"/>
          <p:cNvSpPr txBox="1">
            <a:spLocks noChangeArrowheads="1"/>
          </p:cNvSpPr>
          <p:nvPr/>
        </p:nvSpPr>
        <p:spPr bwMode="auto">
          <a:xfrm>
            <a:off x="5006975" y="5456950"/>
            <a:ext cx="184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cs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cs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cs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cs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cs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9pPr>
          </a:lstStyle>
          <a:p>
            <a:pPr eaLnBrk="1" hangingPunct="1">
              <a:spcBef>
                <a:spcPct val="0"/>
              </a:spcBef>
              <a:buClrTx/>
              <a:buSzTx/>
              <a:buFontTx/>
              <a:buNone/>
            </a:pPr>
            <a:endParaRPr lang="he-IL" altLang="en-US" sz="1800"/>
          </a:p>
        </p:txBody>
      </p:sp>
      <p:sp>
        <p:nvSpPr>
          <p:cNvPr id="79900" name="Text Box 38"/>
          <p:cNvSpPr txBox="1">
            <a:spLocks noChangeArrowheads="1"/>
          </p:cNvSpPr>
          <p:nvPr/>
        </p:nvSpPr>
        <p:spPr bwMode="auto">
          <a:xfrm>
            <a:off x="4914900" y="5441075"/>
            <a:ext cx="237172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r>
              <a:rPr lang="en-GB" altLang="en-US" sz="2400" i="1">
                <a:solidFill>
                  <a:srgbClr val="000000"/>
                </a:solidFill>
                <a:latin typeface="Times New Roman" pitchFamily="18" charset="0"/>
                <a:cs typeface="Times New Roman" pitchFamily="18" charset="0"/>
              </a:rPr>
              <a:t>h(x)=y</a:t>
            </a:r>
            <a:r>
              <a:rPr lang="en-GB" altLang="en-US" sz="2400" i="1" baseline="-25000">
                <a:solidFill>
                  <a:srgbClr val="000000"/>
                </a:solidFill>
                <a:latin typeface="Times New Roman" pitchFamily="18" charset="0"/>
                <a:cs typeface="Times New Roman" pitchFamily="18" charset="0"/>
              </a:rPr>
              <a:t>l+1</a:t>
            </a:r>
            <a:r>
              <a:rPr lang="en-GB" altLang="en-US" sz="2400" i="1">
                <a:solidFill>
                  <a:srgbClr val="000000"/>
                </a:solidFill>
                <a:latin typeface="Times New Roman" pitchFamily="18" charset="0"/>
                <a:cs typeface="Times New Roman" pitchFamily="18" charset="0"/>
              </a:rPr>
              <a:t>=c(|x|,</a:t>
            </a:r>
            <a:r>
              <a:rPr lang="en-GB" altLang="en-US" sz="2400" i="1" err="1">
                <a:solidFill>
                  <a:srgbClr val="000000"/>
                </a:solidFill>
                <a:latin typeface="Times New Roman" pitchFamily="18" charset="0"/>
                <a:cs typeface="Times New Roman" pitchFamily="18" charset="0"/>
              </a:rPr>
              <a:t>y</a:t>
            </a:r>
            <a:r>
              <a:rPr lang="en-GB" altLang="en-US" sz="2400" i="1" baseline="-25000" err="1">
                <a:solidFill>
                  <a:srgbClr val="000000"/>
                </a:solidFill>
                <a:latin typeface="Times New Roman" pitchFamily="18" charset="0"/>
                <a:cs typeface="Times New Roman" pitchFamily="18" charset="0"/>
              </a:rPr>
              <a:t>l</a:t>
            </a:r>
            <a:r>
              <a:rPr lang="en-GB" altLang="en-US" sz="2400" i="1">
                <a:solidFill>
                  <a:srgbClr val="000000"/>
                </a:solidFill>
                <a:latin typeface="Times New Roman" pitchFamily="18" charset="0"/>
                <a:cs typeface="Times New Roman" pitchFamily="18" charset="0"/>
              </a:rPr>
              <a:t>)</a:t>
            </a:r>
          </a:p>
        </p:txBody>
      </p:sp>
      <p:sp>
        <p:nvSpPr>
          <p:cNvPr id="1378343" name="Text Box 39"/>
          <p:cNvSpPr txBox="1">
            <a:spLocks noChangeArrowheads="1"/>
          </p:cNvSpPr>
          <p:nvPr/>
        </p:nvSpPr>
        <p:spPr bwMode="auto">
          <a:xfrm>
            <a:off x="5330825" y="3463476"/>
            <a:ext cx="3492151" cy="1793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lnSpc>
                <a:spcPct val="90000"/>
              </a:lnSpc>
              <a:spcBef>
                <a:spcPts val="600"/>
              </a:spcBef>
              <a:buClr>
                <a:srgbClr val="FF00FF"/>
              </a:buClr>
              <a:buSzPct val="100000"/>
              <a:buFont typeface="Tahoma" pitchFamily="34" charset="0"/>
              <a:buNone/>
            </a:pPr>
            <a:r>
              <a:rPr lang="en-GB" altLang="en-US" sz="2400">
                <a:solidFill>
                  <a:srgbClr val="FF00FF"/>
                </a:solidFill>
                <a:latin typeface="Tahoma" pitchFamily="34" charset="0"/>
                <a:cs typeface="Times New Roman" pitchFamily="18" charset="0"/>
              </a:rPr>
              <a:t>Given</a:t>
            </a:r>
            <a:r>
              <a:rPr lang="en-GB" altLang="en-US" sz="2400">
                <a:solidFill>
                  <a:srgbClr val="FF00FF"/>
                </a:solidFill>
                <a:latin typeface="Times New Roman" pitchFamily="18" charset="0"/>
                <a:cs typeface="Times New Roman" pitchFamily="18" charset="0"/>
              </a:rPr>
              <a:t> </a:t>
            </a:r>
            <a:r>
              <a:rPr lang="en-GB" altLang="en-US" sz="2400" i="1">
                <a:solidFill>
                  <a:srgbClr val="FF00FF"/>
                </a:solidFill>
                <a:latin typeface="Times New Roman" pitchFamily="18" charset="0"/>
                <a:cs typeface="Times New Roman" pitchFamily="18" charset="0"/>
              </a:rPr>
              <a:t>h(x)=h(x’),</a:t>
            </a:r>
            <a:br>
              <a:rPr lang="en-GB" altLang="en-US" sz="2400" i="1">
                <a:solidFill>
                  <a:srgbClr val="FF00FF"/>
                </a:solidFill>
                <a:latin typeface="Times New Roman" pitchFamily="18" charset="0"/>
                <a:cs typeface="Times New Roman" pitchFamily="18" charset="0"/>
              </a:rPr>
            </a:br>
            <a:r>
              <a:rPr lang="en-GB" altLang="en-US" sz="2400">
                <a:solidFill>
                  <a:srgbClr val="FF00FF"/>
                </a:solidFill>
                <a:latin typeface="Tahoma" pitchFamily="34" charset="0"/>
                <a:cs typeface="Times New Roman" pitchFamily="18" charset="0"/>
              </a:rPr>
              <a:t>for</a:t>
            </a:r>
            <a:r>
              <a:rPr lang="en-GB" altLang="en-US" sz="2400">
                <a:solidFill>
                  <a:srgbClr val="FF00FF"/>
                </a:solidFill>
                <a:latin typeface="Times New Roman" pitchFamily="18" charset="0"/>
                <a:cs typeface="Times New Roman" pitchFamily="18" charset="0"/>
              </a:rPr>
              <a:t> </a:t>
            </a:r>
            <a:r>
              <a:rPr lang="en-GB" altLang="en-US" sz="2400" i="1" err="1">
                <a:solidFill>
                  <a:srgbClr val="FF00FF"/>
                </a:solidFill>
                <a:latin typeface="Times New Roman" pitchFamily="18" charset="0"/>
                <a:cs typeface="Times New Roman" pitchFamily="18" charset="0"/>
              </a:rPr>
              <a:t>x</a:t>
            </a:r>
            <a:r>
              <a:rPr lang="en-GB" altLang="en-US" sz="2400" i="1" err="1">
                <a:solidFill>
                  <a:srgbClr val="FF00FF"/>
                </a:solidFill>
                <a:latin typeface="Symbol" pitchFamily="18" charset="2"/>
                <a:cs typeface="Times New Roman" pitchFamily="18" charset="0"/>
              </a:rPr>
              <a:t></a:t>
            </a:r>
            <a:r>
              <a:rPr lang="en-GB" altLang="en-US" sz="2400" i="1" err="1">
                <a:solidFill>
                  <a:srgbClr val="FF00FF"/>
                </a:solidFill>
                <a:latin typeface="Times New Roman" pitchFamily="18" charset="0"/>
                <a:cs typeface="Times New Roman" pitchFamily="18" charset="0"/>
              </a:rPr>
              <a:t>x</a:t>
            </a:r>
            <a:r>
              <a:rPr lang="en-GB" altLang="en-US" sz="2400" i="1">
                <a:solidFill>
                  <a:srgbClr val="FF00FF"/>
                </a:solidFill>
                <a:latin typeface="Times New Roman" pitchFamily="18" charset="0"/>
                <a:cs typeface="Times New Roman" pitchFamily="18" charset="0"/>
              </a:rPr>
              <a:t>’</a:t>
            </a:r>
            <a:r>
              <a:rPr lang="en-GB" altLang="en-US" sz="2400">
                <a:solidFill>
                  <a:srgbClr val="FF00FF"/>
                </a:solidFill>
                <a:latin typeface="Times New Roman" pitchFamily="18" charset="0"/>
                <a:cs typeface="Times New Roman" pitchFamily="18" charset="0"/>
              </a:rPr>
              <a:t>, </a:t>
            </a:r>
            <a:r>
              <a:rPr lang="en-GB" altLang="en-US" sz="2400">
                <a:solidFill>
                  <a:srgbClr val="FF00FF"/>
                </a:solidFill>
                <a:latin typeface="Tahoma" pitchFamily="34" charset="0"/>
                <a:cs typeface="Times New Roman" pitchFamily="18" charset="0"/>
              </a:rPr>
              <a:t>we can find two</a:t>
            </a:r>
            <a:br>
              <a:rPr lang="en-GB" altLang="en-US" sz="2400">
                <a:solidFill>
                  <a:srgbClr val="FF00FF"/>
                </a:solidFill>
                <a:latin typeface="Tahoma" pitchFamily="34" charset="0"/>
                <a:cs typeface="Times New Roman" pitchFamily="18" charset="0"/>
              </a:rPr>
            </a:br>
            <a:r>
              <a:rPr lang="en-GB" altLang="en-US" sz="2400">
                <a:solidFill>
                  <a:srgbClr val="FF00FF"/>
                </a:solidFill>
                <a:latin typeface="Tahoma" pitchFamily="34" charset="0"/>
                <a:cs typeface="Times New Roman" pitchFamily="18" charset="0"/>
              </a:rPr>
              <a:t>pairs </a:t>
            </a:r>
            <a:r>
              <a:rPr lang="en-GB" altLang="en-US" sz="2400" i="1">
                <a:solidFill>
                  <a:srgbClr val="FF00FF"/>
                </a:solidFill>
                <a:latin typeface="Times New Roman" pitchFamily="18" charset="0"/>
                <a:cs typeface="Times New Roman" pitchFamily="18" charset="0"/>
              </a:rPr>
              <a:t>(</a:t>
            </a:r>
            <a:r>
              <a:rPr lang="en-GB" altLang="en-US" sz="2400" i="1" err="1">
                <a:solidFill>
                  <a:srgbClr val="FF00FF"/>
                </a:solidFill>
                <a:latin typeface="Times New Roman" pitchFamily="18" charset="0"/>
                <a:cs typeface="Times New Roman" pitchFamily="18" charset="0"/>
              </a:rPr>
              <a:t>a,b</a:t>
            </a:r>
            <a:r>
              <a:rPr lang="en-GB" altLang="en-US" sz="2400" i="1">
                <a:solidFill>
                  <a:srgbClr val="FF00FF"/>
                </a:solidFill>
                <a:latin typeface="Times New Roman" pitchFamily="18" charset="0"/>
                <a:cs typeface="Times New Roman" pitchFamily="18" charset="0"/>
              </a:rPr>
              <a:t>)</a:t>
            </a:r>
            <a:r>
              <a:rPr lang="en-GB" altLang="en-US" sz="2400" i="1">
                <a:solidFill>
                  <a:srgbClr val="FF00FF"/>
                </a:solidFill>
                <a:latin typeface="Symbol" pitchFamily="18" charset="2"/>
                <a:cs typeface="Times New Roman" pitchFamily="18" charset="0"/>
              </a:rPr>
              <a:t></a:t>
            </a:r>
            <a:r>
              <a:rPr lang="en-GB" altLang="en-US" sz="2400" i="1">
                <a:solidFill>
                  <a:srgbClr val="FF00FF"/>
                </a:solidFill>
                <a:latin typeface="Times New Roman" pitchFamily="18" charset="0"/>
                <a:cs typeface="Times New Roman" pitchFamily="18" charset="0"/>
              </a:rPr>
              <a:t> (</a:t>
            </a:r>
            <a:r>
              <a:rPr lang="en-GB" altLang="en-US" sz="2400" i="1" err="1">
                <a:solidFill>
                  <a:srgbClr val="FF00FF"/>
                </a:solidFill>
                <a:latin typeface="Times New Roman" pitchFamily="18" charset="0"/>
                <a:cs typeface="Times New Roman" pitchFamily="18" charset="0"/>
              </a:rPr>
              <a:t>a’,b</a:t>
            </a:r>
            <a:r>
              <a:rPr lang="en-GB" altLang="en-US" sz="2400" i="1">
                <a:solidFill>
                  <a:srgbClr val="FF00FF"/>
                </a:solidFill>
                <a:latin typeface="Times New Roman" pitchFamily="18" charset="0"/>
                <a:cs typeface="Times New Roman" pitchFamily="18" charset="0"/>
              </a:rPr>
              <a:t>’)</a:t>
            </a:r>
            <a:br>
              <a:rPr lang="en-GB" altLang="en-US" sz="2400" i="1">
                <a:solidFill>
                  <a:srgbClr val="FF00FF"/>
                </a:solidFill>
                <a:latin typeface="Times New Roman" pitchFamily="18" charset="0"/>
                <a:cs typeface="Times New Roman" pitchFamily="18" charset="0"/>
              </a:rPr>
            </a:br>
            <a:r>
              <a:rPr lang="en-GB" altLang="en-US" sz="2400" err="1">
                <a:solidFill>
                  <a:srgbClr val="FF00FF"/>
                </a:solidFill>
                <a:latin typeface="Tahoma" pitchFamily="34" charset="0"/>
                <a:cs typeface="Times New Roman" pitchFamily="18" charset="0"/>
              </a:rPr>
              <a:t>s.t.</a:t>
            </a:r>
            <a:r>
              <a:rPr lang="en-GB" altLang="en-US" sz="2400">
                <a:solidFill>
                  <a:srgbClr val="FF00FF"/>
                </a:solidFill>
                <a:latin typeface="Times New Roman" pitchFamily="18" charset="0"/>
                <a:cs typeface="Times New Roman" pitchFamily="18" charset="0"/>
              </a:rPr>
              <a:t> </a:t>
            </a:r>
            <a:r>
              <a:rPr lang="en-GB" altLang="en-US" sz="2400" i="1">
                <a:solidFill>
                  <a:srgbClr val="FF00FF"/>
                </a:solidFill>
                <a:latin typeface="Times New Roman" pitchFamily="18" charset="0"/>
                <a:cs typeface="Times New Roman" pitchFamily="18" charset="0"/>
              </a:rPr>
              <a:t> c(</a:t>
            </a:r>
            <a:r>
              <a:rPr lang="en-GB" altLang="en-US" sz="2400" i="1" err="1">
                <a:solidFill>
                  <a:srgbClr val="FF00FF"/>
                </a:solidFill>
                <a:latin typeface="Times New Roman" pitchFamily="18" charset="0"/>
                <a:cs typeface="Times New Roman" pitchFamily="18" charset="0"/>
              </a:rPr>
              <a:t>a,b</a:t>
            </a:r>
            <a:r>
              <a:rPr lang="en-GB" altLang="en-US" sz="2400" i="1">
                <a:solidFill>
                  <a:srgbClr val="FF00FF"/>
                </a:solidFill>
                <a:latin typeface="Times New Roman" pitchFamily="18" charset="0"/>
                <a:cs typeface="Times New Roman" pitchFamily="18" charset="0"/>
              </a:rPr>
              <a:t>)=c(</a:t>
            </a:r>
            <a:r>
              <a:rPr lang="en-GB" altLang="en-US" sz="2400" i="1" err="1">
                <a:solidFill>
                  <a:srgbClr val="FF00FF"/>
                </a:solidFill>
                <a:latin typeface="Times New Roman" pitchFamily="18" charset="0"/>
                <a:cs typeface="Times New Roman" pitchFamily="18" charset="0"/>
              </a:rPr>
              <a:t>a’,b</a:t>
            </a:r>
            <a:r>
              <a:rPr lang="en-GB" altLang="en-US" sz="2400" i="1">
                <a:solidFill>
                  <a:srgbClr val="FF00FF"/>
                </a:solidFill>
                <a:latin typeface="Times New Roman" pitchFamily="18" charset="0"/>
                <a:cs typeface="Times New Roman" pitchFamily="18" charset="0"/>
              </a:rPr>
              <a:t>’). </a:t>
            </a:r>
            <a:r>
              <a:rPr lang="en-GB" altLang="en-US" sz="2400">
                <a:solidFill>
                  <a:srgbClr val="FF00FF"/>
                </a:solidFill>
                <a:latin typeface="Times New Roman" pitchFamily="18" charset="0"/>
                <a:cs typeface="Times New Roman" pitchFamily="18" charset="0"/>
              </a:rPr>
              <a:t> </a:t>
            </a:r>
          </a:p>
          <a:p>
            <a:pPr eaLnBrk="1" hangingPunct="1">
              <a:spcBef>
                <a:spcPct val="0"/>
              </a:spcBef>
              <a:buClr>
                <a:srgbClr val="FF00FF"/>
              </a:buClr>
              <a:buSzPct val="100000"/>
              <a:buFont typeface="Times New Roman" pitchFamily="18" charset="0"/>
              <a:buNone/>
            </a:pPr>
            <a:endParaRPr lang="en-GB" altLang="en-US" sz="2400">
              <a:solidFill>
                <a:srgbClr val="FF00FF"/>
              </a:solidFill>
              <a:latin typeface="Times New Roman" pitchFamily="18" charset="0"/>
              <a:cs typeface="Times New Roman" pitchFamily="18" charset="0"/>
            </a:endParaRPr>
          </a:p>
        </p:txBody>
      </p:sp>
    </p:spTree>
    <p:extLst>
      <p:ext uri="{BB962C8B-B14F-4D97-AF65-F5344CB8AC3E}">
        <p14:creationId xmlns:p14="http://schemas.microsoft.com/office/powerpoint/2010/main" val="373652622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378343"/>
                                        </p:tgtEl>
                                        <p:attrNameLst>
                                          <p:attrName>style.visibility</p:attrName>
                                        </p:attrNameLst>
                                      </p:cBhvr>
                                      <p:to>
                                        <p:strVal val="visible"/>
                                      </p:to>
                                    </p:set>
                                    <p:animEffect transition="in" filter="box(in)">
                                      <p:cBhvr>
                                        <p:cTn id="7" dur="500"/>
                                        <p:tgtEl>
                                          <p:spTgt spid="1378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Date Placeholder 3"/>
          <p:cNvSpPr>
            <a:spLocks noGrp="1"/>
          </p:cNvSpPr>
          <p:nvPr>
            <p:ph type="dt" sz="quarter" idx="10"/>
          </p:nvPr>
        </p:nvSpPr>
        <p:spPr/>
        <p:txBody>
          <a:bodyPr/>
          <a:lstStyle/>
          <a:p>
            <a:pPr>
              <a:defRPr/>
            </a:pPr>
            <a:fld id="{9554DCD5-3D60-457C-96BB-538468D908A8}" type="datetime1">
              <a:rPr lang="en-US"/>
              <a:pPr>
                <a:defRPr/>
              </a:pPr>
              <a:t>1/5/2021</a:t>
            </a:fld>
            <a:endParaRPr lang="en-US" altLang="en-US"/>
          </a:p>
        </p:txBody>
      </p:sp>
      <p:sp>
        <p:nvSpPr>
          <p:cNvPr id="42" name="Slide Number Placeholder 5"/>
          <p:cNvSpPr>
            <a:spLocks noGrp="1"/>
          </p:cNvSpPr>
          <p:nvPr>
            <p:ph type="sldNum" sz="quarter" idx="12"/>
          </p:nvPr>
        </p:nvSpPr>
        <p:spPr/>
        <p:txBody>
          <a:bodyPr/>
          <a:lstStyle/>
          <a:p>
            <a:pPr>
              <a:defRPr/>
            </a:pPr>
            <a:fld id="{2C9CF7D4-185B-4BF5-8D6F-9B5BCCF6422D}" type="slidenum">
              <a:rPr lang="he-IL" altLang="en-US"/>
              <a:pPr>
                <a:defRPr/>
              </a:pPr>
              <a:t>59</a:t>
            </a:fld>
            <a:endParaRPr lang="en-US" altLang="en-US"/>
          </a:p>
        </p:txBody>
      </p:sp>
      <p:grpSp>
        <p:nvGrpSpPr>
          <p:cNvPr id="79877" name="Group 2"/>
          <p:cNvGrpSpPr>
            <a:grpSpLocks/>
          </p:cNvGrpSpPr>
          <p:nvPr/>
        </p:nvGrpSpPr>
        <p:grpSpPr bwMode="auto">
          <a:xfrm>
            <a:off x="1073150" y="4025292"/>
            <a:ext cx="3487738" cy="604926"/>
            <a:chOff x="757" y="2643"/>
            <a:chExt cx="2197" cy="285"/>
          </a:xfrm>
        </p:grpSpPr>
        <p:sp>
          <p:nvSpPr>
            <p:cNvPr id="79902" name="Rectangle 3"/>
            <p:cNvSpPr>
              <a:spLocks noChangeArrowheads="1"/>
            </p:cNvSpPr>
            <p:nvPr/>
          </p:nvSpPr>
          <p:spPr bwMode="auto">
            <a:xfrm>
              <a:off x="1590" y="2656"/>
              <a:ext cx="724" cy="271"/>
            </a:xfrm>
            <a:prstGeom prst="rect">
              <a:avLst/>
            </a:prstGeom>
            <a:solidFill>
              <a:srgbClr val="FFFF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algn="ctr" eaLnBrk="1" hangingPunct="1">
                <a:spcBef>
                  <a:spcPts val="425"/>
                </a:spcBef>
                <a:buClr>
                  <a:srgbClr val="CC9900"/>
                </a:buClr>
                <a:buFont typeface="Wingdings" pitchFamily="2" charset="2"/>
                <a:buNone/>
              </a:pPr>
              <a:r>
                <a:rPr lang="en-GB" altLang="en-US" sz="1700">
                  <a:solidFill>
                    <a:srgbClr val="000000"/>
                  </a:solidFill>
                  <a:latin typeface="Times New Roman" pitchFamily="18" charset="0"/>
                  <a:cs typeface="Times New Roman" pitchFamily="18" charset="0"/>
                </a:rPr>
                <a:t>…</a:t>
              </a:r>
            </a:p>
          </p:txBody>
        </p:sp>
        <p:sp>
          <p:nvSpPr>
            <p:cNvPr id="79903" name="Rectangle 4"/>
            <p:cNvSpPr>
              <a:spLocks noChangeArrowheads="1"/>
            </p:cNvSpPr>
            <p:nvPr/>
          </p:nvSpPr>
          <p:spPr bwMode="auto">
            <a:xfrm>
              <a:off x="2674" y="2656"/>
              <a:ext cx="279" cy="271"/>
            </a:xfrm>
            <a:prstGeom prst="rect">
              <a:avLst/>
            </a:prstGeom>
            <a:solidFill>
              <a:srgbClr val="FFFF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ts val="425"/>
                </a:spcBef>
                <a:buClr>
                  <a:srgbClr val="CC9900"/>
                </a:buClr>
                <a:buFont typeface="Wingdings" pitchFamily="2" charset="2"/>
                <a:buNone/>
              </a:pPr>
              <a:r>
                <a:rPr lang="en-GB" altLang="en-US" sz="1700" i="1">
                  <a:solidFill>
                    <a:srgbClr val="000000"/>
                  </a:solidFill>
                  <a:latin typeface="Times New Roman" pitchFamily="18" charset="0"/>
                  <a:cs typeface="Times New Roman" pitchFamily="18" charset="0"/>
                </a:rPr>
                <a:t>|x|</a:t>
              </a:r>
            </a:p>
          </p:txBody>
        </p:sp>
        <p:sp>
          <p:nvSpPr>
            <p:cNvPr id="79904" name="Rectangle 5"/>
            <p:cNvSpPr>
              <a:spLocks noChangeArrowheads="1"/>
            </p:cNvSpPr>
            <p:nvPr/>
          </p:nvSpPr>
          <p:spPr bwMode="auto">
            <a:xfrm>
              <a:off x="2053" y="2656"/>
              <a:ext cx="621" cy="271"/>
            </a:xfrm>
            <a:prstGeom prst="rect">
              <a:avLst/>
            </a:prstGeom>
            <a:solidFill>
              <a:srgbClr val="FFFF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algn="ctr" eaLnBrk="1" hangingPunct="1">
                <a:spcBef>
                  <a:spcPts val="425"/>
                </a:spcBef>
                <a:buClr>
                  <a:srgbClr val="CC9900"/>
                </a:buClr>
                <a:buFont typeface="Wingdings" pitchFamily="2" charset="2"/>
                <a:buNone/>
              </a:pPr>
              <a:r>
                <a:rPr lang="en-GB" altLang="en-US" sz="1600" i="1">
                  <a:solidFill>
                    <a:srgbClr val="000000"/>
                  </a:solidFill>
                  <a:latin typeface="Times New Roman" pitchFamily="18" charset="0"/>
                  <a:cs typeface="Times New Roman" pitchFamily="18" charset="0"/>
                </a:rPr>
                <a:t>x[l]||10</a:t>
              </a:r>
              <a:r>
                <a:rPr lang="en-GB" altLang="en-US" sz="1600" i="1" baseline="30000">
                  <a:solidFill>
                    <a:srgbClr val="000000"/>
                  </a:solidFill>
                  <a:latin typeface="Times New Roman" pitchFamily="18" charset="0"/>
                  <a:cs typeface="Times New Roman" pitchFamily="18" charset="0"/>
                </a:rPr>
                <a:t>k</a:t>
              </a:r>
              <a:endParaRPr lang="en-GB" altLang="en-US" sz="1600" i="1">
                <a:solidFill>
                  <a:srgbClr val="000000"/>
                </a:solidFill>
                <a:latin typeface="Times New Roman" pitchFamily="18" charset="0"/>
                <a:cs typeface="Times New Roman" pitchFamily="18" charset="0"/>
              </a:endParaRPr>
            </a:p>
          </p:txBody>
        </p:sp>
        <p:sp>
          <p:nvSpPr>
            <p:cNvPr id="79905" name="Rectangle 6"/>
            <p:cNvSpPr>
              <a:spLocks noChangeArrowheads="1"/>
            </p:cNvSpPr>
            <p:nvPr/>
          </p:nvSpPr>
          <p:spPr bwMode="auto">
            <a:xfrm>
              <a:off x="1162" y="2656"/>
              <a:ext cx="428" cy="271"/>
            </a:xfrm>
            <a:prstGeom prst="rect">
              <a:avLst/>
            </a:prstGeom>
            <a:solidFill>
              <a:srgbClr val="FFFF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ts val="425"/>
                </a:spcBef>
                <a:buClr>
                  <a:srgbClr val="CC9900"/>
                </a:buClr>
                <a:buFont typeface="Wingdings" pitchFamily="2" charset="2"/>
                <a:buNone/>
              </a:pPr>
              <a:r>
                <a:rPr lang="en-GB" altLang="en-US" sz="1700" i="1">
                  <a:solidFill>
                    <a:srgbClr val="000000"/>
                  </a:solidFill>
                  <a:latin typeface="Times New Roman" pitchFamily="18" charset="0"/>
                  <a:cs typeface="Times New Roman" pitchFamily="18" charset="0"/>
                </a:rPr>
                <a:t>x[2]</a:t>
              </a:r>
            </a:p>
          </p:txBody>
        </p:sp>
        <p:sp>
          <p:nvSpPr>
            <p:cNvPr id="79906" name="Rectangle 7"/>
            <p:cNvSpPr>
              <a:spLocks noChangeArrowheads="1"/>
            </p:cNvSpPr>
            <p:nvPr/>
          </p:nvSpPr>
          <p:spPr bwMode="auto">
            <a:xfrm>
              <a:off x="757" y="2656"/>
              <a:ext cx="405" cy="271"/>
            </a:xfrm>
            <a:prstGeom prst="rect">
              <a:avLst/>
            </a:prstGeom>
            <a:solidFill>
              <a:srgbClr val="FFFF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ts val="425"/>
                </a:spcBef>
                <a:buClr>
                  <a:srgbClr val="CC9900"/>
                </a:buClr>
                <a:buFont typeface="Wingdings" pitchFamily="2" charset="2"/>
                <a:buNone/>
              </a:pPr>
              <a:r>
                <a:rPr lang="en-GB" altLang="en-US" sz="1700" i="1">
                  <a:solidFill>
                    <a:srgbClr val="000000"/>
                  </a:solidFill>
                  <a:latin typeface="Times New Roman" pitchFamily="18" charset="0"/>
                  <a:cs typeface="Times New Roman" pitchFamily="18" charset="0"/>
                </a:rPr>
                <a:t>x[1]</a:t>
              </a:r>
            </a:p>
          </p:txBody>
        </p:sp>
        <p:sp>
          <p:nvSpPr>
            <p:cNvPr id="79907" name="Line 8"/>
            <p:cNvSpPr>
              <a:spLocks noChangeShapeType="1"/>
            </p:cNvSpPr>
            <p:nvPr/>
          </p:nvSpPr>
          <p:spPr bwMode="auto">
            <a:xfrm>
              <a:off x="757" y="2656"/>
              <a:ext cx="219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908" name="Line 9"/>
            <p:cNvSpPr>
              <a:spLocks noChangeShapeType="1"/>
            </p:cNvSpPr>
            <p:nvPr/>
          </p:nvSpPr>
          <p:spPr bwMode="auto">
            <a:xfrm>
              <a:off x="757" y="2927"/>
              <a:ext cx="219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909" name="Line 10"/>
            <p:cNvSpPr>
              <a:spLocks noChangeShapeType="1"/>
            </p:cNvSpPr>
            <p:nvPr/>
          </p:nvSpPr>
          <p:spPr bwMode="auto">
            <a:xfrm>
              <a:off x="757" y="2656"/>
              <a:ext cx="1" cy="27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910" name="Line 11"/>
            <p:cNvSpPr>
              <a:spLocks noChangeShapeType="1"/>
            </p:cNvSpPr>
            <p:nvPr/>
          </p:nvSpPr>
          <p:spPr bwMode="auto">
            <a:xfrm>
              <a:off x="1162" y="2656"/>
              <a:ext cx="1" cy="27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911" name="Line 12"/>
            <p:cNvSpPr>
              <a:spLocks noChangeShapeType="1"/>
            </p:cNvSpPr>
            <p:nvPr/>
          </p:nvSpPr>
          <p:spPr bwMode="auto">
            <a:xfrm>
              <a:off x="1590" y="2656"/>
              <a:ext cx="1" cy="27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912" name="Line 13"/>
            <p:cNvSpPr>
              <a:spLocks noChangeShapeType="1"/>
            </p:cNvSpPr>
            <p:nvPr/>
          </p:nvSpPr>
          <p:spPr bwMode="auto">
            <a:xfrm>
              <a:off x="2674" y="2656"/>
              <a:ext cx="1" cy="27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913" name="Line 14"/>
            <p:cNvSpPr>
              <a:spLocks noChangeShapeType="1"/>
            </p:cNvSpPr>
            <p:nvPr/>
          </p:nvSpPr>
          <p:spPr bwMode="auto">
            <a:xfrm>
              <a:off x="2953" y="2656"/>
              <a:ext cx="1" cy="27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914" name="Line 15"/>
            <p:cNvSpPr>
              <a:spLocks noChangeShapeType="1"/>
            </p:cNvSpPr>
            <p:nvPr/>
          </p:nvSpPr>
          <p:spPr bwMode="auto">
            <a:xfrm>
              <a:off x="2111" y="2643"/>
              <a:ext cx="1" cy="27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79878" name="Rectangle 16"/>
          <p:cNvSpPr>
            <a:spLocks noGrp="1" noChangeArrowheads="1"/>
          </p:cNvSpPr>
          <p:nvPr>
            <p:ph type="title"/>
          </p:nvPr>
        </p:nvSpPr>
        <p:spPr>
          <a:xfrm>
            <a:off x="533400" y="342900"/>
            <a:ext cx="7773988" cy="679290"/>
          </a:xfr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pPr defTabSz="449263"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800" err="1"/>
              <a:t>Merkle</a:t>
            </a:r>
            <a:r>
              <a:rPr lang="en-GB" altLang="en-US" sz="3800"/>
              <a:t> – </a:t>
            </a:r>
            <a:r>
              <a:rPr lang="en-GB" altLang="en-US" sz="3800" err="1"/>
              <a:t>Damgard</a:t>
            </a:r>
            <a:r>
              <a:rPr lang="en-GB" altLang="en-US" sz="3800"/>
              <a:t>: Collision extension</a:t>
            </a:r>
          </a:p>
        </p:txBody>
      </p:sp>
      <mc:AlternateContent xmlns:mc="http://schemas.openxmlformats.org/markup-compatibility/2006" xmlns:a14="http://schemas.microsoft.com/office/drawing/2010/main">
        <mc:Choice Requires="a14">
          <p:sp>
            <p:nvSpPr>
              <p:cNvPr id="79879" name="Rectangle 17"/>
              <p:cNvSpPr>
                <a:spLocks noGrp="1" noChangeArrowheads="1"/>
              </p:cNvSpPr>
              <p:nvPr>
                <p:ph type="body" idx="1"/>
              </p:nvPr>
            </p:nvSpPr>
            <p:spPr>
              <a:xfrm>
                <a:off x="261938" y="1016000"/>
                <a:ext cx="8699182" cy="2279728"/>
              </a:xfrm>
              <a:extLst>
                <a:ext uri="{91240B29-F687-4F45-9708-019B960494DF}">
                  <a14:hiddenLine w="9525">
                    <a:solidFill>
                      <a:srgbClr val="000000"/>
                    </a:solidFill>
                    <a:round/>
                    <a:headEnd/>
                    <a:tailEnd/>
                  </a14:hiddenLine>
                </a:ext>
              </a:extLst>
            </p:spPr>
            <p:txBody>
              <a:bodyPr wrap="square" lIns="90000" tIns="46800" rIns="90000" bIns="46800">
                <a:spAutoFit/>
              </a:bodyPr>
              <a:lstStyle/>
              <a:p>
                <a:pPr marL="341313" indent="-34131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200"/>
                  <a:t>Collision extension: if</a:t>
                </a:r>
                <a14:m>
                  <m:oMath xmlns:m="http://schemas.openxmlformats.org/officeDocument/2006/math">
                    <m:r>
                      <a:rPr lang="en-US" altLang="en-US" sz="2200" b="0" i="0" dirty="0" smtClean="0">
                        <a:latin typeface="Cambria Math" panose="02040503050406030204" pitchFamily="18" charset="0"/>
                      </a:rPr>
                      <m:t> </m:t>
                    </m:r>
                    <m:r>
                      <a:rPr lang="en-GB" altLang="en-US" sz="2200" i="1" dirty="0">
                        <a:latin typeface="Cambria Math" panose="02040503050406030204" pitchFamily="18" charset="0"/>
                      </a:rPr>
                      <m:t>h</m:t>
                    </m:r>
                    <m:d>
                      <m:dPr>
                        <m:ctrlPr>
                          <a:rPr lang="en-GB" altLang="en-US" sz="2200" i="1" dirty="0">
                            <a:latin typeface="Cambria Math" panose="02040503050406030204" pitchFamily="18" charset="0"/>
                          </a:rPr>
                        </m:ctrlPr>
                      </m:dPr>
                      <m:e>
                        <m:r>
                          <a:rPr lang="en-GB" altLang="en-US" sz="2200" i="1" dirty="0">
                            <a:latin typeface="Cambria Math" panose="02040503050406030204" pitchFamily="18" charset="0"/>
                          </a:rPr>
                          <m:t>𝑥</m:t>
                        </m:r>
                      </m:e>
                    </m:d>
                    <m:r>
                      <a:rPr lang="en-US" altLang="en-US" sz="2200" b="0" i="1" dirty="0" smtClean="0">
                        <a:latin typeface="Cambria Math" panose="02040503050406030204" pitchFamily="18" charset="0"/>
                      </a:rPr>
                      <m:t>=</m:t>
                    </m:r>
                    <m:r>
                      <a:rPr lang="en-US" altLang="en-US" sz="2200" b="0" i="1" dirty="0" smtClean="0">
                        <a:latin typeface="Cambria Math" panose="02040503050406030204" pitchFamily="18" charset="0"/>
                      </a:rPr>
                      <m:t>h</m:t>
                    </m:r>
                    <m:d>
                      <m:dPr>
                        <m:ctrlPr>
                          <a:rPr lang="en-US" altLang="en-US" sz="2200" b="0" i="1" dirty="0" smtClean="0">
                            <a:latin typeface="Cambria Math" panose="02040503050406030204" pitchFamily="18" charset="0"/>
                          </a:rPr>
                        </m:ctrlPr>
                      </m:dPr>
                      <m:e>
                        <m:sSup>
                          <m:sSupPr>
                            <m:ctrlPr>
                              <a:rPr lang="en-US" altLang="en-US" sz="2200" b="0" i="1" dirty="0" smtClean="0">
                                <a:latin typeface="Cambria Math" panose="02040503050406030204" pitchFamily="18" charset="0"/>
                              </a:rPr>
                            </m:ctrlPr>
                          </m:sSupPr>
                          <m:e>
                            <m:r>
                              <a:rPr lang="en-US" altLang="en-US" sz="2200" b="0" i="1" dirty="0" smtClean="0">
                                <a:latin typeface="Cambria Math" panose="02040503050406030204" pitchFamily="18" charset="0"/>
                              </a:rPr>
                              <m:t>𝑥</m:t>
                            </m:r>
                          </m:e>
                          <m:sup>
                            <m:r>
                              <a:rPr lang="en-US" altLang="en-US" sz="2200" b="0" i="1" dirty="0" smtClean="0">
                                <a:latin typeface="Cambria Math" panose="02040503050406030204" pitchFamily="18" charset="0"/>
                              </a:rPr>
                              <m:t>′</m:t>
                            </m:r>
                          </m:sup>
                        </m:sSup>
                      </m:e>
                    </m:d>
                  </m:oMath>
                </a14:m>
                <a:r>
                  <a:rPr lang="en-GB" altLang="en-US" sz="2200"/>
                  <a:t>, then </a:t>
                </a:r>
                <a14:m>
                  <m:oMath xmlns:m="http://schemas.openxmlformats.org/officeDocument/2006/math">
                    <m:r>
                      <a:rPr lang="en-US" altLang="en-US" sz="2200" b="0" i="1" dirty="0" smtClean="0">
                        <a:latin typeface="Cambria Math" panose="02040503050406030204" pitchFamily="18" charset="0"/>
                      </a:rPr>
                      <m:t>(</m:t>
                    </m:r>
                    <m:r>
                      <a:rPr lang="en-US" altLang="en-US" sz="2200" b="0" i="1" dirty="0" smtClean="0">
                        <a:latin typeface="Cambria Math" panose="02040503050406030204" pitchFamily="18" charset="0"/>
                        <a:ea typeface="Cambria Math" panose="02040503050406030204" pitchFamily="18" charset="0"/>
                      </a:rPr>
                      <m:t>∀</m:t>
                    </m:r>
                    <m:r>
                      <a:rPr lang="en-US" altLang="en-US" sz="2200" b="0" i="1" dirty="0" smtClean="0">
                        <a:latin typeface="Cambria Math" panose="02040503050406030204" pitchFamily="18" charset="0"/>
                      </a:rPr>
                      <m:t>𝑦</m:t>
                    </m:r>
                    <m:r>
                      <a:rPr lang="en-US" altLang="en-US" sz="2200" b="0" i="1" dirty="0" smtClean="0">
                        <a:latin typeface="Cambria Math" panose="02040503050406030204" pitchFamily="18" charset="0"/>
                      </a:rPr>
                      <m:t>)</m:t>
                    </m:r>
                    <m:r>
                      <a:rPr lang="en-GB" altLang="en-US" sz="2200" i="1" dirty="0">
                        <a:latin typeface="Cambria Math" panose="02040503050406030204" pitchFamily="18" charset="0"/>
                      </a:rPr>
                      <m:t>h</m:t>
                    </m:r>
                    <m:r>
                      <a:rPr lang="en-GB" altLang="en-US" sz="2200" i="1" dirty="0">
                        <a:latin typeface="Cambria Math" panose="02040503050406030204" pitchFamily="18" charset="0"/>
                      </a:rPr>
                      <m:t>(</m:t>
                    </m:r>
                    <m:r>
                      <a:rPr lang="en-GB" altLang="en-US" sz="2200" i="1" dirty="0">
                        <a:latin typeface="Cambria Math" panose="02040503050406030204" pitchFamily="18" charset="0"/>
                      </a:rPr>
                      <m:t>𝑥</m:t>
                    </m:r>
                    <m:r>
                      <a:rPr lang="en-US" altLang="en-US" sz="2200" b="0" i="1" dirty="0" smtClean="0">
                        <a:latin typeface="Cambria Math" panose="02040503050406030204" pitchFamily="18" charset="0"/>
                      </a:rPr>
                      <m:t>|</m:t>
                    </m:r>
                    <m:d>
                      <m:dPr>
                        <m:begChr m:val="|"/>
                        <m:ctrlPr>
                          <a:rPr lang="en-US" altLang="en-US" sz="2200" b="0" i="1" dirty="0" smtClean="0">
                            <a:latin typeface="Cambria Math" panose="02040503050406030204" pitchFamily="18" charset="0"/>
                          </a:rPr>
                        </m:ctrlPr>
                      </m:dPr>
                      <m:e>
                        <m:r>
                          <a:rPr lang="en-US" altLang="en-US" sz="2200" b="0" i="1" dirty="0" smtClean="0">
                            <a:latin typeface="Cambria Math" panose="02040503050406030204" pitchFamily="18" charset="0"/>
                          </a:rPr>
                          <m:t>𝑦</m:t>
                        </m:r>
                      </m:e>
                    </m:d>
                    <m:r>
                      <a:rPr lang="en-US" altLang="en-US" sz="2200" b="0" i="1" dirty="0" smtClean="0">
                        <a:latin typeface="Cambria Math" panose="02040503050406030204" pitchFamily="18" charset="0"/>
                      </a:rPr>
                      <m:t>=</m:t>
                    </m:r>
                    <m:r>
                      <a:rPr lang="en-US" altLang="en-US" sz="2200" b="0" i="1" dirty="0" smtClean="0">
                        <a:latin typeface="Cambria Math" panose="02040503050406030204" pitchFamily="18" charset="0"/>
                      </a:rPr>
                      <m:t>h</m:t>
                    </m:r>
                    <m:r>
                      <a:rPr lang="en-US" altLang="en-US" sz="2200" b="0" i="1" dirty="0" smtClean="0">
                        <a:latin typeface="Cambria Math" panose="02040503050406030204" pitchFamily="18" charset="0"/>
                      </a:rPr>
                      <m:t>(</m:t>
                    </m:r>
                    <m:sSup>
                      <m:sSupPr>
                        <m:ctrlPr>
                          <a:rPr lang="en-US" altLang="en-US" sz="2200" b="0" i="1" dirty="0" smtClean="0">
                            <a:latin typeface="Cambria Math" panose="02040503050406030204" pitchFamily="18" charset="0"/>
                          </a:rPr>
                        </m:ctrlPr>
                      </m:sSupPr>
                      <m:e>
                        <m:r>
                          <a:rPr lang="en-US" altLang="en-US" sz="2200" b="0" i="1" dirty="0" smtClean="0">
                            <a:latin typeface="Cambria Math" panose="02040503050406030204" pitchFamily="18" charset="0"/>
                          </a:rPr>
                          <m:t>𝑥</m:t>
                        </m:r>
                      </m:e>
                      <m:sup>
                        <m:r>
                          <a:rPr lang="en-US" altLang="en-US" sz="2200" b="0" i="1" dirty="0" smtClean="0">
                            <a:latin typeface="Cambria Math" panose="02040503050406030204" pitchFamily="18" charset="0"/>
                          </a:rPr>
                          <m:t>′</m:t>
                        </m:r>
                      </m:sup>
                    </m:sSup>
                    <m:r>
                      <a:rPr lang="en-US" altLang="en-US" sz="2200" b="0" i="1" dirty="0" smtClean="0">
                        <a:latin typeface="Cambria Math" panose="02040503050406030204" pitchFamily="18" charset="0"/>
                      </a:rPr>
                      <m:t>||</m:t>
                    </m:r>
                    <m:r>
                      <a:rPr lang="en-US" altLang="en-US" sz="2200" b="0" i="1" dirty="0" smtClean="0">
                        <a:latin typeface="Cambria Math" panose="02040503050406030204" pitchFamily="18" charset="0"/>
                      </a:rPr>
                      <m:t>𝑦</m:t>
                    </m:r>
                    <m:r>
                      <a:rPr lang="en-US" altLang="en-US" sz="2200" b="0" i="1" dirty="0" smtClean="0">
                        <a:latin typeface="Cambria Math" panose="02040503050406030204" pitchFamily="18" charset="0"/>
                      </a:rPr>
                      <m:t>)</m:t>
                    </m:r>
                  </m:oMath>
                </a14:m>
                <a:r>
                  <a:rPr lang="en-GB" altLang="en-US" sz="2200"/>
                  <a:t> </a:t>
                </a:r>
              </a:p>
              <a:p>
                <a:pPr marL="668338" lvl="1" indent="-34131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a:solidFill>
                      <a:srgbClr val="FF0000"/>
                    </a:solidFill>
                  </a:rPr>
                  <a:t>Facilitates Chosen-prefix attacks on MD5, SHA1:</a:t>
                </a:r>
                <a14:m>
                  <m:oMath xmlns:m="http://schemas.openxmlformats.org/officeDocument/2006/math">
                    <m:r>
                      <a:rPr lang="en-US" altLang="en-US" sz="2000" b="0" i="0" dirty="0" smtClean="0">
                        <a:solidFill>
                          <a:srgbClr val="FF0000"/>
                        </a:solidFill>
                        <a:latin typeface="Cambria Math" panose="02040503050406030204" pitchFamily="18" charset="0"/>
                        <a:ea typeface="Cambria Math" panose="02040503050406030204" pitchFamily="18" charset="0"/>
                      </a:rPr>
                      <m:t> </m:t>
                    </m:r>
                  </m:oMath>
                </a14:m>
                <a:br>
                  <a:rPr lang="en-US" altLang="en-US" sz="2000" b="0" i="0">
                    <a:solidFill>
                      <a:srgbClr val="FF0000"/>
                    </a:solidFill>
                    <a:latin typeface="Cambria Math" panose="02040503050406030204" pitchFamily="18" charset="0"/>
                    <a:ea typeface="Cambria Math" panose="02040503050406030204" pitchFamily="18" charset="0"/>
                  </a:rPr>
                </a:br>
                <a14:m>
                  <m:oMath xmlns:m="http://schemas.openxmlformats.org/officeDocument/2006/math">
                    <m:d>
                      <m:dPr>
                        <m:ctrlPr>
                          <a:rPr lang="en-US" altLang="en-US" sz="2000" i="1" dirty="0">
                            <a:solidFill>
                              <a:srgbClr val="FF0000"/>
                            </a:solidFill>
                            <a:latin typeface="Cambria Math" panose="02040503050406030204" pitchFamily="18" charset="0"/>
                            <a:ea typeface="Cambria Math" panose="02040503050406030204" pitchFamily="18" charset="0"/>
                          </a:rPr>
                        </m:ctrlPr>
                      </m:dPr>
                      <m:e>
                        <m:r>
                          <a:rPr lang="en-US" altLang="en-US" sz="2000" i="1" dirty="0">
                            <a:solidFill>
                              <a:srgbClr val="FF0000"/>
                            </a:solidFill>
                            <a:latin typeface="Cambria Math" panose="02040503050406030204" pitchFamily="18" charset="0"/>
                            <a:ea typeface="Cambria Math" panose="02040503050406030204" pitchFamily="18" charset="0"/>
                          </a:rPr>
                          <m:t>∀</m:t>
                        </m:r>
                        <m:r>
                          <a:rPr lang="en-US" altLang="en-US" sz="2000" b="0" i="1" dirty="0" smtClean="0">
                            <a:solidFill>
                              <a:srgbClr val="FF0000"/>
                            </a:solidFill>
                            <a:latin typeface="Cambria Math" panose="02040503050406030204" pitchFamily="18" charset="0"/>
                          </a:rPr>
                          <m:t>𝑝</m:t>
                        </m:r>
                      </m:e>
                    </m:d>
                    <m:r>
                      <a:rPr lang="en-US" altLang="en-US" sz="2000" b="0" i="1" dirty="0" smtClean="0">
                        <a:solidFill>
                          <a:srgbClr val="FF0000"/>
                        </a:solidFill>
                        <a:latin typeface="Cambria Math" panose="02040503050406030204" pitchFamily="18" charset="0"/>
                      </a:rPr>
                      <m:t>⇒(</m:t>
                    </m:r>
                    <m:r>
                      <a:rPr lang="en-US" altLang="en-US" sz="2000" b="0" i="1" dirty="0" smtClean="0">
                        <a:solidFill>
                          <a:srgbClr val="FF0000"/>
                        </a:solidFill>
                        <a:latin typeface="Cambria Math" panose="02040503050406030204" pitchFamily="18" charset="0"/>
                      </a:rPr>
                      <m:t>𝑥</m:t>
                    </m:r>
                    <m:r>
                      <a:rPr lang="en-US" altLang="en-US" sz="2000" b="0" i="1" dirty="0" smtClean="0">
                        <a:solidFill>
                          <a:srgbClr val="FF0000"/>
                        </a:solidFill>
                        <a:latin typeface="Cambria Math" panose="02040503050406030204" pitchFamily="18" charset="0"/>
                        <a:ea typeface="Cambria Math" panose="02040503050406030204" pitchFamily="18" charset="0"/>
                      </a:rPr>
                      <m:t>≠</m:t>
                    </m:r>
                    <m:sSup>
                      <m:sSupPr>
                        <m:ctrlPr>
                          <a:rPr lang="en-US" altLang="en-US" sz="2000" b="0" i="1" dirty="0" smtClean="0">
                            <a:solidFill>
                              <a:srgbClr val="FF0000"/>
                            </a:solidFill>
                            <a:latin typeface="Cambria Math" panose="02040503050406030204" pitchFamily="18" charset="0"/>
                            <a:ea typeface="Cambria Math" panose="02040503050406030204" pitchFamily="18" charset="0"/>
                          </a:rPr>
                        </m:ctrlPr>
                      </m:sSupPr>
                      <m:e>
                        <m:r>
                          <a:rPr lang="en-US" altLang="en-US" sz="2000" b="0" i="1" dirty="0" smtClean="0">
                            <a:solidFill>
                              <a:srgbClr val="FF0000"/>
                            </a:solidFill>
                            <a:latin typeface="Cambria Math" panose="02040503050406030204" pitchFamily="18" charset="0"/>
                            <a:ea typeface="Cambria Math" panose="02040503050406030204" pitchFamily="18" charset="0"/>
                          </a:rPr>
                          <m:t>𝑥</m:t>
                        </m:r>
                      </m:e>
                      <m:sup>
                        <m:r>
                          <a:rPr lang="en-US" altLang="en-US" sz="2000" b="0" i="1" dirty="0" smtClean="0">
                            <a:solidFill>
                              <a:srgbClr val="FF0000"/>
                            </a:solidFill>
                            <a:latin typeface="Cambria Math" panose="02040503050406030204" pitchFamily="18" charset="0"/>
                            <a:ea typeface="Cambria Math" panose="02040503050406030204" pitchFamily="18" charset="0"/>
                          </a:rPr>
                          <m:t>′</m:t>
                        </m:r>
                      </m:sup>
                    </m:sSup>
                    <m:r>
                      <a:rPr lang="en-US" altLang="en-US" sz="2000" b="0" i="1" dirty="0" smtClean="0">
                        <a:solidFill>
                          <a:srgbClr val="FF0000"/>
                        </a:solidFill>
                        <a:latin typeface="Cambria Math" panose="02040503050406030204" pitchFamily="18" charset="0"/>
                        <a:ea typeface="Cambria Math" panose="02040503050406030204" pitchFamily="18" charset="0"/>
                      </a:rPr>
                      <m:t>)</m:t>
                    </m:r>
                    <m:d>
                      <m:dPr>
                        <m:ctrlPr>
                          <a:rPr lang="en-US" altLang="en-US" sz="2000" i="1" dirty="0">
                            <a:solidFill>
                              <a:srgbClr val="FF0000"/>
                            </a:solidFill>
                            <a:latin typeface="Cambria Math" panose="02040503050406030204" pitchFamily="18" charset="0"/>
                            <a:ea typeface="Cambria Math" panose="02040503050406030204" pitchFamily="18" charset="0"/>
                          </a:rPr>
                        </m:ctrlPr>
                      </m:dPr>
                      <m:e>
                        <m:r>
                          <a:rPr lang="en-US" altLang="en-US" sz="2000" i="1" dirty="0">
                            <a:solidFill>
                              <a:srgbClr val="FF0000"/>
                            </a:solidFill>
                            <a:latin typeface="Cambria Math" panose="02040503050406030204" pitchFamily="18" charset="0"/>
                            <a:ea typeface="Cambria Math" panose="02040503050406030204" pitchFamily="18" charset="0"/>
                          </a:rPr>
                          <m:t>∀</m:t>
                        </m:r>
                        <m:r>
                          <a:rPr lang="en-US" altLang="en-US" sz="2000" b="0" i="1" dirty="0" smtClean="0">
                            <a:solidFill>
                              <a:srgbClr val="FF0000"/>
                            </a:solidFill>
                            <a:latin typeface="Cambria Math" panose="02040503050406030204" pitchFamily="18" charset="0"/>
                          </a:rPr>
                          <m:t>𝑠</m:t>
                        </m:r>
                      </m:e>
                    </m:d>
                    <m:r>
                      <a:rPr lang="en-GB" altLang="en-US" sz="2000" i="1" dirty="0">
                        <a:solidFill>
                          <a:srgbClr val="FF0000"/>
                        </a:solidFill>
                        <a:latin typeface="Cambria Math" panose="02040503050406030204" pitchFamily="18" charset="0"/>
                      </a:rPr>
                      <m:t>h</m:t>
                    </m:r>
                    <m:r>
                      <a:rPr lang="en-GB" altLang="en-US" sz="2000" i="1" dirty="0">
                        <a:solidFill>
                          <a:srgbClr val="FF0000"/>
                        </a:solidFill>
                        <a:latin typeface="Cambria Math" panose="02040503050406030204" pitchFamily="18" charset="0"/>
                      </a:rPr>
                      <m:t>(</m:t>
                    </m:r>
                    <m:r>
                      <a:rPr lang="en-US" altLang="en-US" sz="2000" b="0" i="1" dirty="0" smtClean="0">
                        <a:solidFill>
                          <a:srgbClr val="FF0000"/>
                        </a:solidFill>
                        <a:latin typeface="Cambria Math" panose="02040503050406030204" pitchFamily="18" charset="0"/>
                      </a:rPr>
                      <m:t>𝑝</m:t>
                    </m:r>
                    <m:r>
                      <a:rPr lang="en-US" altLang="en-US" sz="2000" b="0" i="1" dirty="0" smtClean="0">
                        <a:solidFill>
                          <a:srgbClr val="FF0000"/>
                        </a:solidFill>
                        <a:latin typeface="Cambria Math" panose="02040503050406030204" pitchFamily="18" charset="0"/>
                      </a:rPr>
                      <m:t>|</m:t>
                    </m:r>
                    <m:d>
                      <m:dPr>
                        <m:begChr m:val="|"/>
                        <m:ctrlPr>
                          <a:rPr lang="en-US" altLang="en-US" sz="2000" b="0" i="1" dirty="0" smtClean="0">
                            <a:solidFill>
                              <a:srgbClr val="FF0000"/>
                            </a:solidFill>
                            <a:latin typeface="Cambria Math" panose="02040503050406030204" pitchFamily="18" charset="0"/>
                          </a:rPr>
                        </m:ctrlPr>
                      </m:dPr>
                      <m:e>
                        <m:r>
                          <a:rPr lang="en-US" altLang="en-US" sz="2000" b="0" i="1" dirty="0" smtClean="0">
                            <a:solidFill>
                              <a:srgbClr val="FF0000"/>
                            </a:solidFill>
                            <a:latin typeface="Cambria Math" panose="02040503050406030204" pitchFamily="18" charset="0"/>
                          </a:rPr>
                          <m:t>𝑥</m:t>
                        </m:r>
                        <m:r>
                          <a:rPr lang="en-US" altLang="en-US" sz="2000" b="0" i="1" dirty="0" smtClean="0">
                            <a:solidFill>
                              <a:srgbClr val="FF0000"/>
                            </a:solidFill>
                            <a:latin typeface="Cambria Math" panose="02040503050406030204" pitchFamily="18" charset="0"/>
                          </a:rPr>
                          <m:t>||</m:t>
                        </m:r>
                        <m:r>
                          <a:rPr lang="en-US" altLang="en-US" sz="2000" b="0" i="1" dirty="0" smtClean="0">
                            <a:solidFill>
                              <a:srgbClr val="FF0000"/>
                            </a:solidFill>
                            <a:latin typeface="Cambria Math" panose="02040503050406030204" pitchFamily="18" charset="0"/>
                          </a:rPr>
                          <m:t>𝑠</m:t>
                        </m:r>
                      </m:e>
                    </m:d>
                    <m:r>
                      <a:rPr lang="en-US" altLang="en-US" sz="2000" b="0" i="1" dirty="0" smtClean="0">
                        <a:solidFill>
                          <a:srgbClr val="FF0000"/>
                        </a:solidFill>
                        <a:latin typeface="Cambria Math" panose="02040503050406030204" pitchFamily="18" charset="0"/>
                      </a:rPr>
                      <m:t>=</m:t>
                    </m:r>
                    <m:r>
                      <a:rPr lang="en-US" altLang="en-US" sz="2000" b="0" i="1" dirty="0" smtClean="0">
                        <a:solidFill>
                          <a:srgbClr val="FF0000"/>
                        </a:solidFill>
                        <a:latin typeface="Cambria Math" panose="02040503050406030204" pitchFamily="18" charset="0"/>
                      </a:rPr>
                      <m:t>h</m:t>
                    </m:r>
                    <m:r>
                      <a:rPr lang="en-US" altLang="en-US" sz="2000" b="0" i="1" dirty="0" smtClean="0">
                        <a:solidFill>
                          <a:srgbClr val="FF0000"/>
                        </a:solidFill>
                        <a:latin typeface="Cambria Math" panose="02040503050406030204" pitchFamily="18" charset="0"/>
                      </a:rPr>
                      <m:t>(</m:t>
                    </m:r>
                    <m:r>
                      <a:rPr lang="en-US" altLang="en-US" sz="2000" b="0" i="1" dirty="0" smtClean="0">
                        <a:solidFill>
                          <a:srgbClr val="FF0000"/>
                        </a:solidFill>
                        <a:latin typeface="Cambria Math" panose="02040503050406030204" pitchFamily="18" charset="0"/>
                      </a:rPr>
                      <m:t>𝑝</m:t>
                    </m:r>
                    <m:r>
                      <a:rPr lang="en-US" altLang="en-US" sz="2000" b="0" i="1" dirty="0" smtClean="0">
                        <a:solidFill>
                          <a:srgbClr val="FF0000"/>
                        </a:solidFill>
                        <a:latin typeface="Cambria Math" panose="02040503050406030204" pitchFamily="18" charset="0"/>
                      </a:rPr>
                      <m:t>|</m:t>
                    </m:r>
                    <m:d>
                      <m:dPr>
                        <m:begChr m:val="|"/>
                        <m:endChr m:val="|"/>
                        <m:ctrlPr>
                          <a:rPr lang="en-US" altLang="en-US" sz="2000" b="0" i="1" dirty="0" smtClean="0">
                            <a:solidFill>
                              <a:srgbClr val="FF0000"/>
                            </a:solidFill>
                            <a:latin typeface="Cambria Math" panose="02040503050406030204" pitchFamily="18" charset="0"/>
                          </a:rPr>
                        </m:ctrlPr>
                      </m:dPr>
                      <m:e>
                        <m:sSup>
                          <m:sSupPr>
                            <m:ctrlPr>
                              <a:rPr lang="en-US" altLang="en-US" sz="2000" b="0" i="1" dirty="0" smtClean="0">
                                <a:solidFill>
                                  <a:srgbClr val="FF0000"/>
                                </a:solidFill>
                                <a:latin typeface="Cambria Math" panose="02040503050406030204" pitchFamily="18" charset="0"/>
                              </a:rPr>
                            </m:ctrlPr>
                          </m:sSupPr>
                          <m:e>
                            <m:r>
                              <a:rPr lang="en-US" altLang="en-US" sz="2000" b="0" i="1" dirty="0" smtClean="0">
                                <a:solidFill>
                                  <a:srgbClr val="FF0000"/>
                                </a:solidFill>
                                <a:latin typeface="Cambria Math" panose="02040503050406030204" pitchFamily="18" charset="0"/>
                              </a:rPr>
                              <m:t>𝑥</m:t>
                            </m:r>
                          </m:e>
                          <m:sup>
                            <m:r>
                              <a:rPr lang="en-US" altLang="en-US" sz="2000" b="0" i="1" dirty="0" smtClean="0">
                                <a:solidFill>
                                  <a:srgbClr val="FF0000"/>
                                </a:solidFill>
                                <a:latin typeface="Cambria Math" panose="02040503050406030204" pitchFamily="18" charset="0"/>
                              </a:rPr>
                              <m:t>′</m:t>
                            </m:r>
                          </m:sup>
                        </m:sSup>
                      </m:e>
                    </m:d>
                    <m:r>
                      <a:rPr lang="en-US" altLang="en-US" sz="2000" b="0" i="1" dirty="0" smtClean="0">
                        <a:solidFill>
                          <a:srgbClr val="FF0000"/>
                        </a:solidFill>
                        <a:latin typeface="Cambria Math" panose="02040503050406030204" pitchFamily="18" charset="0"/>
                      </a:rPr>
                      <m:t>|</m:t>
                    </m:r>
                    <m:r>
                      <a:rPr lang="en-US" altLang="en-US" sz="2000" b="0" i="1" dirty="0" smtClean="0">
                        <a:solidFill>
                          <a:srgbClr val="FF0000"/>
                        </a:solidFill>
                        <a:latin typeface="Cambria Math" panose="02040503050406030204" pitchFamily="18" charset="0"/>
                      </a:rPr>
                      <m:t>𝑠</m:t>
                    </m:r>
                    <m:r>
                      <a:rPr lang="en-US" altLang="en-US" sz="2000" b="0" i="1" dirty="0" smtClean="0">
                        <a:solidFill>
                          <a:srgbClr val="FF0000"/>
                        </a:solidFill>
                        <a:latin typeface="Cambria Math" panose="02040503050406030204" pitchFamily="18" charset="0"/>
                      </a:rPr>
                      <m:t>)</m:t>
                    </m:r>
                  </m:oMath>
                </a14:m>
                <a:r>
                  <a:rPr lang="en-GB" altLang="en-US" sz="2000">
                    <a:solidFill>
                      <a:srgbClr val="FF0000"/>
                    </a:solidFill>
                  </a:rPr>
                  <a:t>  </a:t>
                </a:r>
              </a:p>
              <a:p>
                <a:pPr marL="668338" lvl="1" indent="-34131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a:solidFill>
                      <a:srgbClr val="FF0000"/>
                    </a:solidFill>
                  </a:rPr>
                  <a:t>MD may facilitate ‘any suffix’ collisions (given one collision)</a:t>
                </a:r>
              </a:p>
              <a:p>
                <a:pPr marL="668338" lvl="1" indent="-34131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a:solidFill>
                      <a:srgbClr val="FF0000"/>
                    </a:solidFill>
                  </a:rPr>
                  <a:t>Note: same for </a:t>
                </a:r>
                <a:r>
                  <a:rPr lang="en-US" altLang="en-US" sz="2000" err="1">
                    <a:solidFill>
                      <a:srgbClr val="FF0000"/>
                    </a:solidFill>
                  </a:rPr>
                  <a:t>Merkle</a:t>
                </a:r>
                <a:r>
                  <a:rPr lang="en-US" altLang="en-US" sz="2000">
                    <a:solidFill>
                      <a:srgbClr val="FF0000"/>
                    </a:solidFill>
                  </a:rPr>
                  <a:t> tree</a:t>
                </a:r>
              </a:p>
              <a:p>
                <a:pPr marL="1020763" lvl="2" indent="-34131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a:solidFill>
                      <a:srgbClr val="FF0000"/>
                    </a:solidFill>
                  </a:rPr>
                  <a:t>Actually, worse: </a:t>
                </a:r>
                <a:r>
                  <a:rPr lang="en-US" altLang="en-US" sz="1600" u="sng">
                    <a:solidFill>
                      <a:srgbClr val="FF0000"/>
                    </a:solidFill>
                  </a:rPr>
                  <a:t>any</a:t>
                </a:r>
                <a:r>
                  <a:rPr lang="en-US" altLang="en-US" sz="1600">
                    <a:solidFill>
                      <a:srgbClr val="FF0000"/>
                    </a:solidFill>
                  </a:rPr>
                  <a:t> prefix (not only a chosen one)</a:t>
                </a:r>
              </a:p>
            </p:txBody>
          </p:sp>
        </mc:Choice>
        <mc:Fallback xmlns="">
          <p:sp>
            <p:nvSpPr>
              <p:cNvPr id="79879" name="Rectangle 17"/>
              <p:cNvSpPr>
                <a:spLocks noGrp="1" noRot="1" noChangeAspect="1" noMove="1" noResize="1" noEditPoints="1" noAdjustHandles="1" noChangeArrowheads="1" noChangeShapeType="1" noTextEdit="1"/>
              </p:cNvSpPr>
              <p:nvPr>
                <p:ph type="body" idx="1"/>
              </p:nvPr>
            </p:nvSpPr>
            <p:spPr>
              <a:xfrm>
                <a:off x="261938" y="1016000"/>
                <a:ext cx="8699182" cy="2279728"/>
              </a:xfrm>
              <a:blipFill>
                <a:blip r:embed="rId3"/>
                <a:stretch>
                  <a:fillRect l="-140" t="-1604"/>
                </a:stretch>
              </a:blipFill>
              <a:extLst>
                <a:ext uri="{91240B29-F687-4F45-9708-019B960494DF}">
                  <a14:hiddenLine xmlns:a14="http://schemas.microsoft.com/office/drawing/2010/main" w="9525">
                    <a:solidFill>
                      <a:srgbClr val="000000"/>
                    </a:solidFill>
                    <a:round/>
                    <a:headEnd/>
                    <a:tailEnd/>
                  </a14:hiddenLine>
                </a:ext>
              </a:extLst>
            </p:spPr>
            <p:txBody>
              <a:bodyPr/>
              <a:lstStyle/>
              <a:p>
                <a:r>
                  <a:rPr lang="en-US">
                    <a:noFill/>
                  </a:rPr>
                  <a:t> </a:t>
                </a:r>
              </a:p>
            </p:txBody>
          </p:sp>
        </mc:Fallback>
      </mc:AlternateContent>
      <p:sp>
        <p:nvSpPr>
          <p:cNvPr id="79880" name="AutoShape 18"/>
          <p:cNvSpPr>
            <a:spLocks noChangeArrowheads="1"/>
          </p:cNvSpPr>
          <p:nvPr/>
        </p:nvSpPr>
        <p:spPr bwMode="auto">
          <a:xfrm rot="-5400000">
            <a:off x="1359694" y="5344319"/>
            <a:ext cx="798512" cy="222250"/>
          </a:xfrm>
          <a:custGeom>
            <a:avLst/>
            <a:gdLst>
              <a:gd name="T0" fmla="*/ 954871407 w 21600"/>
              <a:gd name="T1" fmla="*/ 11764886 h 21600"/>
              <a:gd name="T2" fmla="*/ 545640809 w 21600"/>
              <a:gd name="T3" fmla="*/ 23529772 h 21600"/>
              <a:gd name="T4" fmla="*/ 136410212 w 21600"/>
              <a:gd name="T5" fmla="*/ 11764886 h 21600"/>
              <a:gd name="T6" fmla="*/ 54564080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CC99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000" tIns="46800" rIns="90000" bIns="46800" anchor="ct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algn="ctr" eaLnBrk="1" hangingPunct="1">
              <a:spcBef>
                <a:spcPct val="0"/>
              </a:spcBef>
              <a:buClr>
                <a:srgbClr val="000000"/>
              </a:buClr>
              <a:buSzPct val="100000"/>
              <a:buFont typeface="Times New Roman" pitchFamily="18" charset="0"/>
              <a:buNone/>
            </a:pPr>
            <a:r>
              <a:rPr lang="en-GB" altLang="en-US" sz="2400" i="1">
                <a:solidFill>
                  <a:srgbClr val="000000"/>
                </a:solidFill>
                <a:latin typeface="Times New Roman" pitchFamily="18" charset="0"/>
                <a:cs typeface="Times New Roman" pitchFamily="18" charset="0"/>
              </a:rPr>
              <a:t>c</a:t>
            </a:r>
          </a:p>
        </p:txBody>
      </p:sp>
      <p:sp>
        <p:nvSpPr>
          <p:cNvPr id="79881" name="Line 19"/>
          <p:cNvSpPr>
            <a:spLocks noChangeShapeType="1"/>
          </p:cNvSpPr>
          <p:nvPr/>
        </p:nvSpPr>
        <p:spPr bwMode="auto">
          <a:xfrm>
            <a:off x="1870075" y="5438775"/>
            <a:ext cx="246063" cy="952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82" name="Line 20"/>
          <p:cNvSpPr>
            <a:spLocks noChangeShapeType="1"/>
          </p:cNvSpPr>
          <p:nvPr/>
        </p:nvSpPr>
        <p:spPr bwMode="auto">
          <a:xfrm>
            <a:off x="1219200" y="5451475"/>
            <a:ext cx="428625" cy="1588"/>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83" name="Line 21"/>
          <p:cNvSpPr>
            <a:spLocks noChangeShapeType="1"/>
          </p:cNvSpPr>
          <p:nvPr/>
        </p:nvSpPr>
        <p:spPr bwMode="auto">
          <a:xfrm flipV="1">
            <a:off x="1458913" y="4651375"/>
            <a:ext cx="1587" cy="546100"/>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84" name="Text Box 22"/>
          <p:cNvSpPr txBox="1">
            <a:spLocks noChangeArrowheads="1"/>
          </p:cNvSpPr>
          <p:nvPr/>
        </p:nvSpPr>
        <p:spPr bwMode="auto">
          <a:xfrm>
            <a:off x="747713" y="5210175"/>
            <a:ext cx="468312"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r>
              <a:rPr lang="en-GB" altLang="en-US" sz="2400" i="1">
                <a:solidFill>
                  <a:srgbClr val="000000"/>
                </a:solidFill>
                <a:latin typeface="Times New Roman" pitchFamily="18" charset="0"/>
                <a:cs typeface="Times New Roman" pitchFamily="18" charset="0"/>
              </a:rPr>
              <a:t>IV</a:t>
            </a:r>
          </a:p>
        </p:txBody>
      </p:sp>
      <p:sp>
        <p:nvSpPr>
          <p:cNvPr id="79885" name="Line 23"/>
          <p:cNvSpPr>
            <a:spLocks noChangeShapeType="1"/>
          </p:cNvSpPr>
          <p:nvPr/>
        </p:nvSpPr>
        <p:spPr bwMode="auto">
          <a:xfrm>
            <a:off x="1458913" y="5195888"/>
            <a:ext cx="188912" cy="158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86" name="AutoShape 24"/>
          <p:cNvSpPr>
            <a:spLocks noChangeArrowheads="1"/>
          </p:cNvSpPr>
          <p:nvPr/>
        </p:nvSpPr>
        <p:spPr bwMode="auto">
          <a:xfrm rot="-5400000">
            <a:off x="1828007" y="5341144"/>
            <a:ext cx="798512" cy="222250"/>
          </a:xfrm>
          <a:custGeom>
            <a:avLst/>
            <a:gdLst>
              <a:gd name="T0" fmla="*/ 954871407 w 21600"/>
              <a:gd name="T1" fmla="*/ 11764886 h 21600"/>
              <a:gd name="T2" fmla="*/ 545640809 w 21600"/>
              <a:gd name="T3" fmla="*/ 23529772 h 21600"/>
              <a:gd name="T4" fmla="*/ 136410212 w 21600"/>
              <a:gd name="T5" fmla="*/ 11764886 h 21600"/>
              <a:gd name="T6" fmla="*/ 54564080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CC99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000" tIns="46800" rIns="90000" bIns="46800" anchor="ct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algn="ctr" eaLnBrk="1" hangingPunct="1">
              <a:spcBef>
                <a:spcPct val="0"/>
              </a:spcBef>
              <a:buClr>
                <a:srgbClr val="000000"/>
              </a:buClr>
              <a:buSzPct val="100000"/>
              <a:buFont typeface="Times New Roman" pitchFamily="18" charset="0"/>
              <a:buNone/>
            </a:pPr>
            <a:r>
              <a:rPr lang="en-GB" altLang="en-US" sz="2400" i="1">
                <a:solidFill>
                  <a:srgbClr val="000000"/>
                </a:solidFill>
                <a:latin typeface="Times New Roman" pitchFamily="18" charset="0"/>
                <a:cs typeface="Times New Roman" pitchFamily="18" charset="0"/>
              </a:rPr>
              <a:t>c</a:t>
            </a:r>
          </a:p>
        </p:txBody>
      </p:sp>
      <p:sp>
        <p:nvSpPr>
          <p:cNvPr id="79887" name="Line 25"/>
          <p:cNvSpPr>
            <a:spLocks noChangeShapeType="1"/>
          </p:cNvSpPr>
          <p:nvPr/>
        </p:nvSpPr>
        <p:spPr bwMode="auto">
          <a:xfrm>
            <a:off x="2338388" y="5441950"/>
            <a:ext cx="231775" cy="1588"/>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88" name="Line 26"/>
          <p:cNvSpPr>
            <a:spLocks noChangeShapeType="1"/>
          </p:cNvSpPr>
          <p:nvPr/>
        </p:nvSpPr>
        <p:spPr bwMode="auto">
          <a:xfrm flipV="1">
            <a:off x="1927225" y="4648200"/>
            <a:ext cx="1588" cy="546100"/>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89" name="Line 27"/>
          <p:cNvSpPr>
            <a:spLocks noChangeShapeType="1"/>
          </p:cNvSpPr>
          <p:nvPr/>
        </p:nvSpPr>
        <p:spPr bwMode="auto">
          <a:xfrm>
            <a:off x="1927225" y="5192713"/>
            <a:ext cx="188913" cy="158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90" name="AutoShape 28"/>
          <p:cNvSpPr>
            <a:spLocks noChangeArrowheads="1"/>
          </p:cNvSpPr>
          <p:nvPr/>
        </p:nvSpPr>
        <p:spPr bwMode="auto">
          <a:xfrm rot="-5400000">
            <a:off x="3734594" y="5334794"/>
            <a:ext cx="798512" cy="222250"/>
          </a:xfrm>
          <a:custGeom>
            <a:avLst/>
            <a:gdLst>
              <a:gd name="T0" fmla="*/ 954871407 w 21600"/>
              <a:gd name="T1" fmla="*/ 11764886 h 21600"/>
              <a:gd name="T2" fmla="*/ 545640809 w 21600"/>
              <a:gd name="T3" fmla="*/ 23529772 h 21600"/>
              <a:gd name="T4" fmla="*/ 136410212 w 21600"/>
              <a:gd name="T5" fmla="*/ 11764886 h 21600"/>
              <a:gd name="T6" fmla="*/ 54564080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CC99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000" tIns="46800" rIns="90000" bIns="46800" anchor="ct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algn="ctr" eaLnBrk="1" hangingPunct="1">
              <a:spcBef>
                <a:spcPct val="0"/>
              </a:spcBef>
              <a:buClr>
                <a:srgbClr val="000000"/>
              </a:buClr>
              <a:buSzPct val="100000"/>
              <a:buFont typeface="Times New Roman" pitchFamily="18" charset="0"/>
              <a:buNone/>
            </a:pPr>
            <a:r>
              <a:rPr lang="en-GB" altLang="en-US" sz="2400" i="1">
                <a:solidFill>
                  <a:srgbClr val="000000"/>
                </a:solidFill>
                <a:latin typeface="Times New Roman" pitchFamily="18" charset="0"/>
                <a:cs typeface="Times New Roman" pitchFamily="18" charset="0"/>
              </a:rPr>
              <a:t>c</a:t>
            </a:r>
          </a:p>
        </p:txBody>
      </p:sp>
      <p:sp>
        <p:nvSpPr>
          <p:cNvPr id="79891" name="Line 29"/>
          <p:cNvSpPr>
            <a:spLocks noChangeShapeType="1"/>
          </p:cNvSpPr>
          <p:nvPr/>
        </p:nvSpPr>
        <p:spPr bwMode="auto">
          <a:xfrm flipV="1">
            <a:off x="3833813" y="4641850"/>
            <a:ext cx="1587" cy="546100"/>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92" name="Line 30"/>
          <p:cNvSpPr>
            <a:spLocks noChangeShapeType="1"/>
          </p:cNvSpPr>
          <p:nvPr/>
        </p:nvSpPr>
        <p:spPr bwMode="auto">
          <a:xfrm>
            <a:off x="3833813" y="5186363"/>
            <a:ext cx="188912" cy="158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93" name="AutoShape 31"/>
          <p:cNvSpPr>
            <a:spLocks noChangeArrowheads="1"/>
          </p:cNvSpPr>
          <p:nvPr/>
        </p:nvSpPr>
        <p:spPr bwMode="auto">
          <a:xfrm rot="-5400000">
            <a:off x="4210844" y="5331619"/>
            <a:ext cx="798512" cy="222250"/>
          </a:xfrm>
          <a:custGeom>
            <a:avLst/>
            <a:gdLst>
              <a:gd name="T0" fmla="*/ 954871407 w 21600"/>
              <a:gd name="T1" fmla="*/ 11764886 h 21600"/>
              <a:gd name="T2" fmla="*/ 545640809 w 21600"/>
              <a:gd name="T3" fmla="*/ 23529772 h 21600"/>
              <a:gd name="T4" fmla="*/ 136410212 w 21600"/>
              <a:gd name="T5" fmla="*/ 11764886 h 21600"/>
              <a:gd name="T6" fmla="*/ 54564080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CC99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000" tIns="46800" rIns="90000" bIns="46800" anchor="ct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algn="ctr" eaLnBrk="1" hangingPunct="1">
              <a:spcBef>
                <a:spcPct val="0"/>
              </a:spcBef>
              <a:buClr>
                <a:srgbClr val="000000"/>
              </a:buClr>
              <a:buSzPct val="100000"/>
              <a:buFont typeface="Times New Roman" pitchFamily="18" charset="0"/>
              <a:buNone/>
            </a:pPr>
            <a:r>
              <a:rPr lang="en-GB" altLang="en-US" sz="2400" i="1">
                <a:solidFill>
                  <a:srgbClr val="000000"/>
                </a:solidFill>
                <a:latin typeface="Times New Roman" pitchFamily="18" charset="0"/>
                <a:cs typeface="Times New Roman" pitchFamily="18" charset="0"/>
              </a:rPr>
              <a:t>c</a:t>
            </a:r>
          </a:p>
        </p:txBody>
      </p:sp>
      <p:sp>
        <p:nvSpPr>
          <p:cNvPr id="79894" name="Line 32"/>
          <p:cNvSpPr>
            <a:spLocks noChangeShapeType="1"/>
          </p:cNvSpPr>
          <p:nvPr/>
        </p:nvSpPr>
        <p:spPr bwMode="auto">
          <a:xfrm>
            <a:off x="4721225" y="5454650"/>
            <a:ext cx="231775" cy="1588"/>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95" name="Line 33"/>
          <p:cNvSpPr>
            <a:spLocks noChangeShapeType="1"/>
          </p:cNvSpPr>
          <p:nvPr/>
        </p:nvSpPr>
        <p:spPr bwMode="auto">
          <a:xfrm flipV="1">
            <a:off x="4310063" y="4638675"/>
            <a:ext cx="1587" cy="546100"/>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96" name="Line 34"/>
          <p:cNvSpPr>
            <a:spLocks noChangeShapeType="1"/>
          </p:cNvSpPr>
          <p:nvPr/>
        </p:nvSpPr>
        <p:spPr bwMode="auto">
          <a:xfrm>
            <a:off x="4310063" y="5183188"/>
            <a:ext cx="188912" cy="158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97" name="Line 35"/>
          <p:cNvSpPr>
            <a:spLocks noChangeShapeType="1"/>
          </p:cNvSpPr>
          <p:nvPr/>
        </p:nvSpPr>
        <p:spPr bwMode="auto">
          <a:xfrm flipV="1">
            <a:off x="4249738" y="5446713"/>
            <a:ext cx="249237" cy="952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98" name="Line 36"/>
          <p:cNvSpPr>
            <a:spLocks noChangeShapeType="1"/>
          </p:cNvSpPr>
          <p:nvPr/>
        </p:nvSpPr>
        <p:spPr bwMode="auto">
          <a:xfrm>
            <a:off x="3673475" y="5448300"/>
            <a:ext cx="349250" cy="1588"/>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899" name="Text Box 37"/>
          <p:cNvSpPr txBox="1">
            <a:spLocks noChangeArrowheads="1"/>
          </p:cNvSpPr>
          <p:nvPr/>
        </p:nvSpPr>
        <p:spPr bwMode="auto">
          <a:xfrm>
            <a:off x="5006975" y="5226050"/>
            <a:ext cx="184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cs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cs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cs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cs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cs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9pPr>
          </a:lstStyle>
          <a:p>
            <a:pPr eaLnBrk="1" hangingPunct="1">
              <a:spcBef>
                <a:spcPct val="0"/>
              </a:spcBef>
              <a:buClrTx/>
              <a:buSzTx/>
              <a:buFontTx/>
              <a:buNone/>
            </a:pPr>
            <a:endParaRPr lang="he-IL" altLang="en-US" sz="1800"/>
          </a:p>
        </p:txBody>
      </p:sp>
      <p:sp>
        <p:nvSpPr>
          <p:cNvPr id="79900" name="Text Box 38"/>
          <p:cNvSpPr txBox="1">
            <a:spLocks noChangeArrowheads="1"/>
          </p:cNvSpPr>
          <p:nvPr/>
        </p:nvSpPr>
        <p:spPr bwMode="auto">
          <a:xfrm>
            <a:off x="4914900" y="5210175"/>
            <a:ext cx="237172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r>
              <a:rPr lang="en-GB" altLang="en-US" sz="2400" i="1">
                <a:solidFill>
                  <a:srgbClr val="000000"/>
                </a:solidFill>
                <a:latin typeface="Times New Roman" pitchFamily="18" charset="0"/>
                <a:cs typeface="Times New Roman" pitchFamily="18" charset="0"/>
              </a:rPr>
              <a:t>h(x)=y</a:t>
            </a:r>
            <a:r>
              <a:rPr lang="en-GB" altLang="en-US" sz="2400" i="1" baseline="-25000">
                <a:solidFill>
                  <a:srgbClr val="000000"/>
                </a:solidFill>
                <a:latin typeface="Times New Roman" pitchFamily="18" charset="0"/>
                <a:cs typeface="Times New Roman" pitchFamily="18" charset="0"/>
              </a:rPr>
              <a:t>l+1</a:t>
            </a:r>
            <a:r>
              <a:rPr lang="en-GB" altLang="en-US" sz="2400" i="1">
                <a:solidFill>
                  <a:srgbClr val="000000"/>
                </a:solidFill>
                <a:latin typeface="Times New Roman" pitchFamily="18" charset="0"/>
                <a:cs typeface="Times New Roman" pitchFamily="18" charset="0"/>
              </a:rPr>
              <a:t>=c(|x|,y</a:t>
            </a:r>
            <a:r>
              <a:rPr lang="en-GB" altLang="en-US" sz="2400" i="1" baseline="-25000">
                <a:solidFill>
                  <a:srgbClr val="000000"/>
                </a:solidFill>
                <a:latin typeface="Times New Roman" pitchFamily="18" charset="0"/>
                <a:cs typeface="Times New Roman" pitchFamily="18" charset="0"/>
              </a:rPr>
              <a:t>l</a:t>
            </a:r>
            <a:r>
              <a:rPr lang="en-GB" altLang="en-US" sz="2400" i="1">
                <a:solidFill>
                  <a:srgbClr val="000000"/>
                </a:solidFill>
                <a:latin typeface="Times New Roman" pitchFamily="18" charset="0"/>
                <a:cs typeface="Times New Roman" pitchFamily="18" charset="0"/>
              </a:rPr>
              <a:t>)</a:t>
            </a:r>
          </a:p>
        </p:txBody>
      </p:sp>
    </p:spTree>
    <p:extLst>
      <p:ext uri="{BB962C8B-B14F-4D97-AF65-F5344CB8AC3E}">
        <p14:creationId xmlns:p14="http://schemas.microsoft.com/office/powerpoint/2010/main" val="119339236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Hashing for efficiency</a:t>
            </a:r>
          </a:p>
        </p:txBody>
      </p:sp>
      <p:sp>
        <p:nvSpPr>
          <p:cNvPr id="3" name="Content Placeholder 2"/>
          <p:cNvSpPr>
            <a:spLocks noGrp="1"/>
          </p:cNvSpPr>
          <p:nvPr>
            <p:ph idx="1"/>
          </p:nvPr>
        </p:nvSpPr>
        <p:spPr>
          <a:xfrm>
            <a:off x="457200" y="1040123"/>
            <a:ext cx="8229600" cy="1822449"/>
          </a:xfrm>
        </p:spPr>
        <p:txBody>
          <a:bodyPr/>
          <a:lstStyle/>
          <a:p>
            <a:r>
              <a:rPr lang="en-US"/>
              <a:t>Input: large set (e.g., integers or strings)</a:t>
            </a:r>
          </a:p>
          <a:p>
            <a:r>
              <a:rPr lang="en-US"/>
              <a:t>Goal: map `randomly’ to few bins</a:t>
            </a:r>
            <a:endParaRPr lang="he-IL"/>
          </a:p>
          <a:p>
            <a:pPr lvl="1"/>
            <a:r>
              <a:rPr lang="en-US"/>
              <a:t>E.g., to ensure efficiency – load balancing, etc.</a:t>
            </a:r>
          </a:p>
          <a:p>
            <a:pPr lvl="1"/>
            <a:r>
              <a:rPr lang="en-US">
                <a:solidFill>
                  <a:srgbClr val="FF0000"/>
                </a:solidFill>
              </a:rPr>
              <a:t>Adversary chooses inputs that hash to same bin </a:t>
            </a:r>
          </a:p>
        </p:txBody>
      </p:sp>
      <p:sp>
        <p:nvSpPr>
          <p:cNvPr id="4" name="Date Placeholder 3"/>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p:cNvSpPr>
            <a:spLocks noGrp="1"/>
          </p:cNvSpPr>
          <p:nvPr>
            <p:ph type="sldNum" sz="quarter" idx="12"/>
          </p:nvPr>
        </p:nvSpPr>
        <p:spPr/>
        <p:txBody>
          <a:bodyPr/>
          <a:lstStyle/>
          <a:p>
            <a:pPr>
              <a:defRPr/>
            </a:pPr>
            <a:fld id="{4AC8934D-7EC5-4767-94BA-6AA41C7401E4}" type="slidenum">
              <a:rPr lang="he-IL" altLang="en-US" smtClean="0"/>
              <a:pPr>
                <a:defRPr/>
              </a:pPr>
              <a:t>6</a:t>
            </a:fld>
            <a:endParaRPr lang="en-US" altLang="en-US"/>
          </a:p>
        </p:txBody>
      </p:sp>
      <p:sp>
        <p:nvSpPr>
          <p:cNvPr id="8" name="Flowchart: Document 7"/>
          <p:cNvSpPr/>
          <p:nvPr/>
        </p:nvSpPr>
        <p:spPr bwMode="auto">
          <a:xfrm>
            <a:off x="1968038" y="3125011"/>
            <a:ext cx="1062317" cy="2626659"/>
          </a:xfrm>
          <a:prstGeom prst="flowChartDocument">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solidFill>
                  <a:srgbClr val="FF0000"/>
                </a:solidFill>
                <a:latin typeface="Arial" pitchFamily="34" charset="0"/>
                <a:cs typeface="Arial" pitchFamily="34" charset="0"/>
              </a:rPr>
              <a:t>32,</a:t>
            </a:r>
          </a:p>
          <a:p>
            <a:r>
              <a:rPr lang="en-US">
                <a:solidFill>
                  <a:srgbClr val="FF0000"/>
                </a:solidFill>
                <a:latin typeface="Arial" pitchFamily="34" charset="0"/>
                <a:cs typeface="Arial" pitchFamily="34" charset="0"/>
              </a:rPr>
              <a:t>42,</a:t>
            </a:r>
          </a:p>
          <a:p>
            <a:r>
              <a:rPr lang="en-US">
                <a:solidFill>
                  <a:srgbClr val="FF0000"/>
                </a:solidFill>
                <a:latin typeface="Arial" pitchFamily="34" charset="0"/>
                <a:cs typeface="Arial" pitchFamily="34" charset="0"/>
              </a:rPr>
              <a:t>52,</a:t>
            </a:r>
          </a:p>
          <a:p>
            <a:r>
              <a:rPr lang="en-US">
                <a:solidFill>
                  <a:srgbClr val="FF0000"/>
                </a:solidFill>
                <a:latin typeface="Arial" pitchFamily="34" charset="0"/>
                <a:cs typeface="Arial" pitchFamily="34" charset="0"/>
              </a:rPr>
              <a:t>62,</a:t>
            </a:r>
          </a:p>
          <a:p>
            <a:r>
              <a:rPr lang="en-US">
                <a:latin typeface="Arial" pitchFamily="34" charset="0"/>
                <a:cs typeface="Arial" pitchFamily="34" charset="0"/>
              </a:rPr>
              <a:t>31,</a:t>
            </a:r>
          </a:p>
          <a:p>
            <a:r>
              <a:rPr lang="en-US">
                <a:latin typeface="Arial" pitchFamily="34" charset="0"/>
                <a:cs typeface="Arial" pitchFamily="34" charset="0"/>
              </a:rPr>
              <a:t>452,</a:t>
            </a:r>
          </a:p>
          <a:p>
            <a:r>
              <a:rPr lang="en-US">
                <a:latin typeface="Arial" pitchFamily="34" charset="0"/>
                <a:cs typeface="Arial" pitchFamily="34" charset="0"/>
              </a:rPr>
              <a:t>80,</a:t>
            </a:r>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9" name="Flowchart: Magnetic Disk 8"/>
              <p:cNvSpPr/>
              <p:nvPr/>
            </p:nvSpPr>
            <p:spPr bwMode="auto">
              <a:xfrm>
                <a:off x="3722998" y="4993329"/>
                <a:ext cx="1039906" cy="717179"/>
              </a:xfrm>
              <a:prstGeom prst="flowChartMagneticDisk">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r>
                        <a:rPr kumimoji="0" lang="en-US" sz="1800" b="0" i="1" u="none" strike="noStrike" cap="none" normalizeH="0" baseline="0" dirty="0" smtClean="0">
                          <a:ln>
                            <a:noFill/>
                          </a:ln>
                          <a:solidFill>
                            <a:schemeClr val="tx1"/>
                          </a:solidFill>
                          <a:effectLst/>
                          <a:latin typeface="Cambria Math" panose="02040503050406030204" pitchFamily="18" charset="0"/>
                          <a:ea typeface="Cambria Math" panose="02040503050406030204" pitchFamily="18" charset="0"/>
                          <a:cs typeface="Arial" pitchFamily="34" charset="0"/>
                        </a:rPr>
                        <m:t>1</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9" name="Flowchart: Magnetic Disk 8"/>
              <p:cNvSpPr>
                <a:spLocks noRot="1" noChangeAspect="1" noMove="1" noResize="1" noEditPoints="1" noAdjustHandles="1" noChangeArrowheads="1" noChangeShapeType="1" noTextEdit="1"/>
              </p:cNvSpPr>
              <p:nvPr/>
            </p:nvSpPr>
            <p:spPr bwMode="auto">
              <a:xfrm>
                <a:off x="3722998" y="4993329"/>
                <a:ext cx="1039906" cy="717179"/>
              </a:xfrm>
              <a:prstGeom prst="flowChartMagneticDisk">
                <a:avLst/>
              </a:prstGeom>
              <a:blipFill>
                <a:blip r:embed="rId2"/>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Flowchart: Magnetic Disk 9"/>
              <p:cNvSpPr/>
              <p:nvPr/>
            </p:nvSpPr>
            <p:spPr bwMode="auto">
              <a:xfrm>
                <a:off x="5465311" y="4993335"/>
                <a:ext cx="1039906" cy="717177"/>
              </a:xfrm>
              <a:prstGeom prst="flowChartMagneticDisk">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cs typeface="Arial" pitchFamily="34" charset="0"/>
                        </a:rPr>
                        <m:t>2</m:t>
                      </m:r>
                    </m:oMath>
                  </m:oMathPara>
                </a14:m>
                <a:endParaRPr lang="en-US">
                  <a:latin typeface="Arial" pitchFamily="34" charset="0"/>
                  <a:cs typeface="Arial" pitchFamily="34" charset="0"/>
                </a:endParaRPr>
              </a:p>
            </p:txBody>
          </p:sp>
        </mc:Choice>
        <mc:Fallback xmlns="">
          <p:sp>
            <p:nvSpPr>
              <p:cNvPr id="10" name="Flowchart: Magnetic Disk 9"/>
              <p:cNvSpPr>
                <a:spLocks noRot="1" noChangeAspect="1" noMove="1" noResize="1" noEditPoints="1" noAdjustHandles="1" noChangeArrowheads="1" noChangeShapeType="1" noTextEdit="1"/>
              </p:cNvSpPr>
              <p:nvPr/>
            </p:nvSpPr>
            <p:spPr bwMode="auto">
              <a:xfrm>
                <a:off x="5465311" y="4993335"/>
                <a:ext cx="1039906" cy="717177"/>
              </a:xfrm>
              <a:prstGeom prst="flowChartMagneticDisk">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Flowchart: Magnetic Disk 10"/>
              <p:cNvSpPr/>
              <p:nvPr/>
            </p:nvSpPr>
            <p:spPr bwMode="auto">
              <a:xfrm>
                <a:off x="7377951" y="4993329"/>
                <a:ext cx="1120590" cy="717177"/>
              </a:xfrm>
              <a:prstGeom prst="flowChartMagneticDisk">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cs typeface="Arial" pitchFamily="34" charset="0"/>
                        </a:rPr>
                        <m:t>0</m:t>
                      </m:r>
                    </m:oMath>
                  </m:oMathPara>
                </a14:m>
                <a:endParaRPr lang="en-US">
                  <a:latin typeface="Arial" pitchFamily="34" charset="0"/>
                  <a:cs typeface="Arial" pitchFamily="34" charset="0"/>
                </a:endParaRPr>
              </a:p>
            </p:txBody>
          </p:sp>
        </mc:Choice>
        <mc:Fallback xmlns="">
          <p:sp>
            <p:nvSpPr>
              <p:cNvPr id="11" name="Flowchart: Magnetic Disk 10"/>
              <p:cNvSpPr>
                <a:spLocks noRot="1" noChangeAspect="1" noMove="1" noResize="1" noEditPoints="1" noAdjustHandles="1" noChangeArrowheads="1" noChangeShapeType="1" noTextEdit="1"/>
              </p:cNvSpPr>
              <p:nvPr/>
            </p:nvSpPr>
            <p:spPr bwMode="auto">
              <a:xfrm>
                <a:off x="7377951" y="4993329"/>
                <a:ext cx="1120590" cy="717177"/>
              </a:xfrm>
              <a:prstGeom prst="flowChartMagneticDisk">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22" name="Straight Arrow Connector 21"/>
          <p:cNvCxnSpPr/>
          <p:nvPr/>
        </p:nvCxnSpPr>
        <p:spPr bwMode="auto">
          <a:xfrm flipH="1">
            <a:off x="4762903" y="3512037"/>
            <a:ext cx="1027021" cy="29664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flipH="1">
            <a:off x="5789924" y="3506228"/>
            <a:ext cx="5758" cy="26984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p:cNvCxnSpPr/>
          <p:nvPr/>
        </p:nvCxnSpPr>
        <p:spPr bwMode="auto">
          <a:xfrm>
            <a:off x="5799636" y="3531732"/>
            <a:ext cx="1572559" cy="2576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Flowchart: Document 26"/>
          <p:cNvSpPr/>
          <p:nvPr/>
        </p:nvSpPr>
        <p:spPr bwMode="auto">
          <a:xfrm>
            <a:off x="3758857" y="3776069"/>
            <a:ext cx="998290" cy="1217269"/>
          </a:xfrm>
          <a:prstGeom prst="flowChartDocument">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atin typeface="Arial" pitchFamily="34" charset="0"/>
                <a:cs typeface="Arial" pitchFamily="34" charset="0"/>
              </a:rPr>
              <a:t>31,</a:t>
            </a:r>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8" name="Flowchart: Document 27"/>
          <p:cNvSpPr/>
          <p:nvPr/>
        </p:nvSpPr>
        <p:spPr bwMode="auto">
          <a:xfrm>
            <a:off x="5465311" y="3776070"/>
            <a:ext cx="968188" cy="1149402"/>
          </a:xfrm>
          <a:prstGeom prst="flowChartDocument">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solidFill>
                  <a:srgbClr val="FF0000"/>
                </a:solidFill>
                <a:latin typeface="Arial" pitchFamily="34" charset="0"/>
                <a:cs typeface="Arial" pitchFamily="34" charset="0"/>
              </a:rPr>
              <a:t>32, 42,</a:t>
            </a:r>
          </a:p>
          <a:p>
            <a:pPr marL="0" marR="0" indent="0" algn="l" defTabSz="914400" rtl="0" eaLnBrk="1" fontAlgn="base" latinLnBrk="0" hangingPunct="1">
              <a:lnSpc>
                <a:spcPct val="100000"/>
              </a:lnSpc>
              <a:spcBef>
                <a:spcPct val="0"/>
              </a:spcBef>
              <a:spcAft>
                <a:spcPct val="0"/>
              </a:spcAft>
              <a:buClrTx/>
              <a:buSzTx/>
              <a:buFontTx/>
              <a:buNone/>
              <a:tabLst/>
            </a:pPr>
            <a:r>
              <a:rPr lang="en-US">
                <a:solidFill>
                  <a:srgbClr val="FF0000"/>
                </a:solidFill>
                <a:latin typeface="Arial" pitchFamily="34" charset="0"/>
                <a:cs typeface="Arial" pitchFamily="34" charset="0"/>
              </a:rPr>
              <a:t>52, 62,</a:t>
            </a:r>
          </a:p>
          <a:p>
            <a:pPr marL="0" marR="0" indent="0" algn="l" defTabSz="914400" rtl="0" eaLnBrk="1" fontAlgn="base" latinLnBrk="0" hangingPunct="1">
              <a:lnSpc>
                <a:spcPct val="100000"/>
              </a:lnSpc>
              <a:spcBef>
                <a:spcPct val="0"/>
              </a:spcBef>
              <a:spcAft>
                <a:spcPct val="0"/>
              </a:spcAft>
              <a:buClrTx/>
              <a:buSzTx/>
              <a:buFontTx/>
              <a:buNone/>
              <a:tabLst/>
            </a:pPr>
            <a:r>
              <a:rPr lang="en-US">
                <a:latin typeface="Arial" pitchFamily="34" charset="0"/>
                <a:cs typeface="Arial" pitchFamily="34" charset="0"/>
              </a:rPr>
              <a:t>452,</a:t>
            </a:r>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9" name="Flowchart: Document 28"/>
          <p:cNvSpPr/>
          <p:nvPr/>
        </p:nvSpPr>
        <p:spPr bwMode="auto">
          <a:xfrm>
            <a:off x="7377953" y="3756388"/>
            <a:ext cx="977153" cy="1169083"/>
          </a:xfrm>
          <a:prstGeom prst="flowChartDocument">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atin typeface="Arial" pitchFamily="34" charset="0"/>
                <a:cs typeface="Arial" pitchFamily="34" charset="0"/>
              </a:rPr>
              <a:t>80,</a:t>
            </a:r>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21" name="Picture 20" descr="All This Is That: The origin and back story of the &lt;strong&gt;smiley&lt;/strong&gt; &lt;strong&gt;face&lt;/strong&g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644" y="5751670"/>
            <a:ext cx="379662" cy="379662"/>
          </a:xfrm>
          <a:prstGeom prst="rect">
            <a:avLst/>
          </a:prstGeom>
        </p:spPr>
      </p:pic>
      <p:pic>
        <p:nvPicPr>
          <p:cNvPr id="25" name="Picture 24" descr="All This Is That: The origin and back story of the &lt;strong&gt;smiley&lt;/strong&gt; &lt;strong&gt;face&lt;/strong&g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2216" y="5751670"/>
            <a:ext cx="379662" cy="379662"/>
          </a:xfrm>
          <a:prstGeom prst="rect">
            <a:avLst/>
          </a:prstGeom>
        </p:spPr>
      </p:pic>
      <p:sp>
        <p:nvSpPr>
          <p:cNvPr id="12" name="TextBox 11"/>
          <p:cNvSpPr txBox="1"/>
          <p:nvPr/>
        </p:nvSpPr>
        <p:spPr>
          <a:xfrm>
            <a:off x="6656891" y="5030557"/>
            <a:ext cx="569387" cy="369332"/>
          </a:xfrm>
          <a:prstGeom prst="rect">
            <a:avLst/>
          </a:prstGeom>
          <a:noFill/>
        </p:spPr>
        <p:txBody>
          <a:bodyPr wrap="none" rtlCol="0">
            <a:spAutoFit/>
          </a:bodyPr>
          <a:lstStyle/>
          <a:p>
            <a:r>
              <a:rPr lang="en-US"/>
              <a:t>. . . </a:t>
            </a:r>
          </a:p>
        </p:txBody>
      </p:sp>
      <p:sp>
        <p:nvSpPr>
          <p:cNvPr id="30" name="TextBox 29"/>
          <p:cNvSpPr txBox="1"/>
          <p:nvPr/>
        </p:nvSpPr>
        <p:spPr>
          <a:xfrm>
            <a:off x="6621032" y="4137672"/>
            <a:ext cx="569387" cy="369332"/>
          </a:xfrm>
          <a:prstGeom prst="rect">
            <a:avLst/>
          </a:prstGeom>
          <a:noFill/>
        </p:spPr>
        <p:txBody>
          <a:bodyPr wrap="none" rtlCol="0">
            <a:spAutoFit/>
          </a:bodyPr>
          <a:lstStyle/>
          <a:p>
            <a:r>
              <a:rPr lang="en-US"/>
              <a:t>. . . </a:t>
            </a:r>
          </a:p>
        </p:txBody>
      </p:sp>
      <p:sp>
        <p:nvSpPr>
          <p:cNvPr id="31" name="Trapezoid 30"/>
          <p:cNvSpPr/>
          <p:nvPr/>
        </p:nvSpPr>
        <p:spPr bwMode="auto">
          <a:xfrm flipH="1" flipV="1">
            <a:off x="4970205" y="3103006"/>
            <a:ext cx="1650825"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6" name="Rectangle 5"/>
              <p:cNvSpPr/>
              <p:nvPr/>
            </p:nvSpPr>
            <p:spPr>
              <a:xfrm>
                <a:off x="5404357" y="3083906"/>
                <a:ext cx="6952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𝐿𝑆𝐷</m:t>
                          </m:r>
                        </m:sub>
                      </m:sSub>
                    </m:oMath>
                  </m:oMathPara>
                </a14:m>
                <a:endParaRPr lang="en-US"/>
              </a:p>
            </p:txBody>
          </p:sp>
        </mc:Choice>
        <mc:Fallback xmlns="">
          <p:sp>
            <p:nvSpPr>
              <p:cNvPr id="6" name="Rectangle 5"/>
              <p:cNvSpPr>
                <a:spLocks noRot="1" noChangeAspect="1" noMove="1" noResize="1" noEditPoints="1" noAdjustHandles="1" noChangeArrowheads="1" noChangeShapeType="1" noTextEdit="1"/>
              </p:cNvSpPr>
              <p:nvPr/>
            </p:nvSpPr>
            <p:spPr>
              <a:xfrm>
                <a:off x="5404357" y="3083906"/>
                <a:ext cx="695255" cy="369332"/>
              </a:xfrm>
              <a:prstGeom prst="rect">
                <a:avLst/>
              </a:prstGeom>
              <a:blipFill>
                <a:blip r:embed="rId6"/>
                <a:stretch>
                  <a:fillRect b="-1667"/>
                </a:stretch>
              </a:blipFill>
            </p:spPr>
            <p:txBody>
              <a:bodyPr/>
              <a:lstStyle/>
              <a:p>
                <a:r>
                  <a:rPr lang="en-US">
                    <a:noFill/>
                  </a:rPr>
                  <a:t> </a:t>
                </a:r>
              </a:p>
            </p:txBody>
          </p:sp>
        </mc:Fallback>
      </mc:AlternateContent>
      <p:pic>
        <p:nvPicPr>
          <p:cNvPr id="32" name="Picture 4" descr="Image result for monst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6285" y="3198640"/>
            <a:ext cx="609269" cy="52209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Clipart - &lt;strong&gt;Sad face&lt;/strong&g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52698" y="5707566"/>
            <a:ext cx="395292" cy="376518"/>
          </a:xfrm>
          <a:prstGeom prst="rect">
            <a:avLst/>
          </a:prstGeom>
        </p:spPr>
      </p:pic>
      <p:cxnSp>
        <p:nvCxnSpPr>
          <p:cNvPr id="13" name="Straight Arrow Connector 12"/>
          <p:cNvCxnSpPr/>
          <p:nvPr/>
        </p:nvCxnSpPr>
        <p:spPr bwMode="auto">
          <a:xfrm flipV="1">
            <a:off x="914400" y="3307976"/>
            <a:ext cx="941294" cy="53789"/>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p:cNvCxnSpPr/>
          <p:nvPr/>
        </p:nvCxnSpPr>
        <p:spPr bwMode="auto">
          <a:xfrm>
            <a:off x="881047" y="3404127"/>
            <a:ext cx="969247" cy="127605"/>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Arrow Connector 34"/>
          <p:cNvCxnSpPr/>
          <p:nvPr/>
        </p:nvCxnSpPr>
        <p:spPr bwMode="auto">
          <a:xfrm>
            <a:off x="895023" y="3451593"/>
            <a:ext cx="931941" cy="40214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Arrow Connector 35"/>
          <p:cNvCxnSpPr/>
          <p:nvPr/>
        </p:nvCxnSpPr>
        <p:spPr bwMode="auto">
          <a:xfrm>
            <a:off x="902875" y="3531733"/>
            <a:ext cx="954142" cy="584439"/>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Rounded Rectangular Callout 36"/>
          <p:cNvSpPr/>
          <p:nvPr/>
        </p:nvSpPr>
        <p:spPr bwMode="auto">
          <a:xfrm>
            <a:off x="146530" y="3868429"/>
            <a:ext cx="1121917" cy="874317"/>
          </a:xfrm>
          <a:prstGeom prst="wedgeRoundRectCallout">
            <a:avLst>
              <a:gd name="adj1" fmla="val -11265"/>
              <a:gd name="adj2" fmla="val -69851"/>
              <a:gd name="adj3" fmla="val 16667"/>
            </a:avLst>
          </a:prstGeom>
          <a:solidFill>
            <a:srgbClr val="FFFFCC">
              <a:alpha val="67059"/>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a:solidFill>
                  <a:srgbClr val="FF0000"/>
                </a:solidFill>
                <a:latin typeface="Arial" pitchFamily="34" charset="0"/>
                <a:cs typeface="Arial" pitchFamily="34" charset="0"/>
              </a:rPr>
              <a:t>Inputs to overload the `2’ bin </a:t>
            </a:r>
          </a:p>
        </p:txBody>
      </p:sp>
      <p:sp>
        <p:nvSpPr>
          <p:cNvPr id="38" name="TextBox 37"/>
          <p:cNvSpPr txBox="1"/>
          <p:nvPr/>
        </p:nvSpPr>
        <p:spPr>
          <a:xfrm>
            <a:off x="0" y="4695496"/>
            <a:ext cx="2029848" cy="1200329"/>
          </a:xfrm>
          <a:prstGeom prst="rect">
            <a:avLst/>
          </a:prstGeom>
          <a:noFill/>
        </p:spPr>
        <p:txBody>
          <a:bodyPr wrap="square" rtlCol="0">
            <a:spAutoFit/>
          </a:bodyPr>
          <a:lstStyle/>
          <a:p>
            <a:pPr algn="ctr"/>
            <a:r>
              <a:rPr lang="en-US">
                <a:solidFill>
                  <a:srgbClr val="FF0000"/>
                </a:solidFill>
              </a:rPr>
              <a:t>Algorithmic</a:t>
            </a:r>
          </a:p>
          <a:p>
            <a:pPr algn="ctr"/>
            <a:r>
              <a:rPr lang="en-US">
                <a:solidFill>
                  <a:srgbClr val="FF0000"/>
                </a:solidFill>
              </a:rPr>
              <a:t>Complexity</a:t>
            </a:r>
          </a:p>
          <a:p>
            <a:pPr algn="ctr"/>
            <a:r>
              <a:rPr lang="en-US">
                <a:solidFill>
                  <a:srgbClr val="FF0000"/>
                </a:solidFill>
              </a:rPr>
              <a:t>Denial-of-Service</a:t>
            </a:r>
          </a:p>
          <a:p>
            <a:pPr algn="ctr"/>
            <a:r>
              <a:rPr lang="en-US">
                <a:solidFill>
                  <a:srgbClr val="FF0000"/>
                </a:solidFill>
              </a:rPr>
              <a:t>Attack</a:t>
            </a:r>
          </a:p>
        </p:txBody>
      </p:sp>
    </p:spTree>
    <p:extLst>
      <p:ext uri="{BB962C8B-B14F-4D97-AF65-F5344CB8AC3E}">
        <p14:creationId xmlns:p14="http://schemas.microsoft.com/office/powerpoint/2010/main" val="363703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6B51B-44BA-4F83-BAA4-3CD3162699B8}"/>
              </a:ext>
            </a:extLst>
          </p:cNvPr>
          <p:cNvSpPr>
            <a:spLocks noGrp="1"/>
          </p:cNvSpPr>
          <p:nvPr>
            <p:ph type="title"/>
          </p:nvPr>
        </p:nvSpPr>
        <p:spPr/>
        <p:txBody>
          <a:bodyPr/>
          <a:lstStyle/>
          <a:p>
            <a:r>
              <a:rPr lang="en-US" dirty="0"/>
              <a:t>The Digest-Chain Extend Function</a:t>
            </a:r>
          </a:p>
        </p:txBody>
      </p:sp>
      <p:sp>
        <p:nvSpPr>
          <p:cNvPr id="3" name="Content Placeholder 2">
            <a:extLst>
              <a:ext uri="{FF2B5EF4-FFF2-40B4-BE49-F238E27FC236}">
                <a16:creationId xmlns:a16="http://schemas.microsoft.com/office/drawing/2014/main" id="{A3AEC10C-F92D-4F9E-A2A5-3FEAAE32F532}"/>
              </a:ext>
            </a:extLst>
          </p:cNvPr>
          <p:cNvSpPr>
            <a:spLocks noGrp="1"/>
          </p:cNvSpPr>
          <p:nvPr>
            <p:ph idx="1"/>
          </p:nvPr>
        </p:nvSpPr>
        <p:spPr/>
        <p:txBody>
          <a:bodyPr/>
          <a:lstStyle/>
          <a:p>
            <a:r>
              <a:rPr lang="en-US" dirty="0"/>
              <a:t>Beyond digest and collision resistance: sequence-related integrity mechanisms</a:t>
            </a:r>
          </a:p>
          <a:p>
            <a:r>
              <a:rPr lang="en-US" dirty="0"/>
              <a:t>For digest-chain, the </a:t>
            </a:r>
            <a:r>
              <a:rPr lang="en-US" b="1" dirty="0"/>
              <a:t>extend function:</a:t>
            </a:r>
          </a:p>
          <a:p>
            <a:pPr lvl="1"/>
            <a:r>
              <a:rPr lang="en-US" dirty="0"/>
              <a:t>Input: digest and ‘next’ sequence</a:t>
            </a:r>
          </a:p>
          <a:p>
            <a:pPr lvl="1"/>
            <a:r>
              <a:rPr lang="en-US" dirty="0"/>
              <a:t>Output: digest (of entire sequence)</a:t>
            </a:r>
          </a:p>
          <a:p>
            <a:pPr lvl="1"/>
            <a:r>
              <a:rPr lang="en-US" dirty="0"/>
              <a:t>Correctness requirement: </a:t>
            </a:r>
            <a:br>
              <a:rPr lang="en-US" dirty="0"/>
            </a:br>
            <a:endParaRPr lang="en-US" dirty="0"/>
          </a:p>
          <a:p>
            <a:pPr marL="344487" lvl="1" indent="0">
              <a:buNone/>
            </a:pPr>
            <a:endParaRPr lang="en-US" dirty="0"/>
          </a:p>
          <a:p>
            <a:pPr marL="344487" lvl="1" indent="0">
              <a:buNone/>
            </a:pPr>
            <a:r>
              <a:rPr lang="en-US" dirty="0"/>
              <a:t>Use to (1) extend chain, (2) validate new digest (with new seq.), or (3) use digest to validate a message </a:t>
            </a:r>
          </a:p>
          <a:p>
            <a:endParaRPr lang="en-US" dirty="0"/>
          </a:p>
        </p:txBody>
      </p:sp>
      <p:sp>
        <p:nvSpPr>
          <p:cNvPr id="4" name="Date Placeholder 3">
            <a:extLst>
              <a:ext uri="{FF2B5EF4-FFF2-40B4-BE49-F238E27FC236}">
                <a16:creationId xmlns:a16="http://schemas.microsoft.com/office/drawing/2014/main" id="{CB484626-25F3-4589-84A3-B2C279B0C710}"/>
              </a:ext>
            </a:extLst>
          </p:cNvPr>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a:extLst>
              <a:ext uri="{FF2B5EF4-FFF2-40B4-BE49-F238E27FC236}">
                <a16:creationId xmlns:a16="http://schemas.microsoft.com/office/drawing/2014/main" id="{573BAE03-85D6-46E0-87E5-6618076C7A30}"/>
              </a:ext>
            </a:extLst>
          </p:cNvPr>
          <p:cNvSpPr>
            <a:spLocks noGrp="1"/>
          </p:cNvSpPr>
          <p:nvPr>
            <p:ph type="sldNum" sz="quarter" idx="12"/>
          </p:nvPr>
        </p:nvSpPr>
        <p:spPr/>
        <p:txBody>
          <a:bodyPr/>
          <a:lstStyle/>
          <a:p>
            <a:pPr>
              <a:defRPr/>
            </a:pPr>
            <a:fld id="{4AC8934D-7EC5-4767-94BA-6AA41C7401E4}" type="slidenum">
              <a:rPr lang="he-IL" altLang="en-US" smtClean="0"/>
              <a:pPr>
                <a:defRPr/>
              </a:pPr>
              <a:t>60</a:t>
            </a:fld>
            <a:endParaRPr lang="en-US" altLang="en-US"/>
          </a:p>
        </p:txBody>
      </p:sp>
      <p:pic>
        <p:nvPicPr>
          <p:cNvPr id="7" name="Picture 6">
            <a:extLst>
              <a:ext uri="{FF2B5EF4-FFF2-40B4-BE49-F238E27FC236}">
                <a16:creationId xmlns:a16="http://schemas.microsoft.com/office/drawing/2014/main" id="{1740CC1B-886F-4DEC-AD6F-A49C0B5E1000}"/>
              </a:ext>
            </a:extLst>
          </p:cNvPr>
          <p:cNvPicPr>
            <a:picLocks noChangeAspect="1"/>
          </p:cNvPicPr>
          <p:nvPr/>
        </p:nvPicPr>
        <p:blipFill>
          <a:blip r:embed="rId2"/>
          <a:stretch>
            <a:fillRect/>
          </a:stretch>
        </p:blipFill>
        <p:spPr>
          <a:xfrm>
            <a:off x="876905" y="4130789"/>
            <a:ext cx="7321928" cy="674649"/>
          </a:xfrm>
          <a:prstGeom prst="rect">
            <a:avLst/>
          </a:prstGeom>
        </p:spPr>
      </p:pic>
    </p:spTree>
    <p:extLst>
      <p:ext uri="{BB962C8B-B14F-4D97-AF65-F5344CB8AC3E}">
        <p14:creationId xmlns:p14="http://schemas.microsoft.com/office/powerpoint/2010/main" val="28661909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Date Placeholder 3"/>
          <p:cNvSpPr>
            <a:spLocks noGrp="1"/>
          </p:cNvSpPr>
          <p:nvPr>
            <p:ph type="dt" sz="quarter" idx="10"/>
          </p:nvPr>
        </p:nvSpPr>
        <p:spPr/>
        <p:txBody>
          <a:bodyPr/>
          <a:lstStyle/>
          <a:p>
            <a:pPr>
              <a:defRPr/>
            </a:pPr>
            <a:fld id="{5E75CFB1-41D8-4112-85AF-AEE80768A7FC}" type="datetime1">
              <a:rPr lang="en-US"/>
              <a:pPr>
                <a:defRPr/>
              </a:pPr>
              <a:t>1/5/2021</a:t>
            </a:fld>
            <a:endParaRPr lang="en-US" altLang="en-US"/>
          </a:p>
        </p:txBody>
      </p:sp>
      <p:sp>
        <p:nvSpPr>
          <p:cNvPr id="35" name="Slide Number Placeholder 5"/>
          <p:cNvSpPr>
            <a:spLocks noGrp="1"/>
          </p:cNvSpPr>
          <p:nvPr>
            <p:ph type="sldNum" sz="quarter" idx="12"/>
          </p:nvPr>
        </p:nvSpPr>
        <p:spPr/>
        <p:txBody>
          <a:bodyPr/>
          <a:lstStyle/>
          <a:p>
            <a:pPr>
              <a:defRPr/>
            </a:pPr>
            <a:fld id="{87AC5389-A415-4063-AB31-783C30B6E145}" type="slidenum">
              <a:rPr lang="he-IL" altLang="en-US"/>
              <a:pPr>
                <a:defRPr/>
              </a:pPr>
              <a:t>61</a:t>
            </a:fld>
            <a:endParaRPr lang="en-US" altLang="en-US"/>
          </a:p>
        </p:txBody>
      </p:sp>
      <p:grpSp>
        <p:nvGrpSpPr>
          <p:cNvPr id="76805" name="Group 2"/>
          <p:cNvGrpSpPr>
            <a:grpSpLocks/>
          </p:cNvGrpSpPr>
          <p:nvPr/>
        </p:nvGrpSpPr>
        <p:grpSpPr bwMode="auto">
          <a:xfrm>
            <a:off x="2196874" y="4155172"/>
            <a:ext cx="4240529" cy="503854"/>
            <a:chOff x="1054" y="2795"/>
            <a:chExt cx="1928" cy="277"/>
          </a:xfrm>
        </p:grpSpPr>
        <p:sp>
          <p:nvSpPr>
            <p:cNvPr id="76825" name="Rectangle 3"/>
            <p:cNvSpPr>
              <a:spLocks noChangeArrowheads="1"/>
            </p:cNvSpPr>
            <p:nvPr/>
          </p:nvSpPr>
          <p:spPr bwMode="auto">
            <a:xfrm>
              <a:off x="1469" y="2795"/>
              <a:ext cx="1142" cy="271"/>
            </a:xfrm>
            <a:prstGeom prst="rect">
              <a:avLst/>
            </a:prstGeom>
            <a:solidFill>
              <a:srgbClr val="FFFF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algn="ctr" eaLnBrk="1" hangingPunct="1">
                <a:spcBef>
                  <a:spcPts val="425"/>
                </a:spcBef>
                <a:buClr>
                  <a:srgbClr val="CC9900"/>
                </a:buClr>
                <a:buFont typeface="Wingdings" pitchFamily="2" charset="2"/>
                <a:buNone/>
              </a:pPr>
              <a:r>
                <a:rPr lang="en-GB" altLang="en-US" sz="2400" dirty="0">
                  <a:solidFill>
                    <a:srgbClr val="000000"/>
                  </a:solidFill>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76826" name="Rectangle 4"/>
                <p:cNvSpPr>
                  <a:spLocks noChangeArrowheads="1"/>
                </p:cNvSpPr>
                <p:nvPr/>
              </p:nvSpPr>
              <p:spPr bwMode="auto">
                <a:xfrm>
                  <a:off x="2243" y="2795"/>
                  <a:ext cx="728" cy="271"/>
                </a:xfrm>
                <a:prstGeom prst="rect">
                  <a:avLst/>
                </a:prstGeom>
                <a:solidFill>
                  <a:srgbClr val="FFFF99"/>
                </a:solidFill>
                <a:ln>
                  <a:noFill/>
                </a:ln>
                <a:effectLst/>
                <a:extLst>
                  <a:ext uri="{91240B29-F687-4F45-9708-019B960494DF}">
                    <a14:hiddenLine w="9525">
                      <a:solidFill>
                        <a:srgbClr val="000000"/>
                      </a:solidFill>
                      <a:round/>
                      <a:headEnd/>
                      <a:tailEnd/>
                    </a14:hiddenLine>
                  </a:ext>
                  <a:ext uri="{AF507438-7753-43E0-B8FC-AC1667EBCBE1}">
                    <a14:hiddenEffects>
                      <a:effectLst>
                        <a:outerShdw dist="35921" dir="2700000" algn="ctr" rotWithShape="0">
                          <a:srgbClr val="808080"/>
                        </a:outerShdw>
                      </a:effectLst>
                    </a14:hiddenEffects>
                  </a:ext>
                </a:extLst>
              </p:spPr>
              <p:txBody>
                <a:bodyPr lIns="90000" tIns="46800" rIns="90000" bIns="46800"/>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algn="ctr" eaLnBrk="1" hangingPunct="1">
                    <a:spcBef>
                      <a:spcPts val="425"/>
                    </a:spcBef>
                    <a:buClr>
                      <a:srgbClr val="CC9900"/>
                    </a:buClr>
                    <a:buFont typeface="Wingdings" pitchFamily="2" charset="2"/>
                    <a:buNone/>
                  </a:pPr>
                  <a14:m>
                    <m:oMathPara xmlns:m="http://schemas.openxmlformats.org/officeDocument/2006/math">
                      <m:oMathParaPr>
                        <m:jc m:val="centerGroup"/>
                      </m:oMathParaPr>
                      <m:oMath xmlns:m="http://schemas.openxmlformats.org/officeDocument/2006/math">
                        <m:sSub>
                          <m:sSubPr>
                            <m:ctrlPr>
                              <a:rPr lang="en-GB" altLang="en-US" sz="1800" i="1" dirty="0" smtClean="0">
                                <a:solidFill>
                                  <a:srgbClr val="000000"/>
                                </a:solidFill>
                                <a:latin typeface="Cambria Math" panose="02040503050406030204" pitchFamily="18" charset="0"/>
                                <a:cs typeface="Times New Roman" pitchFamily="18" charset="0"/>
                              </a:rPr>
                            </m:ctrlPr>
                          </m:sSubPr>
                          <m:e>
                            <m:r>
                              <a:rPr lang="en-US" altLang="en-US" sz="1800" b="0" i="1" dirty="0" smtClean="0">
                                <a:solidFill>
                                  <a:srgbClr val="000000"/>
                                </a:solidFill>
                                <a:latin typeface="Cambria Math" panose="02040503050406030204" pitchFamily="18" charset="0"/>
                                <a:cs typeface="Times New Roman" pitchFamily="18" charset="0"/>
                              </a:rPr>
                              <m:t>𝑚</m:t>
                            </m:r>
                          </m:e>
                          <m:sub>
                            <m:r>
                              <a:rPr lang="en-US" altLang="en-US" sz="1800" b="0" i="1" dirty="0" smtClean="0">
                                <a:solidFill>
                                  <a:srgbClr val="000000"/>
                                </a:solidFill>
                                <a:latin typeface="Cambria Math" panose="02040503050406030204" pitchFamily="18" charset="0"/>
                                <a:cs typeface="Times New Roman" pitchFamily="18" charset="0"/>
                              </a:rPr>
                              <m:t>𝑙</m:t>
                            </m:r>
                          </m:sub>
                        </m:sSub>
                      </m:oMath>
                    </m:oMathPara>
                  </a14:m>
                  <a:endParaRPr lang="en-GB" altLang="en-US" sz="1700" i="1" dirty="0">
                    <a:solidFill>
                      <a:srgbClr val="000000"/>
                    </a:solidFill>
                    <a:latin typeface="Times New Roman" pitchFamily="18" charset="0"/>
                    <a:cs typeface="Times New Roman" pitchFamily="18" charset="0"/>
                  </a:endParaRPr>
                </a:p>
              </p:txBody>
            </p:sp>
          </mc:Choice>
          <mc:Fallback xmlns="">
            <p:sp>
              <p:nvSpPr>
                <p:cNvPr id="76826" name="Rectangle 4"/>
                <p:cNvSpPr>
                  <a:spLocks noRot="1" noChangeAspect="1" noMove="1" noResize="1" noEditPoints="1" noAdjustHandles="1" noChangeArrowheads="1" noChangeShapeType="1" noTextEdit="1"/>
                </p:cNvSpPr>
                <p:nvPr/>
              </p:nvSpPr>
              <p:spPr bwMode="auto">
                <a:xfrm>
                  <a:off x="2243" y="2795"/>
                  <a:ext cx="728" cy="271"/>
                </a:xfrm>
                <a:prstGeom prst="rect">
                  <a:avLst/>
                </a:prstGeom>
                <a:blipFill>
                  <a:blip r:embed="rId3"/>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p:sp>
          <p:nvSpPr>
            <p:cNvPr id="76827" name="Rectangle 5"/>
            <p:cNvSpPr>
              <a:spLocks noChangeArrowheads="1"/>
            </p:cNvSpPr>
            <p:nvPr/>
          </p:nvSpPr>
          <p:spPr bwMode="auto">
            <a:xfrm>
              <a:off x="1459" y="2795"/>
              <a:ext cx="428" cy="271"/>
            </a:xfrm>
            <a:prstGeom prst="rect">
              <a:avLst/>
            </a:prstGeom>
            <a:solidFill>
              <a:srgbClr val="FFFF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ts val="425"/>
                </a:spcBef>
                <a:buClr>
                  <a:srgbClr val="CC9900"/>
                </a:buClr>
                <a:buFont typeface="Wingdings" pitchFamily="2" charset="2"/>
                <a:buNone/>
              </a:pPr>
              <a:endParaRPr lang="en-GB" altLang="en-US" sz="1700" i="1" dirty="0">
                <a:solidFill>
                  <a:srgbClr val="00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6828" name="Rectangle 6"/>
                <p:cNvSpPr>
                  <a:spLocks noChangeArrowheads="1"/>
                </p:cNvSpPr>
                <p:nvPr/>
              </p:nvSpPr>
              <p:spPr bwMode="auto">
                <a:xfrm>
                  <a:off x="1054" y="2795"/>
                  <a:ext cx="405" cy="271"/>
                </a:xfrm>
                <a:prstGeom prst="rect">
                  <a:avLst/>
                </a:prstGeom>
                <a:solidFill>
                  <a:srgbClr val="FFFF99"/>
                </a:solidFill>
                <a:ln>
                  <a:noFill/>
                </a:ln>
                <a:effectLst/>
                <a:extLst>
                  <a:ext uri="{91240B29-F687-4F45-9708-019B960494DF}">
                    <a14:hiddenLine w="9525">
                      <a:solidFill>
                        <a:srgbClr val="000000"/>
                      </a:solidFill>
                      <a:round/>
                      <a:headEnd/>
                      <a:tailEnd/>
                    </a14:hiddenLine>
                  </a:ext>
                  <a:ext uri="{AF507438-7753-43E0-B8FC-AC1667EBCBE1}">
                    <a14:hiddenEffects>
                      <a:effectLst>
                        <a:outerShdw dist="35921" dir="2700000" algn="ctr" rotWithShape="0">
                          <a:srgbClr val="808080"/>
                        </a:outerShdw>
                      </a:effectLst>
                    </a14:hiddenEffects>
                  </a:ext>
                </a:extLst>
              </p:spPr>
              <p:txBody>
                <a:bodyPr lIns="90000" tIns="46800" rIns="90000" bIns="46800"/>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ts val="425"/>
                    </a:spcBef>
                    <a:buClr>
                      <a:srgbClr val="CC9900"/>
                    </a:buClr>
                    <a:buFont typeface="Wingdings" pitchFamily="2" charset="2"/>
                    <a:buNone/>
                  </a:pPr>
                  <a14:m>
                    <m:oMathPara xmlns:m="http://schemas.openxmlformats.org/officeDocument/2006/math">
                      <m:oMathParaPr>
                        <m:jc m:val="centerGroup"/>
                      </m:oMathParaPr>
                      <m:oMath xmlns:m="http://schemas.openxmlformats.org/officeDocument/2006/math">
                        <m:sSub>
                          <m:sSubPr>
                            <m:ctrlPr>
                              <a:rPr lang="en-GB" altLang="en-US" sz="1800" i="1" dirty="0" smtClean="0">
                                <a:solidFill>
                                  <a:srgbClr val="000000"/>
                                </a:solidFill>
                                <a:latin typeface="Cambria Math" panose="02040503050406030204" pitchFamily="18" charset="0"/>
                                <a:cs typeface="Times New Roman" pitchFamily="18" charset="0"/>
                              </a:rPr>
                            </m:ctrlPr>
                          </m:sSubPr>
                          <m:e>
                            <m:r>
                              <a:rPr lang="en-US" altLang="en-US" sz="1800" b="0" i="1" dirty="0" smtClean="0">
                                <a:solidFill>
                                  <a:srgbClr val="000000"/>
                                </a:solidFill>
                                <a:latin typeface="Cambria Math" panose="02040503050406030204" pitchFamily="18" charset="0"/>
                                <a:cs typeface="Times New Roman" pitchFamily="18" charset="0"/>
                              </a:rPr>
                              <m:t>𝑚</m:t>
                            </m:r>
                          </m:e>
                          <m:sub>
                            <m:r>
                              <a:rPr lang="en-US" altLang="en-US" sz="1800" b="0" i="1" dirty="0" smtClean="0">
                                <a:solidFill>
                                  <a:srgbClr val="000000"/>
                                </a:solidFill>
                                <a:latin typeface="Cambria Math" panose="02040503050406030204" pitchFamily="18" charset="0"/>
                                <a:cs typeface="Times New Roman" pitchFamily="18" charset="0"/>
                              </a:rPr>
                              <m:t>1</m:t>
                            </m:r>
                          </m:sub>
                        </m:sSub>
                      </m:oMath>
                    </m:oMathPara>
                  </a14:m>
                  <a:endParaRPr lang="en-GB" altLang="en-US" sz="1700" i="1" dirty="0">
                    <a:solidFill>
                      <a:srgbClr val="000000"/>
                    </a:solidFill>
                    <a:latin typeface="Times New Roman" pitchFamily="18" charset="0"/>
                    <a:cs typeface="Times New Roman" pitchFamily="18" charset="0"/>
                  </a:endParaRPr>
                </a:p>
              </p:txBody>
            </p:sp>
          </mc:Choice>
          <mc:Fallback xmlns="">
            <p:sp>
              <p:nvSpPr>
                <p:cNvPr id="76828" name="Rectangle 6"/>
                <p:cNvSpPr>
                  <a:spLocks noRot="1" noChangeAspect="1" noMove="1" noResize="1" noEditPoints="1" noAdjustHandles="1" noChangeArrowheads="1" noChangeShapeType="1" noTextEdit="1"/>
                </p:cNvSpPr>
                <p:nvPr/>
              </p:nvSpPr>
              <p:spPr bwMode="auto">
                <a:xfrm>
                  <a:off x="1054" y="2795"/>
                  <a:ext cx="405" cy="271"/>
                </a:xfrm>
                <a:prstGeom prst="rect">
                  <a:avLst/>
                </a:prstGeom>
                <a:blipFill>
                  <a:blip r:embed="rId4"/>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p:sp>
          <p:nvSpPr>
            <p:cNvPr id="76829" name="Line 7"/>
            <p:cNvSpPr>
              <a:spLocks noChangeShapeType="1"/>
            </p:cNvSpPr>
            <p:nvPr/>
          </p:nvSpPr>
          <p:spPr bwMode="auto">
            <a:xfrm>
              <a:off x="1054" y="2795"/>
              <a:ext cx="1917"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830" name="Line 8"/>
            <p:cNvSpPr>
              <a:spLocks noChangeShapeType="1"/>
            </p:cNvSpPr>
            <p:nvPr/>
          </p:nvSpPr>
          <p:spPr bwMode="auto">
            <a:xfrm>
              <a:off x="1065" y="3052"/>
              <a:ext cx="1917"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831" name="Line 9"/>
            <p:cNvSpPr>
              <a:spLocks noChangeShapeType="1"/>
            </p:cNvSpPr>
            <p:nvPr/>
          </p:nvSpPr>
          <p:spPr bwMode="auto">
            <a:xfrm>
              <a:off x="1054" y="2795"/>
              <a:ext cx="1" cy="27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832" name="Line 10"/>
            <p:cNvSpPr>
              <a:spLocks noChangeShapeType="1"/>
            </p:cNvSpPr>
            <p:nvPr/>
          </p:nvSpPr>
          <p:spPr bwMode="auto">
            <a:xfrm>
              <a:off x="1459" y="2795"/>
              <a:ext cx="1" cy="27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834" name="Line 12"/>
            <p:cNvSpPr>
              <a:spLocks noChangeShapeType="1"/>
            </p:cNvSpPr>
            <p:nvPr/>
          </p:nvSpPr>
          <p:spPr bwMode="auto">
            <a:xfrm>
              <a:off x="2971" y="2795"/>
              <a:ext cx="1" cy="27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835" name="Line 13"/>
            <p:cNvSpPr>
              <a:spLocks noChangeShapeType="1"/>
            </p:cNvSpPr>
            <p:nvPr/>
          </p:nvSpPr>
          <p:spPr bwMode="auto">
            <a:xfrm>
              <a:off x="2415" y="2801"/>
              <a:ext cx="1" cy="27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76806" name="Rectangle 14"/>
          <p:cNvSpPr>
            <a:spLocks noGrp="1" noChangeArrowheads="1"/>
          </p:cNvSpPr>
          <p:nvPr>
            <p:ph type="title"/>
          </p:nvPr>
        </p:nvSpPr>
        <p:spPr>
          <a:xfrm>
            <a:off x="381000" y="304800"/>
            <a:ext cx="8181975" cy="679290"/>
          </a:xfr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pPr defTabSz="449263"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800" dirty="0"/>
              <a:t> The Merkle-</a:t>
            </a:r>
            <a:r>
              <a:rPr lang="en-GB" altLang="en-US" sz="3800" dirty="0" err="1"/>
              <a:t>Damgard</a:t>
            </a:r>
            <a:r>
              <a:rPr lang="en-GB" altLang="en-US" sz="3800" dirty="0"/>
              <a:t> Extend Function</a:t>
            </a:r>
          </a:p>
        </p:txBody>
      </p:sp>
      <mc:AlternateContent xmlns:mc="http://schemas.openxmlformats.org/markup-compatibility/2006" xmlns:a14="http://schemas.microsoft.com/office/drawing/2010/main">
        <mc:Choice Requires="a14">
          <p:sp>
            <p:nvSpPr>
              <p:cNvPr id="76807" name="Rectangle 15"/>
              <p:cNvSpPr>
                <a:spLocks noGrp="1" noChangeArrowheads="1"/>
              </p:cNvSpPr>
              <p:nvPr>
                <p:ph type="body" idx="1"/>
              </p:nvPr>
            </p:nvSpPr>
            <p:spPr>
              <a:xfrm>
                <a:off x="236538" y="1044575"/>
                <a:ext cx="8591550" cy="2764604"/>
              </a:xfrm>
              <a:extLst>
                <a:ext uri="{91240B29-F687-4F45-9708-019B960494DF}">
                  <a14:hiddenLine w="9525">
                    <a:solidFill>
                      <a:srgbClr val="000000"/>
                    </a:solidFill>
                    <a:round/>
                    <a:headEnd/>
                    <a:tailEnd/>
                  </a14:hiddenLine>
                </a:ext>
              </a:extLst>
            </p:spPr>
            <p:txBody>
              <a:bodyPr lIns="90000" tIns="46800" rIns="90000" bIns="46800">
                <a:spAutoFit/>
              </a:bodyPr>
              <a:lstStyle/>
              <a:p>
                <a:pPr marL="341313" indent="-34131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200" dirty="0"/>
                  <a:t>We can define Extend for Merkle-</a:t>
                </a:r>
                <a:r>
                  <a:rPr lang="en-GB" altLang="en-US" sz="2200" dirty="0" err="1"/>
                  <a:t>Damgard</a:t>
                </a:r>
                <a:r>
                  <a:rPr lang="en-GB" altLang="en-US" sz="2200" dirty="0"/>
                  <a:t>:</a:t>
                </a:r>
                <a:endParaRPr lang="en-GB" altLang="en-US" sz="1400" dirty="0"/>
              </a:p>
              <a:p>
                <a:pPr marL="668338" lvl="1" indent="-34131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a:t>Idea: Just continue last digest!</a:t>
                </a:r>
              </a:p>
              <a:p>
                <a:pPr marL="0" indent="0" defTabSz="449263" eaLnBrk="1" hangingPunct="1">
                  <a:spcBef>
                    <a:spcPts val="5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r>
                        <m:rPr>
                          <m:sty m:val="p"/>
                        </m:rPr>
                        <a:rPr lang="en-US" altLang="en-US" sz="2000" b="0" i="0" smtClean="0">
                          <a:solidFill>
                            <a:srgbClr val="000000"/>
                          </a:solidFill>
                          <a:latin typeface="Cambria Math" panose="02040503050406030204" pitchFamily="18" charset="0"/>
                          <a:ea typeface="Cambria Math" panose="02040503050406030204" pitchFamily="18" charset="0"/>
                          <a:cs typeface="Times New Roman" pitchFamily="18" charset="0"/>
                        </a:rPr>
                        <m:t>Ex</m:t>
                      </m:r>
                      <m:r>
                        <a:rPr lang="en-US" altLang="en-US" sz="2000" b="0" i="1" smtClean="0">
                          <a:solidFill>
                            <a:srgbClr val="000000"/>
                          </a:solidFill>
                          <a:latin typeface="Cambria Math" panose="02040503050406030204" pitchFamily="18" charset="0"/>
                          <a:ea typeface="Cambria Math" panose="02040503050406030204" pitchFamily="18" charset="0"/>
                          <a:cs typeface="Times New Roman" pitchFamily="18" charset="0"/>
                        </a:rPr>
                        <m:t>𝑡</m:t>
                      </m:r>
                      <m:d>
                        <m:dPr>
                          <m:ctrlPr>
                            <a:rPr lang="en-US" altLang="en-US" sz="2000" b="0" i="1" smtClean="0">
                              <a:solidFill>
                                <a:srgbClr val="000000"/>
                              </a:solidFill>
                              <a:latin typeface="Cambria Math" panose="02040503050406030204" pitchFamily="18" charset="0"/>
                              <a:ea typeface="Cambria Math" panose="02040503050406030204" pitchFamily="18" charset="0"/>
                              <a:cs typeface="Times New Roman" pitchFamily="18" charset="0"/>
                            </a:rPr>
                          </m:ctrlPr>
                        </m:dPr>
                        <m:e>
                          <m:r>
                            <m:rPr>
                              <m:sty m:val="p"/>
                            </m:rPr>
                            <a:rPr lang="el-GR" altLang="en-US" sz="2000" i="1">
                              <a:solidFill>
                                <a:srgbClr val="000000"/>
                              </a:solidFill>
                              <a:latin typeface="Cambria Math" panose="02040503050406030204" pitchFamily="18" charset="0"/>
                              <a:ea typeface="Cambria Math" panose="02040503050406030204" pitchFamily="18" charset="0"/>
                              <a:cs typeface="Times New Roman" pitchFamily="18" charset="0"/>
                            </a:rPr>
                            <m:t>Δ</m:t>
                          </m:r>
                          <m:r>
                            <a:rPr lang="en-US" altLang="en-US" sz="2000" b="0" i="1" smtClean="0">
                              <a:solidFill>
                                <a:srgbClr val="000000"/>
                              </a:solidFill>
                              <a:latin typeface="Cambria Math" panose="02040503050406030204" pitchFamily="18" charset="0"/>
                              <a:ea typeface="Cambria Math" panose="02040503050406030204" pitchFamily="18" charset="0"/>
                              <a:cs typeface="Times New Roman" pitchFamily="18" charset="0"/>
                            </a:rPr>
                            <m:t>,</m:t>
                          </m:r>
                          <m:d>
                            <m:dPr>
                              <m:ctrlPr>
                                <a:rPr lang="el-GR" altLang="en-US" sz="2000" i="1">
                                  <a:solidFill>
                                    <a:srgbClr val="000000"/>
                                  </a:solidFill>
                                  <a:latin typeface="Cambria Math" panose="02040503050406030204" pitchFamily="18" charset="0"/>
                                  <a:ea typeface="Cambria Math" panose="02040503050406030204" pitchFamily="18" charset="0"/>
                                  <a:cs typeface="Times New Roman" pitchFamily="18" charset="0"/>
                                </a:rPr>
                              </m:ctrlPr>
                            </m:dPr>
                            <m:e>
                              <m:sSub>
                                <m:sSubPr>
                                  <m:ctrlPr>
                                    <a:rPr lang="en-GB" altLang="en-US" sz="2000" i="1" dirty="0">
                                      <a:solidFill>
                                        <a:srgbClr val="000000"/>
                                      </a:solidFill>
                                      <a:latin typeface="Cambria Math" panose="02040503050406030204" pitchFamily="18" charset="0"/>
                                      <a:cs typeface="Times New Roman" pitchFamily="18" charset="0"/>
                                    </a:rPr>
                                  </m:ctrlPr>
                                </m:sSubPr>
                                <m:e>
                                  <m:r>
                                    <a:rPr lang="en-US" altLang="en-US" sz="2000" i="1" dirty="0">
                                      <a:solidFill>
                                        <a:srgbClr val="000000"/>
                                      </a:solidFill>
                                      <a:latin typeface="Cambria Math" panose="02040503050406030204" pitchFamily="18" charset="0"/>
                                      <a:cs typeface="Times New Roman" pitchFamily="18" charset="0"/>
                                    </a:rPr>
                                    <m:t>𝑚</m:t>
                                  </m:r>
                                </m:e>
                                <m:sub>
                                  <m:r>
                                    <a:rPr lang="en-US" altLang="en-US" sz="2000" i="1" dirty="0">
                                      <a:solidFill>
                                        <a:srgbClr val="000000"/>
                                      </a:solidFill>
                                      <a:latin typeface="Cambria Math" panose="02040503050406030204" pitchFamily="18" charset="0"/>
                                      <a:cs typeface="Times New Roman" pitchFamily="18" charset="0"/>
                                    </a:rPr>
                                    <m:t>1</m:t>
                                  </m:r>
                                </m:sub>
                              </m:sSub>
                            </m:e>
                          </m:d>
                        </m:e>
                      </m:d>
                      <m:r>
                        <a:rPr lang="en-US" altLang="en-US" sz="2000" i="1" dirty="0">
                          <a:solidFill>
                            <a:srgbClr val="000000"/>
                          </a:solidFill>
                          <a:latin typeface="Cambria Math" panose="02040503050406030204" pitchFamily="18" charset="0"/>
                          <a:cs typeface="Times New Roman" pitchFamily="18" charset="0"/>
                        </a:rPr>
                        <m:t>=</m:t>
                      </m:r>
                      <m:r>
                        <a:rPr lang="en-US" altLang="en-US" sz="2000" i="1" dirty="0">
                          <a:solidFill>
                            <a:srgbClr val="000000"/>
                          </a:solidFill>
                          <a:latin typeface="Cambria Math" panose="02040503050406030204" pitchFamily="18" charset="0"/>
                          <a:cs typeface="Times New Roman" pitchFamily="18" charset="0"/>
                        </a:rPr>
                        <m:t>h</m:t>
                      </m:r>
                      <m:d>
                        <m:dPr>
                          <m:ctrlPr>
                            <a:rPr lang="en-US" altLang="en-US" sz="2000" i="1" dirty="0">
                              <a:solidFill>
                                <a:srgbClr val="000000"/>
                              </a:solidFill>
                              <a:latin typeface="Cambria Math" panose="02040503050406030204" pitchFamily="18" charset="0"/>
                              <a:cs typeface="Times New Roman" pitchFamily="18" charset="0"/>
                            </a:rPr>
                          </m:ctrlPr>
                        </m:dPr>
                        <m:e>
                          <m:r>
                            <m:rPr>
                              <m:sty m:val="p"/>
                            </m:rPr>
                            <a:rPr lang="el-GR" altLang="en-US" sz="2000" i="0">
                              <a:solidFill>
                                <a:srgbClr val="000000"/>
                              </a:solidFill>
                              <a:latin typeface="Cambria Math" panose="02040503050406030204" pitchFamily="18" charset="0"/>
                              <a:ea typeface="Cambria Math" panose="02040503050406030204" pitchFamily="18" charset="0"/>
                              <a:cs typeface="Times New Roman" pitchFamily="18" charset="0"/>
                            </a:rPr>
                            <m:t>Δ</m:t>
                          </m:r>
                          <m:d>
                            <m:dPr>
                              <m:begChr m:val="|"/>
                              <m:endChr m:val="|"/>
                              <m:ctrlPr>
                                <a:rPr lang="en-US" altLang="en-US" sz="2000" i="1" dirty="0">
                                  <a:solidFill>
                                    <a:srgbClr val="000000"/>
                                  </a:solidFill>
                                  <a:latin typeface="Cambria Math" panose="02040503050406030204" pitchFamily="18" charset="0"/>
                                  <a:ea typeface="Cambria Math" panose="02040503050406030204" pitchFamily="18" charset="0"/>
                                  <a:cs typeface="Times New Roman" pitchFamily="18" charset="0"/>
                                </a:rPr>
                              </m:ctrlPr>
                            </m:dPr>
                            <m:e>
                              <m:d>
                                <m:dPr>
                                  <m:begChr m:val="|"/>
                                  <m:endChr m:val="|"/>
                                  <m:ctrlPr>
                                    <a:rPr lang="en-US" altLang="en-US" sz="2000" i="1" dirty="0">
                                      <a:solidFill>
                                        <a:srgbClr val="000000"/>
                                      </a:solidFill>
                                      <a:latin typeface="Cambria Math" panose="02040503050406030204" pitchFamily="18" charset="0"/>
                                      <a:cs typeface="Times New Roman" pitchFamily="18" charset="0"/>
                                    </a:rPr>
                                  </m:ctrlPr>
                                </m:dPr>
                                <m:e>
                                  <m:r>
                                    <a:rPr lang="en-US" altLang="en-US" sz="2000" i="1" dirty="0">
                                      <a:solidFill>
                                        <a:srgbClr val="000000"/>
                                      </a:solidFill>
                                      <a:latin typeface="Cambria Math" panose="02040503050406030204" pitchFamily="18" charset="0"/>
                                      <a:cs typeface="Times New Roman" pitchFamily="18" charset="0"/>
                                    </a:rPr>
                                    <m:t>1</m:t>
                                  </m:r>
                                </m:e>
                              </m:d>
                            </m:e>
                          </m:d>
                          <m:sSub>
                            <m:sSubPr>
                              <m:ctrlPr>
                                <a:rPr lang="en-GB" altLang="en-US" sz="2000" i="1" dirty="0">
                                  <a:solidFill>
                                    <a:srgbClr val="000000"/>
                                  </a:solidFill>
                                  <a:latin typeface="Cambria Math" panose="02040503050406030204" pitchFamily="18" charset="0"/>
                                  <a:cs typeface="Times New Roman" pitchFamily="18" charset="0"/>
                                </a:rPr>
                              </m:ctrlPr>
                            </m:sSubPr>
                            <m:e>
                              <m:r>
                                <a:rPr lang="en-US" altLang="en-US" sz="2000" i="1" dirty="0">
                                  <a:solidFill>
                                    <a:srgbClr val="000000"/>
                                  </a:solidFill>
                                  <a:latin typeface="Cambria Math" panose="02040503050406030204" pitchFamily="18" charset="0"/>
                                  <a:cs typeface="Times New Roman" pitchFamily="18" charset="0"/>
                                </a:rPr>
                                <m:t>𝑚</m:t>
                              </m:r>
                            </m:e>
                            <m:sub>
                              <m:r>
                                <a:rPr lang="en-US" altLang="en-US" sz="2000" b="0" i="1" dirty="0" smtClean="0">
                                  <a:solidFill>
                                    <a:srgbClr val="000000"/>
                                  </a:solidFill>
                                  <a:latin typeface="Cambria Math" panose="02040503050406030204" pitchFamily="18" charset="0"/>
                                  <a:cs typeface="Times New Roman" pitchFamily="18" charset="0"/>
                                </a:rPr>
                                <m:t>1</m:t>
                              </m:r>
                            </m:sub>
                          </m:sSub>
                        </m:e>
                      </m:d>
                      <m:r>
                        <a:rPr lang="en-US" altLang="en-US" sz="2000" i="1" dirty="0">
                          <a:solidFill>
                            <a:srgbClr val="000000"/>
                          </a:solidFill>
                          <a:latin typeface="Cambria Math" panose="02040503050406030204" pitchFamily="18" charset="0"/>
                          <a:cs typeface="Times New Roman" pitchFamily="18" charset="0"/>
                        </a:rPr>
                        <m:t>  ; </m:t>
                      </m:r>
                    </m:oMath>
                  </m:oMathPara>
                </a14:m>
                <a:endParaRPr lang="en-US" altLang="en-US" sz="2000" i="1" dirty="0">
                  <a:solidFill>
                    <a:srgbClr val="000000"/>
                  </a:solidFill>
                  <a:latin typeface="Cambria Math" panose="02040503050406030204" pitchFamily="18" charset="0"/>
                  <a:cs typeface="Times New Roman" pitchFamily="18" charset="0"/>
                </a:endParaRPr>
              </a:p>
              <a:p>
                <a:pPr marL="0" indent="0" defTabSz="449263" eaLnBrk="1" hangingPunct="1">
                  <a:spcBef>
                    <a:spcPts val="5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r>
                        <m:rPr>
                          <m:sty m:val="p"/>
                        </m:rPr>
                        <a:rPr lang="en-US" altLang="en-US" sz="2000">
                          <a:solidFill>
                            <a:srgbClr val="000000"/>
                          </a:solidFill>
                          <a:latin typeface="Cambria Math" panose="02040503050406030204" pitchFamily="18" charset="0"/>
                          <a:ea typeface="Cambria Math" panose="02040503050406030204" pitchFamily="18" charset="0"/>
                          <a:cs typeface="Times New Roman" pitchFamily="18" charset="0"/>
                        </a:rPr>
                        <m:t>Ex</m:t>
                      </m:r>
                      <m:r>
                        <a:rPr lang="en-US" altLang="en-US" sz="2000" i="1">
                          <a:solidFill>
                            <a:srgbClr val="000000"/>
                          </a:solidFill>
                          <a:latin typeface="Cambria Math" panose="02040503050406030204" pitchFamily="18" charset="0"/>
                          <a:ea typeface="Cambria Math" panose="02040503050406030204" pitchFamily="18" charset="0"/>
                          <a:cs typeface="Times New Roman" pitchFamily="18" charset="0"/>
                        </a:rPr>
                        <m:t>𝑡</m:t>
                      </m:r>
                      <m:d>
                        <m:dPr>
                          <m:ctrlPr>
                            <a:rPr lang="en-US" altLang="en-US" sz="2000" i="1">
                              <a:solidFill>
                                <a:srgbClr val="000000"/>
                              </a:solidFill>
                              <a:latin typeface="Cambria Math" panose="02040503050406030204" pitchFamily="18" charset="0"/>
                              <a:ea typeface="Cambria Math" panose="02040503050406030204" pitchFamily="18" charset="0"/>
                              <a:cs typeface="Times New Roman" pitchFamily="18" charset="0"/>
                            </a:rPr>
                          </m:ctrlPr>
                        </m:dPr>
                        <m:e>
                          <m:r>
                            <m:rPr>
                              <m:sty m:val="p"/>
                            </m:rPr>
                            <a:rPr lang="el-GR" altLang="en-US" sz="2000" i="1">
                              <a:solidFill>
                                <a:srgbClr val="000000"/>
                              </a:solidFill>
                              <a:latin typeface="Cambria Math" panose="02040503050406030204" pitchFamily="18" charset="0"/>
                              <a:ea typeface="Cambria Math" panose="02040503050406030204" pitchFamily="18" charset="0"/>
                              <a:cs typeface="Times New Roman" pitchFamily="18" charset="0"/>
                            </a:rPr>
                            <m:t>Δ</m:t>
                          </m:r>
                          <m:r>
                            <a:rPr lang="en-US" altLang="en-US" sz="2000" i="1">
                              <a:solidFill>
                                <a:srgbClr val="000000"/>
                              </a:solidFill>
                              <a:latin typeface="Cambria Math" panose="02040503050406030204" pitchFamily="18" charset="0"/>
                              <a:ea typeface="Cambria Math" panose="02040503050406030204" pitchFamily="18" charset="0"/>
                              <a:cs typeface="Times New Roman" pitchFamily="18" charset="0"/>
                            </a:rPr>
                            <m:t>,</m:t>
                          </m:r>
                          <m:d>
                            <m:dPr>
                              <m:ctrlPr>
                                <a:rPr lang="el-GR" altLang="en-US" sz="2000" i="1">
                                  <a:solidFill>
                                    <a:srgbClr val="000000"/>
                                  </a:solidFill>
                                  <a:latin typeface="Cambria Math" panose="02040503050406030204" pitchFamily="18" charset="0"/>
                                  <a:ea typeface="Cambria Math" panose="02040503050406030204" pitchFamily="18" charset="0"/>
                                  <a:cs typeface="Times New Roman" pitchFamily="18" charset="0"/>
                                </a:rPr>
                              </m:ctrlPr>
                            </m:dPr>
                            <m:e>
                              <m:sSub>
                                <m:sSubPr>
                                  <m:ctrlPr>
                                    <a:rPr lang="en-GB" altLang="en-US" sz="2000" i="1" dirty="0">
                                      <a:solidFill>
                                        <a:srgbClr val="000000"/>
                                      </a:solidFill>
                                      <a:latin typeface="Cambria Math" panose="02040503050406030204" pitchFamily="18" charset="0"/>
                                      <a:cs typeface="Times New Roman" pitchFamily="18" charset="0"/>
                                    </a:rPr>
                                  </m:ctrlPr>
                                </m:sSubPr>
                                <m:e>
                                  <m:r>
                                    <a:rPr lang="en-US" altLang="en-US" sz="2000" i="1" dirty="0">
                                      <a:solidFill>
                                        <a:srgbClr val="000000"/>
                                      </a:solidFill>
                                      <a:latin typeface="Cambria Math" panose="02040503050406030204" pitchFamily="18" charset="0"/>
                                      <a:cs typeface="Times New Roman" pitchFamily="18" charset="0"/>
                                    </a:rPr>
                                    <m:t>𝑚</m:t>
                                  </m:r>
                                </m:e>
                                <m:sub>
                                  <m:r>
                                    <a:rPr lang="en-US" altLang="en-US" sz="2000" i="1" dirty="0">
                                      <a:solidFill>
                                        <a:srgbClr val="000000"/>
                                      </a:solidFill>
                                      <a:latin typeface="Cambria Math" panose="02040503050406030204" pitchFamily="18" charset="0"/>
                                      <a:cs typeface="Times New Roman" pitchFamily="18" charset="0"/>
                                    </a:rPr>
                                    <m:t>1</m:t>
                                  </m:r>
                                </m:sub>
                              </m:sSub>
                              <m:r>
                                <a:rPr lang="en-US" altLang="en-US" sz="2000" b="0" i="1" dirty="0" smtClean="0">
                                  <a:solidFill>
                                    <a:srgbClr val="000000"/>
                                  </a:solidFill>
                                  <a:latin typeface="Cambria Math" panose="02040503050406030204" pitchFamily="18" charset="0"/>
                                  <a:cs typeface="Times New Roman" pitchFamily="18" charset="0"/>
                                </a:rPr>
                                <m:t>,…,</m:t>
                              </m:r>
                              <m:sSub>
                                <m:sSubPr>
                                  <m:ctrlPr>
                                    <a:rPr lang="en-GB" altLang="en-US" sz="2000" i="1" dirty="0">
                                      <a:solidFill>
                                        <a:srgbClr val="000000"/>
                                      </a:solidFill>
                                      <a:latin typeface="Cambria Math" panose="02040503050406030204" pitchFamily="18" charset="0"/>
                                      <a:cs typeface="Times New Roman" pitchFamily="18" charset="0"/>
                                    </a:rPr>
                                  </m:ctrlPr>
                                </m:sSubPr>
                                <m:e>
                                  <m:r>
                                    <a:rPr lang="en-US" altLang="en-US" sz="2000" i="1" dirty="0">
                                      <a:solidFill>
                                        <a:srgbClr val="000000"/>
                                      </a:solidFill>
                                      <a:latin typeface="Cambria Math" panose="02040503050406030204" pitchFamily="18" charset="0"/>
                                      <a:cs typeface="Times New Roman" pitchFamily="18" charset="0"/>
                                    </a:rPr>
                                    <m:t>𝑚</m:t>
                                  </m:r>
                                </m:e>
                                <m:sub>
                                  <m:r>
                                    <a:rPr lang="en-US" altLang="en-US" sz="2000" i="1" dirty="0">
                                      <a:solidFill>
                                        <a:srgbClr val="000000"/>
                                      </a:solidFill>
                                      <a:latin typeface="Cambria Math" panose="02040503050406030204" pitchFamily="18" charset="0"/>
                                      <a:cs typeface="Times New Roman" pitchFamily="18" charset="0"/>
                                    </a:rPr>
                                    <m:t>𝑙</m:t>
                                  </m:r>
                                </m:sub>
                              </m:sSub>
                            </m:e>
                          </m:d>
                        </m:e>
                      </m:d>
                      <m:r>
                        <a:rPr lang="en-US" altLang="en-US" sz="2000" i="1" dirty="0">
                          <a:solidFill>
                            <a:srgbClr val="000000"/>
                          </a:solidFill>
                          <a:latin typeface="Cambria Math" panose="02040503050406030204" pitchFamily="18" charset="0"/>
                          <a:cs typeface="Times New Roman" pitchFamily="18" charset="0"/>
                        </a:rPr>
                        <m:t>=</m:t>
                      </m:r>
                      <m:r>
                        <m:rPr>
                          <m:sty m:val="p"/>
                        </m:rPr>
                        <a:rPr lang="en-US" altLang="en-US" sz="2000">
                          <a:solidFill>
                            <a:srgbClr val="000000"/>
                          </a:solidFill>
                          <a:latin typeface="Cambria Math" panose="02040503050406030204" pitchFamily="18" charset="0"/>
                          <a:ea typeface="Cambria Math" panose="02040503050406030204" pitchFamily="18" charset="0"/>
                          <a:cs typeface="Times New Roman" pitchFamily="18" charset="0"/>
                        </a:rPr>
                        <m:t>Ex</m:t>
                      </m:r>
                      <m:r>
                        <a:rPr lang="en-US" altLang="en-US" sz="2000" i="1">
                          <a:solidFill>
                            <a:srgbClr val="000000"/>
                          </a:solidFill>
                          <a:latin typeface="Cambria Math" panose="02040503050406030204" pitchFamily="18" charset="0"/>
                          <a:ea typeface="Cambria Math" panose="02040503050406030204" pitchFamily="18" charset="0"/>
                          <a:cs typeface="Times New Roman" pitchFamily="18" charset="0"/>
                        </a:rPr>
                        <m:t>𝑡</m:t>
                      </m:r>
                      <m:d>
                        <m:dPr>
                          <m:ctrlPr>
                            <a:rPr lang="en-US" altLang="en-US" sz="2000" i="1">
                              <a:solidFill>
                                <a:srgbClr val="000000"/>
                              </a:solidFill>
                              <a:latin typeface="Cambria Math" panose="02040503050406030204" pitchFamily="18" charset="0"/>
                              <a:ea typeface="Cambria Math" panose="02040503050406030204" pitchFamily="18" charset="0"/>
                              <a:cs typeface="Times New Roman" pitchFamily="18" charset="0"/>
                            </a:rPr>
                          </m:ctrlPr>
                        </m:dPr>
                        <m:e>
                          <m:r>
                            <a:rPr lang="en-US" altLang="en-US" sz="2000" i="1" dirty="0">
                              <a:solidFill>
                                <a:srgbClr val="000000"/>
                              </a:solidFill>
                              <a:latin typeface="Cambria Math" panose="02040503050406030204" pitchFamily="18" charset="0"/>
                              <a:cs typeface="Times New Roman" pitchFamily="18" charset="0"/>
                            </a:rPr>
                            <m:t>h</m:t>
                          </m:r>
                          <m:d>
                            <m:dPr>
                              <m:ctrlPr>
                                <a:rPr lang="en-US" altLang="en-US" sz="2000" i="1" dirty="0">
                                  <a:solidFill>
                                    <a:srgbClr val="000000"/>
                                  </a:solidFill>
                                  <a:latin typeface="Cambria Math" panose="02040503050406030204" pitchFamily="18" charset="0"/>
                                  <a:cs typeface="Times New Roman" pitchFamily="18" charset="0"/>
                                </a:rPr>
                              </m:ctrlPr>
                            </m:dPr>
                            <m:e>
                              <m:r>
                                <m:rPr>
                                  <m:sty m:val="p"/>
                                </m:rPr>
                                <a:rPr lang="el-GR" altLang="en-US" sz="2000">
                                  <a:solidFill>
                                    <a:srgbClr val="000000"/>
                                  </a:solidFill>
                                  <a:latin typeface="Cambria Math" panose="02040503050406030204" pitchFamily="18" charset="0"/>
                                  <a:ea typeface="Cambria Math" panose="02040503050406030204" pitchFamily="18" charset="0"/>
                                  <a:cs typeface="Times New Roman" pitchFamily="18" charset="0"/>
                                </a:rPr>
                                <m:t>Δ</m:t>
                              </m:r>
                              <m:d>
                                <m:dPr>
                                  <m:begChr m:val="|"/>
                                  <m:endChr m:val="|"/>
                                  <m:ctrlPr>
                                    <a:rPr lang="en-US" altLang="en-US" sz="2000" i="1" dirty="0">
                                      <a:solidFill>
                                        <a:srgbClr val="000000"/>
                                      </a:solidFill>
                                      <a:latin typeface="Cambria Math" panose="02040503050406030204" pitchFamily="18" charset="0"/>
                                      <a:ea typeface="Cambria Math" panose="02040503050406030204" pitchFamily="18" charset="0"/>
                                      <a:cs typeface="Times New Roman" pitchFamily="18" charset="0"/>
                                    </a:rPr>
                                  </m:ctrlPr>
                                </m:dPr>
                                <m:e>
                                  <m:d>
                                    <m:dPr>
                                      <m:begChr m:val="|"/>
                                      <m:endChr m:val="|"/>
                                      <m:ctrlPr>
                                        <a:rPr lang="en-US" altLang="en-US" sz="2000" i="1" dirty="0">
                                          <a:solidFill>
                                            <a:srgbClr val="000000"/>
                                          </a:solidFill>
                                          <a:latin typeface="Cambria Math" panose="02040503050406030204" pitchFamily="18" charset="0"/>
                                          <a:cs typeface="Times New Roman" pitchFamily="18" charset="0"/>
                                        </a:rPr>
                                      </m:ctrlPr>
                                    </m:dPr>
                                    <m:e>
                                      <m:r>
                                        <a:rPr lang="en-US" altLang="en-US" sz="2000" i="1" dirty="0">
                                          <a:solidFill>
                                            <a:srgbClr val="000000"/>
                                          </a:solidFill>
                                          <a:latin typeface="Cambria Math" panose="02040503050406030204" pitchFamily="18" charset="0"/>
                                          <a:cs typeface="Times New Roman" pitchFamily="18" charset="0"/>
                                        </a:rPr>
                                        <m:t>1</m:t>
                                      </m:r>
                                    </m:e>
                                  </m:d>
                                </m:e>
                              </m:d>
                              <m:sSub>
                                <m:sSubPr>
                                  <m:ctrlPr>
                                    <a:rPr lang="en-GB" altLang="en-US" sz="2000" i="1" dirty="0">
                                      <a:solidFill>
                                        <a:srgbClr val="000000"/>
                                      </a:solidFill>
                                      <a:latin typeface="Cambria Math" panose="02040503050406030204" pitchFamily="18" charset="0"/>
                                      <a:cs typeface="Times New Roman" pitchFamily="18" charset="0"/>
                                    </a:rPr>
                                  </m:ctrlPr>
                                </m:sSubPr>
                                <m:e>
                                  <m:r>
                                    <a:rPr lang="en-US" altLang="en-US" sz="2000" i="1" dirty="0">
                                      <a:solidFill>
                                        <a:srgbClr val="000000"/>
                                      </a:solidFill>
                                      <a:latin typeface="Cambria Math" panose="02040503050406030204" pitchFamily="18" charset="0"/>
                                      <a:cs typeface="Times New Roman" pitchFamily="18" charset="0"/>
                                    </a:rPr>
                                    <m:t>𝑚</m:t>
                                  </m:r>
                                </m:e>
                                <m:sub>
                                  <m:r>
                                    <a:rPr lang="en-US" altLang="en-US" sz="2000" i="1" dirty="0">
                                      <a:solidFill>
                                        <a:srgbClr val="000000"/>
                                      </a:solidFill>
                                      <a:latin typeface="Cambria Math" panose="02040503050406030204" pitchFamily="18" charset="0"/>
                                      <a:cs typeface="Times New Roman" pitchFamily="18" charset="0"/>
                                    </a:rPr>
                                    <m:t>1</m:t>
                                  </m:r>
                                </m:sub>
                              </m:sSub>
                            </m:e>
                          </m:d>
                          <m:r>
                            <a:rPr lang="en-US" altLang="en-US" sz="2000" i="1">
                              <a:solidFill>
                                <a:srgbClr val="000000"/>
                              </a:solidFill>
                              <a:latin typeface="Cambria Math" panose="02040503050406030204" pitchFamily="18" charset="0"/>
                              <a:ea typeface="Cambria Math" panose="02040503050406030204" pitchFamily="18" charset="0"/>
                              <a:cs typeface="Times New Roman" pitchFamily="18" charset="0"/>
                            </a:rPr>
                            <m:t>,</m:t>
                          </m:r>
                          <m:d>
                            <m:dPr>
                              <m:ctrlPr>
                                <a:rPr lang="el-GR" altLang="en-US" sz="2000" i="1">
                                  <a:solidFill>
                                    <a:srgbClr val="000000"/>
                                  </a:solidFill>
                                  <a:latin typeface="Cambria Math" panose="02040503050406030204" pitchFamily="18" charset="0"/>
                                  <a:ea typeface="Cambria Math" panose="02040503050406030204" pitchFamily="18" charset="0"/>
                                  <a:cs typeface="Times New Roman" pitchFamily="18" charset="0"/>
                                </a:rPr>
                              </m:ctrlPr>
                            </m:dPr>
                            <m:e>
                              <m:sSub>
                                <m:sSubPr>
                                  <m:ctrlPr>
                                    <a:rPr lang="en-GB" altLang="en-US" sz="2000" i="1" dirty="0">
                                      <a:solidFill>
                                        <a:srgbClr val="000000"/>
                                      </a:solidFill>
                                      <a:latin typeface="Cambria Math" panose="02040503050406030204" pitchFamily="18" charset="0"/>
                                      <a:cs typeface="Times New Roman" pitchFamily="18" charset="0"/>
                                    </a:rPr>
                                  </m:ctrlPr>
                                </m:sSubPr>
                                <m:e>
                                  <m:r>
                                    <a:rPr lang="en-US" altLang="en-US" sz="2000" i="1" dirty="0">
                                      <a:solidFill>
                                        <a:srgbClr val="000000"/>
                                      </a:solidFill>
                                      <a:latin typeface="Cambria Math" panose="02040503050406030204" pitchFamily="18" charset="0"/>
                                      <a:cs typeface="Times New Roman" pitchFamily="18" charset="0"/>
                                    </a:rPr>
                                    <m:t>𝑚</m:t>
                                  </m:r>
                                </m:e>
                                <m:sub>
                                  <m:r>
                                    <a:rPr lang="en-US" altLang="en-US" sz="2000" b="0" i="1" dirty="0" smtClean="0">
                                      <a:solidFill>
                                        <a:srgbClr val="000000"/>
                                      </a:solidFill>
                                      <a:latin typeface="Cambria Math" panose="02040503050406030204" pitchFamily="18" charset="0"/>
                                      <a:cs typeface="Times New Roman" pitchFamily="18" charset="0"/>
                                    </a:rPr>
                                    <m:t>2</m:t>
                                  </m:r>
                                </m:sub>
                              </m:sSub>
                              <m:r>
                                <a:rPr lang="en-US" altLang="en-US" sz="2000" i="1" dirty="0">
                                  <a:solidFill>
                                    <a:srgbClr val="000000"/>
                                  </a:solidFill>
                                  <a:latin typeface="Cambria Math" panose="02040503050406030204" pitchFamily="18" charset="0"/>
                                  <a:cs typeface="Times New Roman" pitchFamily="18" charset="0"/>
                                </a:rPr>
                                <m:t>,…,</m:t>
                              </m:r>
                              <m:sSub>
                                <m:sSubPr>
                                  <m:ctrlPr>
                                    <a:rPr lang="en-GB" altLang="en-US" sz="2000" i="1" dirty="0">
                                      <a:solidFill>
                                        <a:srgbClr val="000000"/>
                                      </a:solidFill>
                                      <a:latin typeface="Cambria Math" panose="02040503050406030204" pitchFamily="18" charset="0"/>
                                      <a:cs typeface="Times New Roman" pitchFamily="18" charset="0"/>
                                    </a:rPr>
                                  </m:ctrlPr>
                                </m:sSubPr>
                                <m:e>
                                  <m:r>
                                    <a:rPr lang="en-US" altLang="en-US" sz="2000" i="1" dirty="0">
                                      <a:solidFill>
                                        <a:srgbClr val="000000"/>
                                      </a:solidFill>
                                      <a:latin typeface="Cambria Math" panose="02040503050406030204" pitchFamily="18" charset="0"/>
                                      <a:cs typeface="Times New Roman" pitchFamily="18" charset="0"/>
                                    </a:rPr>
                                    <m:t>𝑚</m:t>
                                  </m:r>
                                </m:e>
                                <m:sub>
                                  <m:r>
                                    <a:rPr lang="en-US" altLang="en-US" sz="2000" i="1" dirty="0">
                                      <a:solidFill>
                                        <a:srgbClr val="000000"/>
                                      </a:solidFill>
                                      <a:latin typeface="Cambria Math" panose="02040503050406030204" pitchFamily="18" charset="0"/>
                                      <a:cs typeface="Times New Roman" pitchFamily="18" charset="0"/>
                                    </a:rPr>
                                    <m:t>𝑙</m:t>
                                  </m:r>
                                </m:sub>
                              </m:sSub>
                            </m:e>
                          </m:d>
                        </m:e>
                      </m:d>
                    </m:oMath>
                  </m:oMathPara>
                </a14:m>
                <a:br>
                  <a:rPr lang="en-US" altLang="en-US" sz="2000" dirty="0">
                    <a:solidFill>
                      <a:srgbClr val="000000"/>
                    </a:solidFill>
                    <a:cs typeface="Times New Roman" pitchFamily="18" charset="0"/>
                  </a:rPr>
                </a:br>
                <a:endParaRPr lang="en-US" altLang="en-US" sz="2000" dirty="0">
                  <a:solidFill>
                    <a:srgbClr val="000000"/>
                  </a:solidFill>
                  <a:cs typeface="Times New Roman" pitchFamily="18" charset="0"/>
                </a:endParaRPr>
              </a:p>
              <a:p>
                <a:pPr marL="341313" indent="-34131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200" dirty="0"/>
                  <a:t>Correctness follows by substitution</a:t>
                </a:r>
              </a:p>
              <a:p>
                <a:pPr marL="341313" indent="-341313" defTabSz="449263" eaLnBrk="1" hangingPunct="1">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200" dirty="0"/>
                  <a:t>When used to build CRHF from compression function: allows extending length without knowing string </a:t>
                </a:r>
                <a:r>
                  <a:rPr lang="en-US" altLang="en-US" sz="2200" dirty="0">
                    <a:sym typeface="Wingdings" panose="05000000000000000000" pitchFamily="2" charset="2"/>
                  </a:rPr>
                  <a:t> ‘breaks’ prepend key!</a:t>
                </a:r>
                <a:endParaRPr lang="en-GB" altLang="en-US" sz="2200" dirty="0"/>
              </a:p>
            </p:txBody>
          </p:sp>
        </mc:Choice>
        <mc:Fallback xmlns="">
          <p:sp>
            <p:nvSpPr>
              <p:cNvPr id="76807" name="Rectangle 15"/>
              <p:cNvSpPr>
                <a:spLocks noGrp="1" noRot="1" noChangeAspect="1" noMove="1" noResize="1" noEditPoints="1" noAdjustHandles="1" noChangeArrowheads="1" noChangeShapeType="1" noTextEdit="1"/>
              </p:cNvSpPr>
              <p:nvPr>
                <p:ph type="body" idx="1"/>
              </p:nvPr>
            </p:nvSpPr>
            <p:spPr>
              <a:xfrm>
                <a:off x="236538" y="1044575"/>
                <a:ext cx="8591550" cy="2764604"/>
              </a:xfrm>
              <a:blipFill>
                <a:blip r:embed="rId5"/>
                <a:stretch>
                  <a:fillRect l="-142" t="-1101" r="-213" b="-3524"/>
                </a:stretch>
              </a:blipFill>
              <a:extLst>
                <a:ext uri="{91240B29-F687-4F45-9708-019B960494DF}">
                  <a14:hiddenLine xmlns:a14="http://schemas.microsoft.com/office/drawing/2010/main" w="9525">
                    <a:solidFill>
                      <a:srgbClr val="000000"/>
                    </a:solidFill>
                    <a:round/>
                    <a:headEnd/>
                    <a:tailEnd/>
                  </a14:hiddenLine>
                </a:ext>
              </a:extLst>
            </p:spPr>
            <p:txBody>
              <a:bodyPr/>
              <a:lstStyle/>
              <a:p>
                <a:r>
                  <a:rPr lang="en-US">
                    <a:noFill/>
                  </a:rPr>
                  <a:t> </a:t>
                </a:r>
              </a:p>
            </p:txBody>
          </p:sp>
        </mc:Fallback>
      </mc:AlternateContent>
      <p:sp>
        <p:nvSpPr>
          <p:cNvPr id="76808" name="AutoShape 16"/>
          <p:cNvSpPr>
            <a:spLocks noChangeArrowheads="1"/>
          </p:cNvSpPr>
          <p:nvPr/>
        </p:nvSpPr>
        <p:spPr bwMode="auto">
          <a:xfrm rot="-5400000">
            <a:off x="2337367" y="5352705"/>
            <a:ext cx="798513" cy="222250"/>
          </a:xfrm>
          <a:custGeom>
            <a:avLst/>
            <a:gdLst>
              <a:gd name="T0" fmla="*/ 954875154 w 21600"/>
              <a:gd name="T1" fmla="*/ 11764886 h 21600"/>
              <a:gd name="T2" fmla="*/ 545643526 w 21600"/>
              <a:gd name="T3" fmla="*/ 23529772 h 21600"/>
              <a:gd name="T4" fmla="*/ 136410530 w 21600"/>
              <a:gd name="T5" fmla="*/ 11764886 h 21600"/>
              <a:gd name="T6" fmla="*/ 54564352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CC99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000" tIns="46800" rIns="90000" bIns="46800" anchor="ct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algn="ctr" eaLnBrk="1" hangingPunct="1">
              <a:spcBef>
                <a:spcPct val="0"/>
              </a:spcBef>
              <a:buClr>
                <a:srgbClr val="000000"/>
              </a:buClr>
              <a:buSzPct val="100000"/>
              <a:buFont typeface="Times New Roman" pitchFamily="18" charset="0"/>
              <a:buNone/>
            </a:pPr>
            <a:r>
              <a:rPr lang="en-GB" altLang="en-US" sz="2400" i="1" dirty="0">
                <a:solidFill>
                  <a:srgbClr val="000000"/>
                </a:solidFill>
                <a:latin typeface="Times New Roman" pitchFamily="18" charset="0"/>
                <a:cs typeface="Times New Roman" pitchFamily="18" charset="0"/>
              </a:rPr>
              <a:t>h</a:t>
            </a:r>
          </a:p>
        </p:txBody>
      </p:sp>
      <p:sp>
        <p:nvSpPr>
          <p:cNvPr id="76809" name="Line 17"/>
          <p:cNvSpPr>
            <a:spLocks noChangeShapeType="1"/>
          </p:cNvSpPr>
          <p:nvPr/>
        </p:nvSpPr>
        <p:spPr bwMode="auto">
          <a:xfrm>
            <a:off x="2808155" y="5455099"/>
            <a:ext cx="811380" cy="635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810" name="Line 18"/>
          <p:cNvSpPr>
            <a:spLocks noChangeShapeType="1"/>
          </p:cNvSpPr>
          <p:nvPr/>
        </p:nvSpPr>
        <p:spPr bwMode="auto">
          <a:xfrm>
            <a:off x="2156310" y="5292494"/>
            <a:ext cx="428625" cy="158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811" name="Line 19"/>
          <p:cNvSpPr>
            <a:spLocks noChangeShapeType="1"/>
          </p:cNvSpPr>
          <p:nvPr/>
        </p:nvSpPr>
        <p:spPr bwMode="auto">
          <a:xfrm flipV="1">
            <a:off x="2436586" y="4659761"/>
            <a:ext cx="1588" cy="546100"/>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76812" name="Text Box 20"/>
              <p:cNvSpPr txBox="1">
                <a:spLocks noChangeArrowheads="1"/>
              </p:cNvSpPr>
              <p:nvPr/>
            </p:nvSpPr>
            <p:spPr bwMode="auto">
              <a:xfrm>
                <a:off x="1840583" y="5045618"/>
                <a:ext cx="428620" cy="463846"/>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14:m>
                  <m:oMathPara xmlns:m="http://schemas.openxmlformats.org/officeDocument/2006/math">
                    <m:oMathParaPr>
                      <m:jc m:val="centerGroup"/>
                    </m:oMathParaPr>
                    <m:oMath xmlns:m="http://schemas.openxmlformats.org/officeDocument/2006/math">
                      <m:r>
                        <a:rPr lang="en-US" altLang="en-US" sz="2400" i="1" dirty="0" smtClean="0">
                          <a:solidFill>
                            <a:srgbClr val="000000"/>
                          </a:solidFill>
                          <a:latin typeface="Cambria Math" panose="02040503050406030204" pitchFamily="18" charset="0"/>
                          <a:cs typeface="Times New Roman" pitchFamily="18" charset="0"/>
                        </a:rPr>
                        <m:t>0</m:t>
                      </m:r>
                    </m:oMath>
                  </m:oMathPara>
                </a14:m>
                <a:endParaRPr lang="en-GB" altLang="en-US" sz="2400" i="1" dirty="0">
                  <a:solidFill>
                    <a:srgbClr val="000000"/>
                  </a:solidFill>
                  <a:latin typeface="Times New Roman" pitchFamily="18" charset="0"/>
                  <a:cs typeface="Times New Roman" pitchFamily="18" charset="0"/>
                </a:endParaRPr>
              </a:p>
            </p:txBody>
          </p:sp>
        </mc:Choice>
        <mc:Fallback xmlns="">
          <p:sp>
            <p:nvSpPr>
              <p:cNvPr id="76812" name="Text Box 20"/>
              <p:cNvSpPr txBox="1">
                <a:spLocks noRot="1" noChangeAspect="1" noMove="1" noResize="1" noEditPoints="1" noAdjustHandles="1" noChangeArrowheads="1" noChangeShapeType="1" noTextEdit="1"/>
              </p:cNvSpPr>
              <p:nvPr/>
            </p:nvSpPr>
            <p:spPr bwMode="auto">
              <a:xfrm>
                <a:off x="1840583" y="5045618"/>
                <a:ext cx="428620" cy="463846"/>
              </a:xfrm>
              <a:prstGeom prst="rect">
                <a:avLst/>
              </a:prstGeom>
              <a:blipFill>
                <a:blip r:embed="rId6"/>
                <a:stretch>
                  <a:fillRect/>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p:sp>
        <p:nvSpPr>
          <p:cNvPr id="76813" name="Line 21"/>
          <p:cNvSpPr>
            <a:spLocks noChangeShapeType="1"/>
          </p:cNvSpPr>
          <p:nvPr/>
        </p:nvSpPr>
        <p:spPr bwMode="auto">
          <a:xfrm>
            <a:off x="2436586" y="5137186"/>
            <a:ext cx="188913" cy="1588"/>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818" name="AutoShape 26"/>
          <p:cNvSpPr>
            <a:spLocks noChangeArrowheads="1"/>
          </p:cNvSpPr>
          <p:nvPr/>
        </p:nvSpPr>
        <p:spPr bwMode="auto">
          <a:xfrm rot="-5400000">
            <a:off x="5247523" y="5343180"/>
            <a:ext cx="798513" cy="222250"/>
          </a:xfrm>
          <a:custGeom>
            <a:avLst/>
            <a:gdLst>
              <a:gd name="T0" fmla="*/ 954875154 w 21600"/>
              <a:gd name="T1" fmla="*/ 11764886 h 21600"/>
              <a:gd name="T2" fmla="*/ 545643526 w 21600"/>
              <a:gd name="T3" fmla="*/ 23529772 h 21600"/>
              <a:gd name="T4" fmla="*/ 136410530 w 21600"/>
              <a:gd name="T5" fmla="*/ 11764886 h 21600"/>
              <a:gd name="T6" fmla="*/ 54564352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CC99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000" tIns="46800" rIns="90000" bIns="46800" anchor="ct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algn="ctr" eaLnBrk="1" hangingPunct="1">
              <a:spcBef>
                <a:spcPct val="0"/>
              </a:spcBef>
              <a:buClr>
                <a:srgbClr val="000000"/>
              </a:buClr>
              <a:buSzPct val="100000"/>
              <a:buFont typeface="Times New Roman" pitchFamily="18" charset="0"/>
              <a:buNone/>
            </a:pPr>
            <a:r>
              <a:rPr lang="en-GB" altLang="en-US" sz="2400" i="1" dirty="0">
                <a:solidFill>
                  <a:srgbClr val="000000"/>
                </a:solidFill>
                <a:latin typeface="Times New Roman" pitchFamily="18" charset="0"/>
                <a:cs typeface="Times New Roman" pitchFamily="18" charset="0"/>
              </a:rPr>
              <a:t>h</a:t>
            </a:r>
          </a:p>
        </p:txBody>
      </p:sp>
      <p:sp>
        <p:nvSpPr>
          <p:cNvPr id="76819" name="Line 27"/>
          <p:cNvSpPr>
            <a:spLocks noChangeShapeType="1"/>
          </p:cNvSpPr>
          <p:nvPr/>
        </p:nvSpPr>
        <p:spPr bwMode="auto">
          <a:xfrm flipV="1">
            <a:off x="5346742" y="4650236"/>
            <a:ext cx="1588" cy="546100"/>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821" name="Line 29"/>
          <p:cNvSpPr>
            <a:spLocks noChangeShapeType="1"/>
          </p:cNvSpPr>
          <p:nvPr/>
        </p:nvSpPr>
        <p:spPr bwMode="auto">
          <a:xfrm flipV="1">
            <a:off x="5762667" y="5455098"/>
            <a:ext cx="249238" cy="952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823" name="Text Box 31"/>
          <p:cNvSpPr txBox="1">
            <a:spLocks noChangeArrowheads="1"/>
          </p:cNvSpPr>
          <p:nvPr/>
        </p:nvSpPr>
        <p:spPr bwMode="auto">
          <a:xfrm>
            <a:off x="6519905" y="5234436"/>
            <a:ext cx="184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cs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cs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cs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cs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cs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9pPr>
          </a:lstStyle>
          <a:p>
            <a:pPr eaLnBrk="1" hangingPunct="1">
              <a:spcBef>
                <a:spcPct val="0"/>
              </a:spcBef>
              <a:buClrTx/>
              <a:buSzTx/>
              <a:buFontTx/>
              <a:buNone/>
            </a:pPr>
            <a:endParaRPr lang="he-IL" altLang="en-US" sz="1800"/>
          </a:p>
        </p:txBody>
      </p:sp>
      <mc:AlternateContent xmlns:mc="http://schemas.openxmlformats.org/markup-compatibility/2006" xmlns:a14="http://schemas.microsoft.com/office/drawing/2010/main">
        <mc:Choice Requires="a14">
          <p:sp>
            <p:nvSpPr>
              <p:cNvPr id="76824" name="Text Box 32"/>
              <p:cNvSpPr txBox="1">
                <a:spLocks noChangeArrowheads="1"/>
              </p:cNvSpPr>
              <p:nvPr/>
            </p:nvSpPr>
            <p:spPr bwMode="auto">
              <a:xfrm>
                <a:off x="5963973" y="5205861"/>
                <a:ext cx="3000863" cy="463846"/>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r>
                  <a:rPr lang="en-US" altLang="en-US" sz="2400" dirty="0">
                    <a:solidFill>
                      <a:srgbClr val="000000"/>
                    </a:solidFill>
                    <a:ea typeface="Cambria Math" panose="02040503050406030204" pitchFamily="18" charset="0"/>
                    <a:cs typeface="Times New Roman" pitchFamily="18" charset="0"/>
                  </a:rPr>
                  <a:t>Ext(</a:t>
                </a:r>
                <a14:m>
                  <m:oMath xmlns:m="http://schemas.openxmlformats.org/officeDocument/2006/math">
                    <m:r>
                      <m:rPr>
                        <m:sty m:val="p"/>
                      </m:rPr>
                      <a:rPr lang="el-GR" altLang="en-US" sz="2400" i="1" smtClean="0">
                        <a:solidFill>
                          <a:srgbClr val="000000"/>
                        </a:solidFill>
                        <a:latin typeface="Cambria Math" panose="02040503050406030204" pitchFamily="18" charset="0"/>
                        <a:ea typeface="Cambria Math" panose="02040503050406030204" pitchFamily="18" charset="0"/>
                        <a:cs typeface="Times New Roman" pitchFamily="18" charset="0"/>
                      </a:rPr>
                      <m:t>Δ</m:t>
                    </m:r>
                    <m:r>
                      <a:rPr lang="en-US" altLang="en-US" sz="2400" b="0" i="1" smtClean="0">
                        <a:solidFill>
                          <a:srgbClr val="000000"/>
                        </a:solidFill>
                        <a:latin typeface="Cambria Math" panose="02040503050406030204" pitchFamily="18" charset="0"/>
                        <a:ea typeface="Cambria Math" panose="02040503050406030204" pitchFamily="18" charset="0"/>
                        <a:cs typeface="Times New Roman" pitchFamily="18" charset="0"/>
                      </a:rPr>
                      <m:t>,</m:t>
                    </m:r>
                    <m:d>
                      <m:dPr>
                        <m:ctrlPr>
                          <a:rPr lang="el-GR" altLang="en-US" sz="2400" i="1" smtClean="0">
                            <a:solidFill>
                              <a:srgbClr val="000000"/>
                            </a:solidFill>
                            <a:latin typeface="Cambria Math" panose="02040503050406030204" pitchFamily="18" charset="0"/>
                            <a:ea typeface="Cambria Math" panose="02040503050406030204" pitchFamily="18" charset="0"/>
                            <a:cs typeface="Times New Roman" pitchFamily="18" charset="0"/>
                          </a:rPr>
                        </m:ctrlPr>
                      </m:dPr>
                      <m:e>
                        <m:sSub>
                          <m:sSubPr>
                            <m:ctrlPr>
                              <a:rPr lang="en-GB" altLang="en-US" sz="2400" i="1" dirty="0">
                                <a:solidFill>
                                  <a:srgbClr val="000000"/>
                                </a:solidFill>
                                <a:latin typeface="Cambria Math" panose="02040503050406030204" pitchFamily="18" charset="0"/>
                                <a:cs typeface="Times New Roman" pitchFamily="18" charset="0"/>
                              </a:rPr>
                            </m:ctrlPr>
                          </m:sSubPr>
                          <m:e>
                            <m:r>
                              <a:rPr lang="en-US" altLang="en-US" sz="2400" i="1" dirty="0">
                                <a:solidFill>
                                  <a:srgbClr val="000000"/>
                                </a:solidFill>
                                <a:latin typeface="Cambria Math" panose="02040503050406030204" pitchFamily="18" charset="0"/>
                                <a:cs typeface="Times New Roman" pitchFamily="18" charset="0"/>
                              </a:rPr>
                              <m:t>𝑚</m:t>
                            </m:r>
                          </m:e>
                          <m:sub>
                            <m:r>
                              <a:rPr lang="en-US" altLang="en-US" sz="2400" i="1" dirty="0">
                                <a:solidFill>
                                  <a:srgbClr val="000000"/>
                                </a:solidFill>
                                <a:latin typeface="Cambria Math" panose="02040503050406030204" pitchFamily="18" charset="0"/>
                                <a:cs typeface="Times New Roman" pitchFamily="18" charset="0"/>
                              </a:rPr>
                              <m:t>1</m:t>
                            </m:r>
                          </m:sub>
                        </m:sSub>
                        <m:r>
                          <m:rPr>
                            <m:nor/>
                          </m:rPr>
                          <a:rPr lang="en-GB" altLang="en-US" sz="2800" dirty="0"/>
                          <m:t>, </m:t>
                        </m:r>
                        <m:r>
                          <m:rPr>
                            <m:nor/>
                          </m:rPr>
                          <a:rPr lang="en-GB" altLang="en-US" sz="2800" dirty="0"/>
                          <m:t>… </m:t>
                        </m:r>
                        <m:r>
                          <m:rPr>
                            <m:nor/>
                          </m:rPr>
                          <a:rPr lang="en-GB" altLang="en-US" sz="2800" dirty="0"/>
                          <m:t>, </m:t>
                        </m:r>
                        <m:sSub>
                          <m:sSubPr>
                            <m:ctrlPr>
                              <a:rPr lang="en-GB" altLang="en-US" sz="2400" i="1" dirty="0">
                                <a:solidFill>
                                  <a:srgbClr val="000000"/>
                                </a:solidFill>
                                <a:latin typeface="Cambria Math" panose="02040503050406030204" pitchFamily="18" charset="0"/>
                                <a:cs typeface="Times New Roman" pitchFamily="18" charset="0"/>
                              </a:rPr>
                            </m:ctrlPr>
                          </m:sSubPr>
                          <m:e>
                            <m:r>
                              <a:rPr lang="en-US" altLang="en-US" sz="2400" i="1" dirty="0">
                                <a:solidFill>
                                  <a:srgbClr val="000000"/>
                                </a:solidFill>
                                <a:latin typeface="Cambria Math" panose="02040503050406030204" pitchFamily="18" charset="0"/>
                                <a:cs typeface="Times New Roman" pitchFamily="18" charset="0"/>
                              </a:rPr>
                              <m:t>𝑚</m:t>
                            </m:r>
                          </m:e>
                          <m:sub>
                            <m:r>
                              <a:rPr lang="en-US" altLang="en-US" sz="2400" i="1" dirty="0">
                                <a:solidFill>
                                  <a:srgbClr val="000000"/>
                                </a:solidFill>
                                <a:latin typeface="Cambria Math" panose="02040503050406030204" pitchFamily="18" charset="0"/>
                                <a:cs typeface="Times New Roman" pitchFamily="18" charset="0"/>
                              </a:rPr>
                              <m:t>𝑙</m:t>
                            </m:r>
                          </m:sub>
                        </m:sSub>
                      </m:e>
                    </m:d>
                    <m:r>
                      <a:rPr lang="en-US" altLang="en-US" sz="2400" b="0" i="1" smtClean="0">
                        <a:solidFill>
                          <a:srgbClr val="000000"/>
                        </a:solidFill>
                        <a:latin typeface="Cambria Math" panose="02040503050406030204" pitchFamily="18" charset="0"/>
                        <a:ea typeface="Cambria Math" panose="02040503050406030204" pitchFamily="18" charset="0"/>
                        <a:cs typeface="Times New Roman" pitchFamily="18" charset="0"/>
                      </a:rPr>
                      <m:t>)</m:t>
                    </m:r>
                  </m:oMath>
                </a14:m>
                <a:endParaRPr lang="en-GB" altLang="en-US" sz="2400" i="1" dirty="0">
                  <a:solidFill>
                    <a:srgbClr val="000000"/>
                  </a:solidFill>
                  <a:latin typeface="Times New Roman" pitchFamily="18" charset="0"/>
                  <a:cs typeface="Times New Roman" pitchFamily="18" charset="0"/>
                </a:endParaRPr>
              </a:p>
            </p:txBody>
          </p:sp>
        </mc:Choice>
        <mc:Fallback xmlns="">
          <p:sp>
            <p:nvSpPr>
              <p:cNvPr id="76824" name="Text Box 32"/>
              <p:cNvSpPr txBox="1">
                <a:spLocks noRot="1" noChangeAspect="1" noMove="1" noResize="1" noEditPoints="1" noAdjustHandles="1" noChangeArrowheads="1" noChangeShapeType="1" noTextEdit="1"/>
              </p:cNvSpPr>
              <p:nvPr/>
            </p:nvSpPr>
            <p:spPr bwMode="auto">
              <a:xfrm>
                <a:off x="5963973" y="5205861"/>
                <a:ext cx="3000863" cy="463846"/>
              </a:xfrm>
              <a:prstGeom prst="rect">
                <a:avLst/>
              </a:prstGeom>
              <a:blipFill>
                <a:blip r:embed="rId7"/>
                <a:stretch>
                  <a:fillRect l="-3043" t="-10526" r="-1217" b="-2894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 Box 32"/>
              <p:cNvSpPr txBox="1">
                <a:spLocks noChangeArrowheads="1"/>
              </p:cNvSpPr>
              <p:nvPr/>
            </p:nvSpPr>
            <p:spPr bwMode="auto">
              <a:xfrm>
                <a:off x="2786606" y="5462079"/>
                <a:ext cx="1659406" cy="463846"/>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14:m>
                  <m:oMath xmlns:m="http://schemas.openxmlformats.org/officeDocument/2006/math">
                    <m:r>
                      <a:rPr lang="en-US" altLang="en-US" sz="2400" b="0" i="1" smtClean="0">
                        <a:solidFill>
                          <a:srgbClr val="000000"/>
                        </a:solidFill>
                        <a:latin typeface="Cambria Math" panose="02040503050406030204" pitchFamily="18" charset="0"/>
                        <a:ea typeface="Cambria Math" panose="02040503050406030204" pitchFamily="18" charset="0"/>
                        <a:cs typeface="Times New Roman" pitchFamily="18" charset="0"/>
                      </a:rPr>
                      <m:t>h</m:t>
                    </m:r>
                    <m:r>
                      <a:rPr lang="en-US" altLang="en-US" sz="2400" b="0" i="1" smtClean="0">
                        <a:solidFill>
                          <a:srgbClr val="000000"/>
                        </a:solidFill>
                        <a:latin typeface="Cambria Math" panose="02040503050406030204" pitchFamily="18" charset="0"/>
                        <a:ea typeface="Cambria Math" panose="02040503050406030204" pitchFamily="18" charset="0"/>
                        <a:cs typeface="Times New Roman" pitchFamily="18" charset="0"/>
                      </a:rPr>
                      <m:t>(</m:t>
                    </m:r>
                    <m:r>
                      <m:rPr>
                        <m:sty m:val="p"/>
                      </m:rPr>
                      <a:rPr lang="el-GR" altLang="en-US" sz="2400" i="1" smtClean="0">
                        <a:solidFill>
                          <a:srgbClr val="000000"/>
                        </a:solidFill>
                        <a:latin typeface="Cambria Math" panose="02040503050406030204" pitchFamily="18" charset="0"/>
                        <a:ea typeface="Cambria Math" panose="02040503050406030204" pitchFamily="18" charset="0"/>
                        <a:cs typeface="Times New Roman" pitchFamily="18" charset="0"/>
                      </a:rPr>
                      <m:t>Δ</m:t>
                    </m:r>
                  </m:oMath>
                </a14:m>
                <a:r>
                  <a:rPr lang="en-GB" altLang="en-US" sz="2400" i="1" dirty="0">
                    <a:solidFill>
                      <a:srgbClr val="000000"/>
                    </a:solidFill>
                    <a:latin typeface="Times New Roman" pitchFamily="18" charset="0"/>
                    <a:cs typeface="Times New Roman" pitchFamily="18" charset="0"/>
                  </a:rPr>
                  <a:t>||1||</a:t>
                </a:r>
                <a14:m>
                  <m:oMath xmlns:m="http://schemas.openxmlformats.org/officeDocument/2006/math">
                    <m:sSub>
                      <m:sSubPr>
                        <m:ctrlPr>
                          <a:rPr lang="en-GB" altLang="en-US" sz="2400" i="1" dirty="0">
                            <a:solidFill>
                              <a:srgbClr val="000000"/>
                            </a:solidFill>
                            <a:latin typeface="Cambria Math" panose="02040503050406030204" pitchFamily="18" charset="0"/>
                            <a:cs typeface="Times New Roman" pitchFamily="18" charset="0"/>
                          </a:rPr>
                        </m:ctrlPr>
                      </m:sSubPr>
                      <m:e>
                        <m:r>
                          <a:rPr lang="en-US" altLang="en-US" sz="2400" i="1" dirty="0">
                            <a:solidFill>
                              <a:srgbClr val="000000"/>
                            </a:solidFill>
                            <a:latin typeface="Cambria Math" panose="02040503050406030204" pitchFamily="18" charset="0"/>
                            <a:cs typeface="Times New Roman" pitchFamily="18" charset="0"/>
                          </a:rPr>
                          <m:t>𝑚</m:t>
                        </m:r>
                      </m:e>
                      <m:sub>
                        <m:r>
                          <a:rPr lang="en-US" altLang="en-US" sz="2400" b="0" i="1" dirty="0" smtClean="0">
                            <a:solidFill>
                              <a:srgbClr val="000000"/>
                            </a:solidFill>
                            <a:latin typeface="Cambria Math" panose="02040503050406030204" pitchFamily="18" charset="0"/>
                            <a:cs typeface="Times New Roman" pitchFamily="18" charset="0"/>
                          </a:rPr>
                          <m:t>1</m:t>
                        </m:r>
                      </m:sub>
                    </m:sSub>
                  </m:oMath>
                </a14:m>
                <a:r>
                  <a:rPr lang="en-GB" altLang="en-US" sz="2400" i="1" dirty="0">
                    <a:solidFill>
                      <a:srgbClr val="000000"/>
                    </a:solidFill>
                    <a:latin typeface="Times New Roman" pitchFamily="18" charset="0"/>
                    <a:cs typeface="Times New Roman" pitchFamily="18" charset="0"/>
                  </a:rPr>
                  <a:t>)</a:t>
                </a:r>
              </a:p>
            </p:txBody>
          </p:sp>
        </mc:Choice>
        <mc:Fallback xmlns="">
          <p:sp>
            <p:nvSpPr>
              <p:cNvPr id="38" name="Text Box 32"/>
              <p:cNvSpPr txBox="1">
                <a:spLocks noRot="1" noChangeAspect="1" noMove="1" noResize="1" noEditPoints="1" noAdjustHandles="1" noChangeArrowheads="1" noChangeShapeType="1" noTextEdit="1"/>
              </p:cNvSpPr>
              <p:nvPr/>
            </p:nvSpPr>
            <p:spPr bwMode="auto">
              <a:xfrm>
                <a:off x="2786606" y="5462079"/>
                <a:ext cx="1659406" cy="463846"/>
              </a:xfrm>
              <a:prstGeom prst="rect">
                <a:avLst/>
              </a:prstGeom>
              <a:blipFill>
                <a:blip r:embed="rId8"/>
                <a:stretch>
                  <a:fillRect l="-1103" t="-10526" r="-5147" b="-2894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Box 20">
                <a:extLst>
                  <a:ext uri="{FF2B5EF4-FFF2-40B4-BE49-F238E27FC236}">
                    <a16:creationId xmlns:a16="http://schemas.microsoft.com/office/drawing/2014/main" id="{53C1A9A5-49FB-4DC9-865C-BBFB9D29CAEA}"/>
                  </a:ext>
                </a:extLst>
              </p:cNvPr>
              <p:cNvSpPr txBox="1">
                <a:spLocks noChangeArrowheads="1"/>
              </p:cNvSpPr>
              <p:nvPr/>
            </p:nvSpPr>
            <p:spPr bwMode="auto">
              <a:xfrm>
                <a:off x="1789080" y="5462079"/>
                <a:ext cx="441444" cy="463846"/>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14:m>
                  <m:oMathPara xmlns:m="http://schemas.openxmlformats.org/officeDocument/2006/math">
                    <m:oMathParaPr>
                      <m:jc m:val="centerGroup"/>
                    </m:oMathParaPr>
                    <m:oMath xmlns:m="http://schemas.openxmlformats.org/officeDocument/2006/math">
                      <m:r>
                        <m:rPr>
                          <m:sty m:val="p"/>
                        </m:rPr>
                        <a:rPr lang="el-GR" altLang="en-US" sz="2400" i="1">
                          <a:solidFill>
                            <a:srgbClr val="000000"/>
                          </a:solidFill>
                          <a:latin typeface="Cambria Math" panose="02040503050406030204" pitchFamily="18" charset="0"/>
                          <a:ea typeface="Cambria Math" panose="02040503050406030204" pitchFamily="18" charset="0"/>
                          <a:cs typeface="Times New Roman" pitchFamily="18" charset="0"/>
                        </a:rPr>
                        <m:t>Δ</m:t>
                      </m:r>
                    </m:oMath>
                  </m:oMathPara>
                </a14:m>
                <a:endParaRPr lang="en-GB" altLang="en-US" sz="2400" i="1" dirty="0">
                  <a:solidFill>
                    <a:srgbClr val="000000"/>
                  </a:solidFill>
                  <a:latin typeface="Times New Roman" pitchFamily="18" charset="0"/>
                  <a:cs typeface="Times New Roman" pitchFamily="18" charset="0"/>
                </a:endParaRPr>
              </a:p>
            </p:txBody>
          </p:sp>
        </mc:Choice>
        <mc:Fallback xmlns="">
          <p:sp>
            <p:nvSpPr>
              <p:cNvPr id="3" name="Text Box 20">
                <a:extLst>
                  <a:ext uri="{FF2B5EF4-FFF2-40B4-BE49-F238E27FC236}">
                    <a16:creationId xmlns:a16="http://schemas.microsoft.com/office/drawing/2014/main" id="{53C1A9A5-49FB-4DC9-865C-BBFB9D29CAEA}"/>
                  </a:ext>
                </a:extLst>
              </p:cNvPr>
              <p:cNvSpPr txBox="1">
                <a:spLocks noRot="1" noChangeAspect="1" noMove="1" noResize="1" noEditPoints="1" noAdjustHandles="1" noChangeArrowheads="1" noChangeShapeType="1" noTextEdit="1"/>
              </p:cNvSpPr>
              <p:nvPr/>
            </p:nvSpPr>
            <p:spPr bwMode="auto">
              <a:xfrm>
                <a:off x="1789080" y="5462079"/>
                <a:ext cx="441444" cy="463846"/>
              </a:xfrm>
              <a:prstGeom prst="rect">
                <a:avLst/>
              </a:prstGeom>
              <a:blipFill>
                <a:blip r:embed="rId9"/>
                <a:stretch>
                  <a:fillRect/>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p:sp>
        <p:nvSpPr>
          <p:cNvPr id="4" name="Line 18">
            <a:extLst>
              <a:ext uri="{FF2B5EF4-FFF2-40B4-BE49-F238E27FC236}">
                <a16:creationId xmlns:a16="http://schemas.microsoft.com/office/drawing/2014/main" id="{09D1FB3B-5CB2-4D2E-B0B2-BA1A92F61719}"/>
              </a:ext>
            </a:extLst>
          </p:cNvPr>
          <p:cNvSpPr>
            <a:spLocks noChangeShapeType="1"/>
          </p:cNvSpPr>
          <p:nvPr/>
        </p:nvSpPr>
        <p:spPr bwMode="auto">
          <a:xfrm>
            <a:off x="2193698" y="5446214"/>
            <a:ext cx="428625" cy="158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 name="Line 18">
            <a:extLst>
              <a:ext uri="{FF2B5EF4-FFF2-40B4-BE49-F238E27FC236}">
                <a16:creationId xmlns:a16="http://schemas.microsoft.com/office/drawing/2014/main" id="{E7EF937D-115E-4521-8DC4-8BB4A7BA4BA1}"/>
              </a:ext>
            </a:extLst>
          </p:cNvPr>
          <p:cNvSpPr>
            <a:spLocks noChangeShapeType="1"/>
          </p:cNvSpPr>
          <p:nvPr/>
        </p:nvSpPr>
        <p:spPr bwMode="auto">
          <a:xfrm>
            <a:off x="5064879" y="5329955"/>
            <a:ext cx="428625" cy="158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Line 21">
            <a:extLst>
              <a:ext uri="{FF2B5EF4-FFF2-40B4-BE49-F238E27FC236}">
                <a16:creationId xmlns:a16="http://schemas.microsoft.com/office/drawing/2014/main" id="{8491DABB-C98A-467F-A553-44DEF600D487}"/>
              </a:ext>
            </a:extLst>
          </p:cNvPr>
          <p:cNvSpPr>
            <a:spLocks noChangeShapeType="1"/>
          </p:cNvSpPr>
          <p:nvPr/>
        </p:nvSpPr>
        <p:spPr bwMode="auto">
          <a:xfrm>
            <a:off x="5345155" y="5174647"/>
            <a:ext cx="188913" cy="1588"/>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Line 18">
            <a:extLst>
              <a:ext uri="{FF2B5EF4-FFF2-40B4-BE49-F238E27FC236}">
                <a16:creationId xmlns:a16="http://schemas.microsoft.com/office/drawing/2014/main" id="{60971853-101C-4374-A2F5-C5E64CC91A22}"/>
              </a:ext>
            </a:extLst>
          </p:cNvPr>
          <p:cNvSpPr>
            <a:spLocks noChangeShapeType="1"/>
          </p:cNvSpPr>
          <p:nvPr/>
        </p:nvSpPr>
        <p:spPr bwMode="auto">
          <a:xfrm>
            <a:off x="5102267" y="5483675"/>
            <a:ext cx="428625" cy="158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8" name="Text Box 20">
                <a:extLst>
                  <a:ext uri="{FF2B5EF4-FFF2-40B4-BE49-F238E27FC236}">
                    <a16:creationId xmlns:a16="http://schemas.microsoft.com/office/drawing/2014/main" id="{56C91106-8BF3-4A99-BC3D-61A82A23CAB0}"/>
                  </a:ext>
                </a:extLst>
              </p:cNvPr>
              <p:cNvSpPr txBox="1">
                <a:spLocks noChangeArrowheads="1"/>
              </p:cNvSpPr>
              <p:nvPr/>
            </p:nvSpPr>
            <p:spPr bwMode="auto">
              <a:xfrm>
                <a:off x="4749151" y="5098032"/>
                <a:ext cx="428620" cy="463846"/>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14:m>
                  <m:oMathPara xmlns:m="http://schemas.openxmlformats.org/officeDocument/2006/math">
                    <m:oMathParaPr>
                      <m:jc m:val="centerGroup"/>
                    </m:oMathParaPr>
                    <m:oMath xmlns:m="http://schemas.openxmlformats.org/officeDocument/2006/math">
                      <m:r>
                        <a:rPr lang="en-US" altLang="en-US" sz="2400" b="0" i="1" dirty="0" smtClean="0">
                          <a:solidFill>
                            <a:srgbClr val="000000"/>
                          </a:solidFill>
                          <a:latin typeface="Cambria Math" panose="02040503050406030204" pitchFamily="18" charset="0"/>
                          <a:cs typeface="Times New Roman" pitchFamily="18" charset="0"/>
                        </a:rPr>
                        <m:t>1</m:t>
                      </m:r>
                    </m:oMath>
                  </m:oMathPara>
                </a14:m>
                <a:endParaRPr lang="en-GB" altLang="en-US" sz="2400" i="1" dirty="0">
                  <a:solidFill>
                    <a:srgbClr val="000000"/>
                  </a:solidFill>
                  <a:latin typeface="Times New Roman" pitchFamily="18" charset="0"/>
                  <a:cs typeface="Times New Roman" pitchFamily="18" charset="0"/>
                </a:endParaRPr>
              </a:p>
            </p:txBody>
          </p:sp>
        </mc:Choice>
        <mc:Fallback xmlns="">
          <p:sp>
            <p:nvSpPr>
              <p:cNvPr id="8" name="Text Box 20">
                <a:extLst>
                  <a:ext uri="{FF2B5EF4-FFF2-40B4-BE49-F238E27FC236}">
                    <a16:creationId xmlns:a16="http://schemas.microsoft.com/office/drawing/2014/main" id="{56C91106-8BF3-4A99-BC3D-61A82A23CAB0}"/>
                  </a:ext>
                </a:extLst>
              </p:cNvPr>
              <p:cNvSpPr txBox="1">
                <a:spLocks noRot="1" noChangeAspect="1" noMove="1" noResize="1" noEditPoints="1" noAdjustHandles="1" noChangeArrowheads="1" noChangeShapeType="1" noTextEdit="1"/>
              </p:cNvSpPr>
              <p:nvPr/>
            </p:nvSpPr>
            <p:spPr bwMode="auto">
              <a:xfrm>
                <a:off x="4749151" y="5098032"/>
                <a:ext cx="428620" cy="463846"/>
              </a:xfrm>
              <a:prstGeom prst="rect">
                <a:avLst/>
              </a:prstGeom>
              <a:blipFill>
                <a:blip r:embed="rId10"/>
                <a:stretch>
                  <a:fillRect/>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649156308"/>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CRHF Applications</a:t>
            </a:r>
          </a:p>
        </p:txBody>
      </p:sp>
      <p:sp>
        <p:nvSpPr>
          <p:cNvPr id="3" name="Content Placeholder 2"/>
          <p:cNvSpPr>
            <a:spLocks noGrp="1"/>
          </p:cNvSpPr>
          <p:nvPr>
            <p:ph idx="1"/>
          </p:nvPr>
        </p:nvSpPr>
        <p:spPr/>
        <p:txBody>
          <a:bodyPr/>
          <a:lstStyle/>
          <a:p>
            <a:r>
              <a:rPr lang="en-US" dirty="0">
                <a:solidFill>
                  <a:schemeClr val="bg2">
                    <a:lumMod val="60000"/>
                    <a:lumOff val="40000"/>
                  </a:schemeClr>
                </a:solidFill>
              </a:rPr>
              <a:t>Integrity (of object / file / message )</a:t>
            </a:r>
          </a:p>
          <a:p>
            <a:r>
              <a:rPr lang="en-US" dirty="0">
                <a:solidFill>
                  <a:schemeClr val="bg2">
                    <a:lumMod val="60000"/>
                    <a:lumOff val="40000"/>
                  </a:schemeClr>
                </a:solidFill>
              </a:rPr>
              <a:t>Hash-then-Sign</a:t>
            </a:r>
          </a:p>
          <a:p>
            <a:r>
              <a:rPr lang="en-US" dirty="0">
                <a:solidFill>
                  <a:schemeClr val="bg1">
                    <a:lumMod val="75000"/>
                  </a:schemeClr>
                </a:solidFill>
              </a:rPr>
              <a:t>Digest-chain and </a:t>
            </a:r>
            <a:br>
              <a:rPr lang="en-US" dirty="0">
                <a:solidFill>
                  <a:schemeClr val="bg1">
                    <a:lumMod val="75000"/>
                  </a:schemeClr>
                </a:solidFill>
              </a:rPr>
            </a:br>
            <a:r>
              <a:rPr lang="en-US" dirty="0">
                <a:solidFill>
                  <a:schemeClr val="bg1">
                    <a:lumMod val="75000"/>
                  </a:schemeClr>
                </a:solidFill>
              </a:rPr>
              <a:t>the Merkle-</a:t>
            </a:r>
            <a:r>
              <a:rPr lang="en-US" dirty="0" err="1">
                <a:solidFill>
                  <a:schemeClr val="bg1">
                    <a:lumMod val="75000"/>
                  </a:schemeClr>
                </a:solidFill>
              </a:rPr>
              <a:t>Damgard</a:t>
            </a:r>
            <a:r>
              <a:rPr lang="en-US" dirty="0">
                <a:solidFill>
                  <a:schemeClr val="bg1">
                    <a:lumMod val="75000"/>
                  </a:schemeClr>
                </a:solidFill>
              </a:rPr>
              <a:t> construction</a:t>
            </a:r>
          </a:p>
          <a:p>
            <a:r>
              <a:rPr lang="en-US" dirty="0"/>
              <a:t>Merkle Digest</a:t>
            </a:r>
          </a:p>
          <a:p>
            <a:r>
              <a:rPr lang="en-US" dirty="0"/>
              <a:t>Block-chain (later)</a:t>
            </a:r>
          </a:p>
        </p:txBody>
      </p:sp>
      <p:sp>
        <p:nvSpPr>
          <p:cNvPr id="4" name="Date Placeholder 3"/>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p:cNvSpPr>
            <a:spLocks noGrp="1"/>
          </p:cNvSpPr>
          <p:nvPr>
            <p:ph type="sldNum" sz="quarter" idx="12"/>
          </p:nvPr>
        </p:nvSpPr>
        <p:spPr/>
        <p:txBody>
          <a:bodyPr/>
          <a:lstStyle/>
          <a:p>
            <a:pPr>
              <a:defRPr/>
            </a:pPr>
            <a:fld id="{4AC8934D-7EC5-4767-94BA-6AA41C7401E4}" type="slidenum">
              <a:rPr lang="he-IL" altLang="en-US" smtClean="0"/>
              <a:pPr>
                <a:defRPr/>
              </a:pPr>
              <a:t>62</a:t>
            </a:fld>
            <a:endParaRPr lang="en-US" altLang="en-US"/>
          </a:p>
        </p:txBody>
      </p:sp>
    </p:spTree>
    <p:extLst>
      <p:ext uri="{BB962C8B-B14F-4D97-AF65-F5344CB8AC3E}">
        <p14:creationId xmlns:p14="http://schemas.microsoft.com/office/powerpoint/2010/main" val="13316739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64B3-6180-48F1-8D74-F125956F18FC}"/>
              </a:ext>
            </a:extLst>
          </p:cNvPr>
          <p:cNvSpPr>
            <a:spLocks noGrp="1"/>
          </p:cNvSpPr>
          <p:nvPr>
            <p:ph type="title"/>
          </p:nvPr>
        </p:nvSpPr>
        <p:spPr/>
        <p:txBody>
          <a:bodyPr/>
          <a:lstStyle/>
          <a:p>
            <a:r>
              <a:rPr lang="en-US" dirty="0"/>
              <a:t>Merkle Digest Schemes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48DB0E-0959-4CC0-BB30-5F94821A03E8}"/>
                  </a:ext>
                </a:extLst>
              </p:cNvPr>
              <p:cNvSpPr>
                <a:spLocks noGrp="1"/>
              </p:cNvSpPr>
              <p:nvPr>
                <p:ph idx="1"/>
              </p:nvPr>
            </p:nvSpPr>
            <p:spPr>
              <a:xfrm>
                <a:off x="457199" y="1149350"/>
                <a:ext cx="8385717" cy="4981575"/>
              </a:xfrm>
            </p:spPr>
            <p:txBody>
              <a:bodyPr/>
              <a:lstStyle/>
              <a:p>
                <a:r>
                  <a:rPr lang="en-US" sz="2800" dirty="0">
                    <a:highlight>
                      <a:srgbClr val="FFFF00"/>
                    </a:highlight>
                  </a:rPr>
                  <a:t>Digest function </a:t>
                </a:r>
                <a14:m>
                  <m:oMath xmlns:m="http://schemas.openxmlformats.org/officeDocument/2006/math">
                    <m:r>
                      <a:rPr lang="en-US" sz="2800" b="1" i="1" smtClean="0">
                        <a:highlight>
                          <a:srgbClr val="FFFF00"/>
                        </a:highlight>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m:t>
                    </m:r>
                    <m:d>
                      <m:dPr>
                        <m:begChr m:val="{"/>
                        <m:endChr m:val="}"/>
                        <m:ctrlPr>
                          <a:rPr lang="en-US" sz="2800" b="1" i="1" smtClean="0">
                            <a:latin typeface="Cambria Math" panose="02040503050406030204" pitchFamily="18" charset="0"/>
                            <a:ea typeface="Cambria Math" panose="02040503050406030204" pitchFamily="18" charset="0"/>
                          </a:rPr>
                        </m:ctrlPr>
                      </m:dPr>
                      <m:e>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𝑚</m:t>
                            </m:r>
                          </m:e>
                          <m:sub>
                            <m:r>
                              <a:rPr lang="en-US" sz="2800" b="0" i="1" smtClean="0">
                                <a:latin typeface="Cambria Math" panose="02040503050406030204" pitchFamily="18" charset="0"/>
                                <a:ea typeface="Cambria Math" panose="02040503050406030204" pitchFamily="18" charset="0"/>
                              </a:rPr>
                              <m:t>𝑖</m:t>
                            </m:r>
                          </m:sub>
                        </m:sSub>
                        <m:r>
                          <a:rPr lang="en-US" sz="2800" b="0" i="1" smtClean="0">
                            <a:latin typeface="Cambria Math" panose="02040503050406030204" pitchFamily="18" charset="0"/>
                            <a:ea typeface="Cambria Math" panose="02040503050406030204" pitchFamily="18" charset="0"/>
                          </a:rPr>
                          <m:t>𝜖</m:t>
                        </m:r>
                        <m:sSup>
                          <m:sSupPr>
                            <m:ctrlPr>
                              <a:rPr lang="en-US" sz="2800" i="1" smtClean="0">
                                <a:latin typeface="Cambria Math" panose="02040503050406030204" pitchFamily="18" charset="0"/>
                                <a:ea typeface="Cambria Math" panose="02040503050406030204" pitchFamily="18" charset="0"/>
                              </a:rPr>
                            </m:ctrlPr>
                          </m:sSupPr>
                          <m:e>
                            <m:d>
                              <m:dPr>
                                <m:begChr m:val="{"/>
                                <m:endChr m:val="}"/>
                                <m:ctrlPr>
                                  <a:rPr lang="en-US" sz="2800" i="1">
                                    <a:latin typeface="Cambria Math" panose="02040503050406030204" pitchFamily="18" charset="0"/>
                                    <a:ea typeface="Cambria Math" panose="02040503050406030204" pitchFamily="18" charset="0"/>
                                  </a:rPr>
                                </m:ctrlPr>
                              </m:dPr>
                              <m:e>
                                <m:r>
                                  <a:rPr lang="en-US" sz="2800" b="0" i="1">
                                    <a:latin typeface="Cambria Math" panose="02040503050406030204" pitchFamily="18" charset="0"/>
                                    <a:ea typeface="Cambria Math" panose="02040503050406030204" pitchFamily="18" charset="0"/>
                                  </a:rPr>
                                  <m:t>0</m:t>
                                </m:r>
                                <m:r>
                                  <a:rPr lang="en-US" sz="2800" b="0" i="1">
                                    <a:latin typeface="Cambria Math" panose="02040503050406030204" pitchFamily="18" charset="0"/>
                                    <a:ea typeface="Cambria Math" panose="02040503050406030204" pitchFamily="18" charset="0"/>
                                  </a:rPr>
                                  <m:t>,</m:t>
                                </m:r>
                                <m:r>
                                  <a:rPr lang="en-US" sz="2800" b="0" i="1">
                                    <a:latin typeface="Cambria Math" panose="02040503050406030204" pitchFamily="18" charset="0"/>
                                    <a:ea typeface="Cambria Math" panose="02040503050406030204" pitchFamily="18" charset="0"/>
                                  </a:rPr>
                                  <m:t>1</m:t>
                                </m:r>
                              </m:e>
                            </m:d>
                          </m:e>
                          <m:sup>
                            <m:r>
                              <a:rPr lang="en-US" sz="2800" b="0" i="1" smtClean="0">
                                <a:latin typeface="Cambria Math" panose="02040503050406030204" pitchFamily="18" charset="0"/>
                                <a:ea typeface="Cambria Math" panose="02040503050406030204" pitchFamily="18" charset="0"/>
                              </a:rPr>
                              <m:t>∗</m:t>
                            </m:r>
                          </m:sup>
                        </m:sSup>
                      </m:e>
                    </m:d>
                    <m:r>
                      <a:rPr lang="en-US" sz="2800" b="1" i="1" smtClean="0">
                        <a:latin typeface="Cambria Math" panose="02040503050406030204" pitchFamily="18" charset="0"/>
                        <a:ea typeface="Cambria Math" panose="02040503050406030204" pitchFamily="18" charset="0"/>
                      </a:rPr>
                      <m:t>→</m:t>
                    </m:r>
                    <m:sSup>
                      <m:sSupPr>
                        <m:ctrlPr>
                          <a:rPr lang="en-US" sz="2800" b="1" i="1" smtClean="0">
                            <a:latin typeface="Cambria Math" panose="02040503050406030204" pitchFamily="18" charset="0"/>
                            <a:ea typeface="Cambria Math" panose="02040503050406030204" pitchFamily="18" charset="0"/>
                          </a:rPr>
                        </m:ctrlPr>
                      </m:sSupPr>
                      <m:e>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0</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1</m:t>
                            </m:r>
                          </m:e>
                        </m:d>
                      </m:e>
                      <m:sup>
                        <m:r>
                          <a:rPr lang="en-US" sz="2800" b="1" i="1" smtClean="0">
                            <a:latin typeface="Cambria Math" panose="02040503050406030204" pitchFamily="18" charset="0"/>
                            <a:ea typeface="Cambria Math" panose="02040503050406030204" pitchFamily="18" charset="0"/>
                          </a:rPr>
                          <m:t>∗</m:t>
                        </m:r>
                      </m:sup>
                    </m:sSup>
                  </m:oMath>
                </a14:m>
                <a:endParaRPr lang="en-US" sz="2800" dirty="0"/>
              </a:p>
              <a:p>
                <a:pPr lvl="2"/>
                <a:r>
                  <a:rPr lang="en-US" sz="2000" dirty="0"/>
                  <a:t>Collision-resistance requirement</a:t>
                </a:r>
              </a:p>
              <a:p>
                <a:r>
                  <a:rPr lang="en-US" sz="2800" dirty="0"/>
                  <a:t>Validation of Inclusion: </a:t>
                </a:r>
                <a14:m>
                  <m:oMath xmlns:m="http://schemas.openxmlformats.org/officeDocument/2006/math">
                    <m:r>
                      <a:rPr lang="en-US" sz="2800" i="1" dirty="0" smtClean="0">
                        <a:latin typeface="Cambria Math" panose="02040503050406030204" pitchFamily="18" charset="0"/>
                      </a:rPr>
                      <m:t>𝑃𝑜𝐼</m:t>
                    </m:r>
                  </m:oMath>
                </a14:m>
                <a:r>
                  <a:rPr lang="en-US" sz="2800" dirty="0"/>
                  <a:t> and </a:t>
                </a:r>
                <a14:m>
                  <m:oMath xmlns:m="http://schemas.openxmlformats.org/officeDocument/2006/math">
                    <m:r>
                      <a:rPr lang="en-US" sz="2800" i="1" dirty="0" smtClean="0">
                        <a:latin typeface="Cambria Math" panose="02040503050406030204" pitchFamily="18" charset="0"/>
                      </a:rPr>
                      <m:t>𝑉𝑒𝑟𝑃𝑜𝐼</m:t>
                    </m:r>
                  </m:oMath>
                </a14:m>
                <a:endParaRPr lang="en-US" sz="2800" dirty="0"/>
              </a:p>
              <a:p>
                <a:pPr lvl="1"/>
                <a14:m>
                  <m:oMath xmlns:m="http://schemas.openxmlformats.org/officeDocument/2006/math">
                    <m:r>
                      <a:rPr lang="en-US" sz="2400" i="1" dirty="0" smtClean="0">
                        <a:highlight>
                          <a:srgbClr val="FFFF00"/>
                        </a:highlight>
                        <a:latin typeface="Cambria Math" panose="02040503050406030204" pitchFamily="18" charset="0"/>
                      </a:rPr>
                      <m:t>𝑃𝑜𝐼</m:t>
                    </m:r>
                  </m:oMath>
                </a14:m>
                <a:r>
                  <a:rPr lang="en-US" sz="2400" dirty="0"/>
                  <a:t> function: compute </a:t>
                </a:r>
                <a:r>
                  <a:rPr lang="en-US" sz="2400" dirty="0">
                    <a:highlight>
                      <a:srgbClr val="FFFF00"/>
                    </a:highlight>
                  </a:rPr>
                  <a:t>Proof of Inclusion</a:t>
                </a:r>
              </a:p>
              <a:p>
                <a:pPr lvl="1"/>
                <a14:m>
                  <m:oMath xmlns:m="http://schemas.openxmlformats.org/officeDocument/2006/math">
                    <m:r>
                      <a:rPr lang="en-US" sz="2400" i="1" dirty="0" smtClean="0">
                        <a:highlight>
                          <a:srgbClr val="FFFF00"/>
                        </a:highlight>
                        <a:latin typeface="Cambria Math" panose="02040503050406030204" pitchFamily="18" charset="0"/>
                      </a:rPr>
                      <m:t>𝑉𝑒𝑟𝑃𝑜𝐼</m:t>
                    </m:r>
                  </m:oMath>
                </a14:m>
                <a:r>
                  <a:rPr lang="en-US" sz="2400" dirty="0"/>
                  <a:t> function: </a:t>
                </a:r>
                <a:r>
                  <a:rPr lang="en-US" sz="2400" dirty="0">
                    <a:highlight>
                      <a:srgbClr val="FFFF00"/>
                    </a:highlight>
                  </a:rPr>
                  <a:t>verify PoI</a:t>
                </a:r>
              </a:p>
              <a:p>
                <a:pPr lvl="1"/>
                <a:r>
                  <a:rPr lang="en-US" sz="2400" dirty="0"/>
                  <a:t>Both: mandatory and optimized</a:t>
                </a:r>
              </a:p>
              <a:p>
                <a:pPr lvl="1"/>
                <a:r>
                  <a:rPr lang="en-US" sz="2400" dirty="0"/>
                  <a:t>Optional, also </a:t>
                </a:r>
                <a:r>
                  <a:rPr lang="en-US" sz="2400" dirty="0">
                    <a:highlight>
                      <a:srgbClr val="FFFF00"/>
                    </a:highlight>
                  </a:rPr>
                  <a:t>Proof-of-Non-Inclusion (</a:t>
                </a:r>
                <a:r>
                  <a:rPr lang="en-US" sz="2400" dirty="0" err="1">
                    <a:highlight>
                      <a:srgbClr val="FFFF00"/>
                    </a:highlight>
                  </a:rPr>
                  <a:t>PoNI</a:t>
                </a:r>
                <a:r>
                  <a:rPr lang="en-US" sz="2400" dirty="0">
                    <a:highlight>
                      <a:srgbClr val="FFFF00"/>
                    </a:highlight>
                  </a:rPr>
                  <a:t>) </a:t>
                </a:r>
              </a:p>
              <a:p>
                <a:r>
                  <a:rPr lang="en-US" sz="2800" dirty="0"/>
                  <a:t>Extending the Sequence: </a:t>
                </a:r>
                <a14:m>
                  <m:oMath xmlns:m="http://schemas.openxmlformats.org/officeDocument/2006/math">
                    <m:r>
                      <a:rPr lang="en-US" sz="2800" i="1" dirty="0" smtClean="0">
                        <a:latin typeface="Cambria Math" panose="02040503050406030204" pitchFamily="18" charset="0"/>
                      </a:rPr>
                      <m:t>𝑃𝑜</m:t>
                    </m:r>
                    <m:r>
                      <a:rPr lang="en-US" sz="2800" b="0" i="1" dirty="0" smtClean="0">
                        <a:latin typeface="Cambria Math" panose="02040503050406030204" pitchFamily="18" charset="0"/>
                      </a:rPr>
                      <m:t>𝐶</m:t>
                    </m:r>
                  </m:oMath>
                </a14:m>
                <a:r>
                  <a:rPr lang="en-US" sz="2800" dirty="0"/>
                  <a:t> and </a:t>
                </a:r>
                <a14:m>
                  <m:oMath xmlns:m="http://schemas.openxmlformats.org/officeDocument/2006/math">
                    <m:r>
                      <a:rPr lang="en-US" sz="2800" i="1" dirty="0" smtClean="0">
                        <a:latin typeface="Cambria Math" panose="02040503050406030204" pitchFamily="18" charset="0"/>
                      </a:rPr>
                      <m:t>𝑉𝑒𝑟𝑃𝑜</m:t>
                    </m:r>
                    <m:r>
                      <a:rPr lang="en-US" sz="2800" b="0" i="1" dirty="0" smtClean="0">
                        <a:latin typeface="Cambria Math" panose="02040503050406030204" pitchFamily="18" charset="0"/>
                      </a:rPr>
                      <m:t>𝐶</m:t>
                    </m:r>
                  </m:oMath>
                </a14:m>
                <a:endParaRPr lang="en-US" sz="2800" dirty="0"/>
              </a:p>
              <a:p>
                <a:pPr lvl="1"/>
                <a14:m>
                  <m:oMath xmlns:m="http://schemas.openxmlformats.org/officeDocument/2006/math">
                    <m:r>
                      <a:rPr lang="en-US" sz="2400" i="1" dirty="0" smtClean="0">
                        <a:highlight>
                          <a:srgbClr val="FFFF00"/>
                        </a:highlight>
                        <a:latin typeface="Cambria Math" panose="02040503050406030204" pitchFamily="18" charset="0"/>
                      </a:rPr>
                      <m:t>𝑃𝑜</m:t>
                    </m:r>
                    <m:r>
                      <a:rPr lang="en-US" sz="2400" b="0" i="1" dirty="0" smtClean="0">
                        <a:highlight>
                          <a:srgbClr val="FFFF00"/>
                        </a:highlight>
                        <a:latin typeface="Cambria Math" panose="02040503050406030204" pitchFamily="18" charset="0"/>
                      </a:rPr>
                      <m:t>𝐶</m:t>
                    </m:r>
                  </m:oMath>
                </a14:m>
                <a:r>
                  <a:rPr lang="en-US" sz="2400" dirty="0"/>
                  <a:t>: </a:t>
                </a:r>
                <a:r>
                  <a:rPr lang="en-US" sz="2400" dirty="0">
                    <a:highlight>
                      <a:srgbClr val="FFFF00"/>
                    </a:highlight>
                  </a:rPr>
                  <a:t>Proof of Consistency </a:t>
                </a:r>
                <a:r>
                  <a:rPr lang="en-US" sz="2400" dirty="0"/>
                  <a:t>(from old digest to new)</a:t>
                </a:r>
              </a:p>
              <a:p>
                <a:pPr lvl="1"/>
                <a14:m>
                  <m:oMath xmlns:m="http://schemas.openxmlformats.org/officeDocument/2006/math">
                    <m:r>
                      <a:rPr lang="en-US" sz="2400" i="1" dirty="0" smtClean="0">
                        <a:highlight>
                          <a:srgbClr val="FFFF00"/>
                        </a:highlight>
                        <a:latin typeface="Cambria Math" panose="02040503050406030204" pitchFamily="18" charset="0"/>
                      </a:rPr>
                      <m:t>𝑉𝑒𝑟𝑃𝑜</m:t>
                    </m:r>
                    <m:r>
                      <a:rPr lang="en-US" sz="2400" b="0" i="1" dirty="0" smtClean="0">
                        <a:highlight>
                          <a:srgbClr val="FFFF00"/>
                        </a:highlight>
                        <a:latin typeface="Cambria Math" panose="02040503050406030204" pitchFamily="18" charset="0"/>
                      </a:rPr>
                      <m:t>𝐶</m:t>
                    </m:r>
                  </m:oMath>
                </a14:m>
                <a:r>
                  <a:rPr lang="en-US" sz="2400" dirty="0"/>
                  <a:t> function: </a:t>
                </a:r>
                <a:r>
                  <a:rPr lang="en-US" sz="2400" dirty="0">
                    <a:highlight>
                      <a:srgbClr val="FFFF00"/>
                    </a:highlight>
                  </a:rPr>
                  <a:t>verify </a:t>
                </a:r>
                <a:r>
                  <a:rPr lang="en-US" sz="2400" dirty="0" err="1">
                    <a:highlight>
                      <a:srgbClr val="FFFF00"/>
                    </a:highlight>
                  </a:rPr>
                  <a:t>PoC</a:t>
                </a:r>
                <a:endParaRPr lang="en-US" sz="2400" dirty="0">
                  <a:highlight>
                    <a:srgbClr val="FFFF00"/>
                  </a:highlight>
                </a:endParaRPr>
              </a:p>
              <a:p>
                <a:pPr lvl="1"/>
                <a:r>
                  <a:rPr lang="en-US" sz="2400" dirty="0"/>
                  <a:t>Optional</a:t>
                </a:r>
              </a:p>
            </p:txBody>
          </p:sp>
        </mc:Choice>
        <mc:Fallback xmlns="">
          <p:sp>
            <p:nvSpPr>
              <p:cNvPr id="3" name="Content Placeholder 2">
                <a:extLst>
                  <a:ext uri="{FF2B5EF4-FFF2-40B4-BE49-F238E27FC236}">
                    <a16:creationId xmlns:a16="http://schemas.microsoft.com/office/drawing/2014/main" id="{D148DB0E-0959-4CC0-BB30-5F94821A03E8}"/>
                  </a:ext>
                </a:extLst>
              </p:cNvPr>
              <p:cNvSpPr>
                <a:spLocks noGrp="1" noRot="1" noChangeAspect="1" noMove="1" noResize="1" noEditPoints="1" noAdjustHandles="1" noChangeArrowheads="1" noChangeShapeType="1" noTextEdit="1"/>
              </p:cNvSpPr>
              <p:nvPr>
                <p:ph idx="1"/>
              </p:nvPr>
            </p:nvSpPr>
            <p:spPr>
              <a:xfrm>
                <a:off x="457199" y="1149350"/>
                <a:ext cx="8385717" cy="4981575"/>
              </a:xfrm>
              <a:blipFill>
                <a:blip r:embed="rId2"/>
                <a:stretch>
                  <a:fillRect l="-436" t="-1346" b="-29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C4D74B9-E02E-4525-9AF4-E9C3539E7547}"/>
              </a:ext>
            </a:extLst>
          </p:cNvPr>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a:extLst>
              <a:ext uri="{FF2B5EF4-FFF2-40B4-BE49-F238E27FC236}">
                <a16:creationId xmlns:a16="http://schemas.microsoft.com/office/drawing/2014/main" id="{47C4BCCB-08D3-4818-B1E5-8CC272A6630A}"/>
              </a:ext>
            </a:extLst>
          </p:cNvPr>
          <p:cNvSpPr>
            <a:spLocks noGrp="1"/>
          </p:cNvSpPr>
          <p:nvPr>
            <p:ph type="sldNum" sz="quarter" idx="12"/>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mj-lt"/>
                <a:ea typeface="+mn-ea"/>
                <a:cs typeface="Arial" pitchFamily="34"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4AC8934D-7EC5-4767-94BA-6AA41C7401E4}" type="slidenum">
              <a:rPr lang="he-IL" altLang="en-US" smtClean="0"/>
              <a:pPr>
                <a:defRPr/>
              </a:pPr>
              <a:t>63</a:t>
            </a:fld>
            <a:endParaRPr lang="en-US" altLang="en-US"/>
          </a:p>
        </p:txBody>
      </p:sp>
    </p:spTree>
    <p:extLst>
      <p:ext uri="{BB962C8B-B14F-4D97-AF65-F5344CB8AC3E}">
        <p14:creationId xmlns:p14="http://schemas.microsoft.com/office/powerpoint/2010/main" val="170406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1000"/>
                                        <p:tgtEl>
                                          <p:spTgt spid="3">
                                            <p:txEl>
                                              <p:pRg st="6" end="6"/>
                                            </p:txEl>
                                          </p:spTgt>
                                        </p:tgtEl>
                                      </p:cBhvr>
                                    </p:animEffect>
                                    <p:anim calcmode="lin" valueType="num">
                                      <p:cBhvr>
                                        <p:cTn id="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7" end="7"/>
                                            </p:txEl>
                                          </p:spTgt>
                                        </p:tgtEl>
                                        <p:attrNameLst>
                                          <p:attrName>style.visibility</p:attrName>
                                        </p:attrNameLst>
                                      </p:cBhvr>
                                      <p:to>
                                        <p:strVal val="visible"/>
                                      </p:to>
                                    </p:set>
                                    <p:animEffect transition="in" filter="fade">
                                      <p:cBhvr>
                                        <p:cTn id="14" dur="1000"/>
                                        <p:tgtEl>
                                          <p:spTgt spid="3">
                                            <p:txEl>
                                              <p:pRg st="7" end="7"/>
                                            </p:txEl>
                                          </p:spTgt>
                                        </p:tgtEl>
                                      </p:cBhvr>
                                    </p:animEffect>
                                    <p:anim calcmode="lin" valueType="num">
                                      <p:cBhvr>
                                        <p:cTn id="1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7" end="7"/>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1000"/>
                                        <p:tgtEl>
                                          <p:spTgt spid="3">
                                            <p:txEl>
                                              <p:pRg st="8" end="8"/>
                                            </p:txEl>
                                          </p:spTgt>
                                        </p:tgtEl>
                                      </p:cBhvr>
                                    </p:animEffect>
                                    <p:anim calcmode="lin" valueType="num">
                                      <p:cBhvr>
                                        <p:cTn id="2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8" end="8"/>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1000"/>
                                        <p:tgtEl>
                                          <p:spTgt spid="3">
                                            <p:txEl>
                                              <p:pRg st="9" end="9"/>
                                            </p:txEl>
                                          </p:spTgt>
                                        </p:tgtEl>
                                      </p:cBhvr>
                                    </p:animEffect>
                                    <p:anim calcmode="lin" valueType="num">
                                      <p:cBhvr>
                                        <p:cTn id="2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9" end="9"/>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fade">
                                      <p:cBhvr>
                                        <p:cTn id="29" dur="1000"/>
                                        <p:tgtEl>
                                          <p:spTgt spid="3">
                                            <p:txEl>
                                              <p:pRg st="10" end="10"/>
                                            </p:txEl>
                                          </p:spTgt>
                                        </p:tgtEl>
                                      </p:cBhvr>
                                    </p:animEffect>
                                    <p:anim calcmode="lin" valueType="num">
                                      <p:cBhvr>
                                        <p:cTn id="30"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B83E-4875-420D-98B3-B80609C01E91}"/>
              </a:ext>
            </a:extLst>
          </p:cNvPr>
          <p:cNvSpPr>
            <a:spLocks noGrp="1"/>
          </p:cNvSpPr>
          <p:nvPr>
            <p:ph type="title"/>
          </p:nvPr>
        </p:nvSpPr>
        <p:spPr/>
        <p:txBody>
          <a:bodyPr/>
          <a:lstStyle/>
          <a:p>
            <a:r>
              <a:rPr lang="en-US" dirty="0"/>
              <a:t>Merkle digest scheme: definition</a:t>
            </a:r>
          </a:p>
        </p:txBody>
      </p:sp>
      <p:sp>
        <p:nvSpPr>
          <p:cNvPr id="4" name="Date Placeholder 3">
            <a:extLst>
              <a:ext uri="{FF2B5EF4-FFF2-40B4-BE49-F238E27FC236}">
                <a16:creationId xmlns:a16="http://schemas.microsoft.com/office/drawing/2014/main" id="{255C898A-F459-4558-B6CA-BBBD4024EFC2}"/>
              </a:ext>
            </a:extLst>
          </p:cNvPr>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a:extLst>
              <a:ext uri="{FF2B5EF4-FFF2-40B4-BE49-F238E27FC236}">
                <a16:creationId xmlns:a16="http://schemas.microsoft.com/office/drawing/2014/main" id="{1EAC616C-162C-44AC-9962-80DB30408F52}"/>
              </a:ext>
            </a:extLst>
          </p:cNvPr>
          <p:cNvSpPr>
            <a:spLocks noGrp="1"/>
          </p:cNvSpPr>
          <p:nvPr>
            <p:ph type="sldNum" sz="quarter" idx="12"/>
          </p:nvPr>
        </p:nvSpPr>
        <p:spPr/>
        <p:txBody>
          <a:bodyPr/>
          <a:lstStyle/>
          <a:p>
            <a:pPr>
              <a:defRPr/>
            </a:pPr>
            <a:fld id="{4AC8934D-7EC5-4767-94BA-6AA41C7401E4}" type="slidenum">
              <a:rPr lang="he-IL" altLang="en-US" smtClean="0"/>
              <a:pPr>
                <a:defRPr/>
              </a:pPr>
              <a:t>64</a:t>
            </a:fld>
            <a:endParaRPr lang="en-US" altLang="en-US"/>
          </a:p>
        </p:txBody>
      </p:sp>
      <p:pic>
        <p:nvPicPr>
          <p:cNvPr id="7" name="Picture 6">
            <a:extLst>
              <a:ext uri="{FF2B5EF4-FFF2-40B4-BE49-F238E27FC236}">
                <a16:creationId xmlns:a16="http://schemas.microsoft.com/office/drawing/2014/main" id="{240B5E37-6F38-425F-ACA8-98CF468D651B}"/>
              </a:ext>
            </a:extLst>
          </p:cNvPr>
          <p:cNvPicPr>
            <a:picLocks noChangeAspect="1"/>
          </p:cNvPicPr>
          <p:nvPr/>
        </p:nvPicPr>
        <p:blipFill>
          <a:blip r:embed="rId2"/>
          <a:stretch>
            <a:fillRect/>
          </a:stretch>
        </p:blipFill>
        <p:spPr>
          <a:xfrm>
            <a:off x="414972" y="1293541"/>
            <a:ext cx="8297861" cy="4262600"/>
          </a:xfrm>
          <a:prstGeom prst="rect">
            <a:avLst/>
          </a:prstGeom>
        </p:spPr>
      </p:pic>
    </p:spTree>
    <p:extLst>
      <p:ext uri="{BB962C8B-B14F-4D97-AF65-F5344CB8AC3E}">
        <p14:creationId xmlns:p14="http://schemas.microsoft.com/office/powerpoint/2010/main" val="20659489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B83E-4875-420D-98B3-B80609C01E91}"/>
              </a:ext>
            </a:extLst>
          </p:cNvPr>
          <p:cNvSpPr>
            <a:spLocks noGrp="1"/>
          </p:cNvSpPr>
          <p:nvPr>
            <p:ph type="title"/>
          </p:nvPr>
        </p:nvSpPr>
        <p:spPr/>
        <p:txBody>
          <a:bodyPr/>
          <a:lstStyle/>
          <a:p>
            <a:r>
              <a:rPr lang="en-US" dirty="0"/>
              <a:t>Merkle digest: correctness and security</a:t>
            </a:r>
          </a:p>
        </p:txBody>
      </p:sp>
      <p:sp>
        <p:nvSpPr>
          <p:cNvPr id="4" name="Date Placeholder 3">
            <a:extLst>
              <a:ext uri="{FF2B5EF4-FFF2-40B4-BE49-F238E27FC236}">
                <a16:creationId xmlns:a16="http://schemas.microsoft.com/office/drawing/2014/main" id="{255C898A-F459-4558-B6CA-BBBD4024EFC2}"/>
              </a:ext>
            </a:extLst>
          </p:cNvPr>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a:extLst>
              <a:ext uri="{FF2B5EF4-FFF2-40B4-BE49-F238E27FC236}">
                <a16:creationId xmlns:a16="http://schemas.microsoft.com/office/drawing/2014/main" id="{1EAC616C-162C-44AC-9962-80DB30408F52}"/>
              </a:ext>
            </a:extLst>
          </p:cNvPr>
          <p:cNvSpPr>
            <a:spLocks noGrp="1"/>
          </p:cNvSpPr>
          <p:nvPr>
            <p:ph type="sldNum" sz="quarter" idx="12"/>
          </p:nvPr>
        </p:nvSpPr>
        <p:spPr/>
        <p:txBody>
          <a:bodyPr/>
          <a:lstStyle/>
          <a:p>
            <a:pPr>
              <a:defRPr/>
            </a:pPr>
            <a:fld id="{4AC8934D-7EC5-4767-94BA-6AA41C7401E4}" type="slidenum">
              <a:rPr lang="he-IL" altLang="en-US" smtClean="0"/>
              <a:pPr>
                <a:defRPr/>
              </a:pPr>
              <a:t>65</a:t>
            </a:fld>
            <a:endParaRPr lang="en-US" altLang="en-US"/>
          </a:p>
        </p:txBody>
      </p:sp>
      <p:pic>
        <p:nvPicPr>
          <p:cNvPr id="6" name="Picture 5">
            <a:extLst>
              <a:ext uri="{FF2B5EF4-FFF2-40B4-BE49-F238E27FC236}">
                <a16:creationId xmlns:a16="http://schemas.microsoft.com/office/drawing/2014/main" id="{AF6650C2-D899-4CD7-8608-D2C78D84C0E1}"/>
              </a:ext>
            </a:extLst>
          </p:cNvPr>
          <p:cNvPicPr>
            <a:picLocks noChangeAspect="1"/>
          </p:cNvPicPr>
          <p:nvPr/>
        </p:nvPicPr>
        <p:blipFill>
          <a:blip r:embed="rId2"/>
          <a:stretch>
            <a:fillRect/>
          </a:stretch>
        </p:blipFill>
        <p:spPr>
          <a:xfrm>
            <a:off x="388938" y="1317223"/>
            <a:ext cx="7982218" cy="1427356"/>
          </a:xfrm>
          <a:prstGeom prst="rect">
            <a:avLst/>
          </a:prstGeom>
        </p:spPr>
      </p:pic>
      <p:pic>
        <p:nvPicPr>
          <p:cNvPr id="9" name="Picture 8">
            <a:extLst>
              <a:ext uri="{FF2B5EF4-FFF2-40B4-BE49-F238E27FC236}">
                <a16:creationId xmlns:a16="http://schemas.microsoft.com/office/drawing/2014/main" id="{00A69CCB-EE8A-441A-896C-1D8F093815EB}"/>
              </a:ext>
            </a:extLst>
          </p:cNvPr>
          <p:cNvPicPr>
            <a:picLocks noChangeAspect="1"/>
          </p:cNvPicPr>
          <p:nvPr/>
        </p:nvPicPr>
        <p:blipFill>
          <a:blip r:embed="rId3"/>
          <a:stretch>
            <a:fillRect/>
          </a:stretch>
        </p:blipFill>
        <p:spPr>
          <a:xfrm>
            <a:off x="887129" y="4556334"/>
            <a:ext cx="7301479" cy="1427356"/>
          </a:xfrm>
          <a:prstGeom prst="rect">
            <a:avLst/>
          </a:prstGeom>
        </p:spPr>
      </p:pic>
      <p:pic>
        <p:nvPicPr>
          <p:cNvPr id="7" name="Picture 6">
            <a:extLst>
              <a:ext uri="{FF2B5EF4-FFF2-40B4-BE49-F238E27FC236}">
                <a16:creationId xmlns:a16="http://schemas.microsoft.com/office/drawing/2014/main" id="{86FADDA6-E3DF-45D3-92AF-49A871B8EBF9}"/>
              </a:ext>
            </a:extLst>
          </p:cNvPr>
          <p:cNvPicPr>
            <a:picLocks noChangeAspect="1"/>
          </p:cNvPicPr>
          <p:nvPr/>
        </p:nvPicPr>
        <p:blipFill>
          <a:blip r:embed="rId4"/>
          <a:stretch>
            <a:fillRect/>
          </a:stretch>
        </p:blipFill>
        <p:spPr>
          <a:xfrm>
            <a:off x="222302" y="2901566"/>
            <a:ext cx="8747037" cy="1290289"/>
          </a:xfrm>
          <a:prstGeom prst="rect">
            <a:avLst/>
          </a:prstGeom>
        </p:spPr>
      </p:pic>
    </p:spTree>
    <p:extLst>
      <p:ext uri="{BB962C8B-B14F-4D97-AF65-F5344CB8AC3E}">
        <p14:creationId xmlns:p14="http://schemas.microsoft.com/office/powerpoint/2010/main" val="349860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E76DD-7682-4435-BA7A-B7D48610DBDE}"/>
              </a:ext>
            </a:extLst>
          </p:cNvPr>
          <p:cNvSpPr>
            <a:spLocks noGrp="1"/>
          </p:cNvSpPr>
          <p:nvPr>
            <p:ph type="title"/>
          </p:nvPr>
        </p:nvSpPr>
        <p:spPr/>
        <p:txBody>
          <a:bodyPr/>
          <a:lstStyle/>
          <a:p>
            <a:r>
              <a:rPr lang="en-US" dirty="0"/>
              <a:t>Proof of Consistency (</a:t>
            </a:r>
            <a:r>
              <a:rPr lang="en-US" dirty="0" err="1"/>
              <a:t>PoC</a:t>
            </a:r>
            <a:r>
              <a:rPr lang="en-US" dirty="0"/>
              <a:t>)</a:t>
            </a:r>
          </a:p>
        </p:txBody>
      </p:sp>
      <p:sp>
        <p:nvSpPr>
          <p:cNvPr id="5" name="Content Placeholder 4">
            <a:extLst>
              <a:ext uri="{FF2B5EF4-FFF2-40B4-BE49-F238E27FC236}">
                <a16:creationId xmlns:a16="http://schemas.microsoft.com/office/drawing/2014/main" id="{9A8FB0DB-71AF-43D5-8452-16C5F42611BC}"/>
              </a:ext>
            </a:extLst>
          </p:cNvPr>
          <p:cNvSpPr>
            <a:spLocks noGrp="1"/>
          </p:cNvSpPr>
          <p:nvPr>
            <p:ph idx="1"/>
          </p:nvPr>
        </p:nvSpPr>
        <p:spPr/>
        <p:txBody>
          <a:bodyPr/>
          <a:lstStyle/>
          <a:p>
            <a:r>
              <a:rPr lang="en-US" dirty="0"/>
              <a:t>A Merkle digest scheme supports </a:t>
            </a:r>
            <a:r>
              <a:rPr lang="en-US" dirty="0" err="1"/>
              <a:t>PoC</a:t>
            </a:r>
            <a:r>
              <a:rPr lang="en-US" dirty="0"/>
              <a:t> if it has two more functions: </a:t>
            </a:r>
            <a:br>
              <a:rPr lang="en-US" dirty="0"/>
            </a:br>
            <a:br>
              <a:rPr lang="en-US" dirty="0"/>
            </a:br>
            <a:br>
              <a:rPr lang="en-US" dirty="0"/>
            </a:br>
            <a:br>
              <a:rPr lang="en-US" dirty="0"/>
            </a:br>
            <a:br>
              <a:rPr lang="en-US" dirty="0"/>
            </a:br>
            <a:endParaRPr lang="en-US" dirty="0"/>
          </a:p>
          <a:p>
            <a:r>
              <a:rPr lang="en-US" dirty="0"/>
              <a:t>Correct </a:t>
            </a:r>
            <a:r>
              <a:rPr lang="en-US" dirty="0" err="1"/>
              <a:t>PoC</a:t>
            </a:r>
            <a:r>
              <a:rPr lang="en-US" dirty="0"/>
              <a:t>:</a:t>
            </a:r>
          </a:p>
        </p:txBody>
      </p:sp>
      <p:sp>
        <p:nvSpPr>
          <p:cNvPr id="3" name="Date Placeholder 2">
            <a:extLst>
              <a:ext uri="{FF2B5EF4-FFF2-40B4-BE49-F238E27FC236}">
                <a16:creationId xmlns:a16="http://schemas.microsoft.com/office/drawing/2014/main" id="{C5B05083-40D0-418D-9C60-539CB41FA4D0}"/>
              </a:ext>
            </a:extLst>
          </p:cNvPr>
          <p:cNvSpPr>
            <a:spLocks noGrp="1"/>
          </p:cNvSpPr>
          <p:nvPr>
            <p:ph type="dt" sz="half" idx="10"/>
          </p:nvPr>
        </p:nvSpPr>
        <p:spPr/>
        <p:txBody>
          <a:bodyPr/>
          <a:lstStyle/>
          <a:p>
            <a:pPr>
              <a:defRPr/>
            </a:pPr>
            <a:fld id="{62B1DA6C-CB3E-4F55-BF7C-F65BC845CBC9}" type="datetime1">
              <a:rPr lang="en-US" smtClean="0"/>
              <a:pPr>
                <a:defRPr/>
              </a:pPr>
              <a:t>1/5/2021</a:t>
            </a:fld>
            <a:endParaRPr lang="en-US" altLang="en-US"/>
          </a:p>
        </p:txBody>
      </p:sp>
      <p:sp>
        <p:nvSpPr>
          <p:cNvPr id="4" name="Slide Number Placeholder 3">
            <a:extLst>
              <a:ext uri="{FF2B5EF4-FFF2-40B4-BE49-F238E27FC236}">
                <a16:creationId xmlns:a16="http://schemas.microsoft.com/office/drawing/2014/main" id="{CD8E2BA3-4F87-4514-8C9A-99609295AD2F}"/>
              </a:ext>
            </a:extLst>
          </p:cNvPr>
          <p:cNvSpPr>
            <a:spLocks noGrp="1"/>
          </p:cNvSpPr>
          <p:nvPr>
            <p:ph type="sldNum" sz="quarter" idx="12"/>
          </p:nvPr>
        </p:nvSpPr>
        <p:spPr/>
        <p:txBody>
          <a:bodyPr/>
          <a:lstStyle/>
          <a:p>
            <a:pPr>
              <a:defRPr/>
            </a:pPr>
            <a:fld id="{3FABC885-442D-4533-A036-89E169523CA2}" type="slidenum">
              <a:rPr lang="he-IL" altLang="en-US" smtClean="0"/>
              <a:pPr>
                <a:defRPr/>
              </a:pPr>
              <a:t>66</a:t>
            </a:fld>
            <a:endParaRPr lang="en-US" altLang="en-US"/>
          </a:p>
        </p:txBody>
      </p:sp>
      <p:pic>
        <p:nvPicPr>
          <p:cNvPr id="7" name="Picture 6">
            <a:extLst>
              <a:ext uri="{FF2B5EF4-FFF2-40B4-BE49-F238E27FC236}">
                <a16:creationId xmlns:a16="http://schemas.microsoft.com/office/drawing/2014/main" id="{973DC64A-4953-4C2B-8244-8C42A62F40C2}"/>
              </a:ext>
            </a:extLst>
          </p:cNvPr>
          <p:cNvPicPr>
            <a:picLocks noChangeAspect="1"/>
          </p:cNvPicPr>
          <p:nvPr/>
        </p:nvPicPr>
        <p:blipFill>
          <a:blip r:embed="rId2"/>
          <a:stretch>
            <a:fillRect/>
          </a:stretch>
        </p:blipFill>
        <p:spPr>
          <a:xfrm>
            <a:off x="87536" y="2141034"/>
            <a:ext cx="8802066" cy="2352907"/>
          </a:xfrm>
          <a:prstGeom prst="rect">
            <a:avLst/>
          </a:prstGeom>
        </p:spPr>
      </p:pic>
      <p:pic>
        <p:nvPicPr>
          <p:cNvPr id="9" name="Picture 8">
            <a:extLst>
              <a:ext uri="{FF2B5EF4-FFF2-40B4-BE49-F238E27FC236}">
                <a16:creationId xmlns:a16="http://schemas.microsoft.com/office/drawing/2014/main" id="{B58D839F-DEA2-4D0B-90F3-C67E2258ED20}"/>
              </a:ext>
            </a:extLst>
          </p:cNvPr>
          <p:cNvPicPr>
            <a:picLocks noChangeAspect="1"/>
          </p:cNvPicPr>
          <p:nvPr/>
        </p:nvPicPr>
        <p:blipFill>
          <a:blip r:embed="rId3"/>
          <a:stretch>
            <a:fillRect/>
          </a:stretch>
        </p:blipFill>
        <p:spPr>
          <a:xfrm>
            <a:off x="457200" y="5083024"/>
            <a:ext cx="7604830" cy="625626"/>
          </a:xfrm>
          <a:prstGeom prst="rect">
            <a:avLst/>
          </a:prstGeom>
        </p:spPr>
      </p:pic>
    </p:spTree>
    <p:extLst>
      <p:ext uri="{BB962C8B-B14F-4D97-AF65-F5344CB8AC3E}">
        <p14:creationId xmlns:p14="http://schemas.microsoft.com/office/powerpoint/2010/main" val="2490860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E76DD-7682-4435-BA7A-B7D48610DBDE}"/>
              </a:ext>
            </a:extLst>
          </p:cNvPr>
          <p:cNvSpPr>
            <a:spLocks noGrp="1"/>
          </p:cNvSpPr>
          <p:nvPr>
            <p:ph type="title"/>
          </p:nvPr>
        </p:nvSpPr>
        <p:spPr/>
        <p:txBody>
          <a:bodyPr/>
          <a:lstStyle/>
          <a:p>
            <a:r>
              <a:rPr lang="en-US" dirty="0"/>
              <a:t>Secure Proof of Consistency</a:t>
            </a:r>
          </a:p>
        </p:txBody>
      </p:sp>
      <p:sp>
        <p:nvSpPr>
          <p:cNvPr id="5" name="Content Placeholder 4">
            <a:extLst>
              <a:ext uri="{FF2B5EF4-FFF2-40B4-BE49-F238E27FC236}">
                <a16:creationId xmlns:a16="http://schemas.microsoft.com/office/drawing/2014/main" id="{9A8FB0DB-71AF-43D5-8452-16C5F42611BC}"/>
              </a:ext>
            </a:extLst>
          </p:cNvPr>
          <p:cNvSpPr>
            <a:spLocks noGrp="1"/>
          </p:cNvSpPr>
          <p:nvPr>
            <p:ph idx="1"/>
          </p:nvPr>
        </p:nvSpPr>
        <p:spPr/>
        <p:txBody>
          <a:bodyPr/>
          <a:lstStyle/>
          <a:p>
            <a:r>
              <a:rPr lang="en-US" dirty="0"/>
              <a:t>A scheme has secure </a:t>
            </a:r>
            <a:r>
              <a:rPr lang="en-US" dirty="0" err="1"/>
              <a:t>PoC</a:t>
            </a:r>
            <a:r>
              <a:rPr lang="en-US" dirty="0"/>
              <a:t> if the </a:t>
            </a:r>
            <a:r>
              <a:rPr lang="en-US" dirty="0" err="1"/>
              <a:t>PoC</a:t>
            </a:r>
            <a:r>
              <a:rPr lang="en-US" dirty="0"/>
              <a:t>-advantage is </a:t>
            </a:r>
            <a:r>
              <a:rPr lang="en-US" dirty="0" err="1"/>
              <a:t>negl</a:t>
            </a:r>
            <a:r>
              <a:rPr lang="en-US" dirty="0"/>
              <a:t>. for every PPT adversary: </a:t>
            </a:r>
          </a:p>
        </p:txBody>
      </p:sp>
      <p:sp>
        <p:nvSpPr>
          <p:cNvPr id="3" name="Date Placeholder 2">
            <a:extLst>
              <a:ext uri="{FF2B5EF4-FFF2-40B4-BE49-F238E27FC236}">
                <a16:creationId xmlns:a16="http://schemas.microsoft.com/office/drawing/2014/main" id="{C5B05083-40D0-418D-9C60-539CB41FA4D0}"/>
              </a:ext>
            </a:extLst>
          </p:cNvPr>
          <p:cNvSpPr>
            <a:spLocks noGrp="1"/>
          </p:cNvSpPr>
          <p:nvPr>
            <p:ph type="dt" sz="half" idx="10"/>
          </p:nvPr>
        </p:nvSpPr>
        <p:spPr/>
        <p:txBody>
          <a:bodyPr/>
          <a:lstStyle/>
          <a:p>
            <a:pPr>
              <a:defRPr/>
            </a:pPr>
            <a:fld id="{62B1DA6C-CB3E-4F55-BF7C-F65BC845CBC9}" type="datetime1">
              <a:rPr lang="en-US" smtClean="0"/>
              <a:pPr>
                <a:defRPr/>
              </a:pPr>
              <a:t>1/5/2021</a:t>
            </a:fld>
            <a:endParaRPr lang="en-US" altLang="en-US"/>
          </a:p>
        </p:txBody>
      </p:sp>
      <p:sp>
        <p:nvSpPr>
          <p:cNvPr id="4" name="Slide Number Placeholder 3">
            <a:extLst>
              <a:ext uri="{FF2B5EF4-FFF2-40B4-BE49-F238E27FC236}">
                <a16:creationId xmlns:a16="http://schemas.microsoft.com/office/drawing/2014/main" id="{CD8E2BA3-4F87-4514-8C9A-99609295AD2F}"/>
              </a:ext>
            </a:extLst>
          </p:cNvPr>
          <p:cNvSpPr>
            <a:spLocks noGrp="1"/>
          </p:cNvSpPr>
          <p:nvPr>
            <p:ph type="sldNum" sz="quarter" idx="12"/>
          </p:nvPr>
        </p:nvSpPr>
        <p:spPr/>
        <p:txBody>
          <a:bodyPr/>
          <a:lstStyle/>
          <a:p>
            <a:pPr>
              <a:defRPr/>
            </a:pPr>
            <a:fld id="{3FABC885-442D-4533-A036-89E169523CA2}" type="slidenum">
              <a:rPr lang="he-IL" altLang="en-US" smtClean="0"/>
              <a:pPr>
                <a:defRPr/>
              </a:pPr>
              <a:t>67</a:t>
            </a:fld>
            <a:endParaRPr lang="en-US" altLang="en-US"/>
          </a:p>
        </p:txBody>
      </p:sp>
      <p:pic>
        <p:nvPicPr>
          <p:cNvPr id="8" name="Picture 7">
            <a:extLst>
              <a:ext uri="{FF2B5EF4-FFF2-40B4-BE49-F238E27FC236}">
                <a16:creationId xmlns:a16="http://schemas.microsoft.com/office/drawing/2014/main" id="{FBE91AB1-9D85-4AE5-A17B-13AB3277311A}"/>
              </a:ext>
            </a:extLst>
          </p:cNvPr>
          <p:cNvPicPr>
            <a:picLocks noChangeAspect="1"/>
          </p:cNvPicPr>
          <p:nvPr/>
        </p:nvPicPr>
        <p:blipFill>
          <a:blip r:embed="rId2"/>
          <a:stretch>
            <a:fillRect/>
          </a:stretch>
        </p:blipFill>
        <p:spPr>
          <a:xfrm>
            <a:off x="429975" y="2687444"/>
            <a:ext cx="8408626" cy="1505415"/>
          </a:xfrm>
          <a:prstGeom prst="rect">
            <a:avLst/>
          </a:prstGeom>
        </p:spPr>
      </p:pic>
    </p:spTree>
    <p:extLst>
      <p:ext uri="{BB962C8B-B14F-4D97-AF65-F5344CB8AC3E}">
        <p14:creationId xmlns:p14="http://schemas.microsoft.com/office/powerpoint/2010/main" val="28157641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8938" y="239410"/>
            <a:ext cx="8297862" cy="779462"/>
          </a:xfrm>
        </p:spPr>
        <p:txBody>
          <a:bodyPr/>
          <a:lstStyle/>
          <a:p>
            <a:r>
              <a:rPr lang="en-US" dirty="0"/>
              <a:t>Two-layered Merkle tree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04832"/>
                <a:ext cx="8229600" cy="4981575"/>
              </a:xfrm>
            </p:spPr>
            <p:txBody>
              <a:bodyPr/>
              <a:lstStyle/>
              <a:p>
                <a:r>
                  <a:rPr lang="en-US" sz="2400" dirty="0"/>
                  <a:t>Short digest validates integrity of large object</a:t>
                </a:r>
              </a:p>
              <a:p>
                <a:pPr lvl="1"/>
                <a:r>
                  <a:rPr lang="en-US" sz="2000" dirty="0"/>
                  <a:t>Often, object consists of multiple ‘files’</a:t>
                </a:r>
              </a:p>
              <a:p>
                <a:r>
                  <a:rPr lang="en-US" sz="2400" dirty="0"/>
                  <a:t>Merkle tree</a:t>
                </a:r>
                <a:r>
                  <a:rPr lang="en-US" sz="2400" b="1" dirty="0"/>
                  <a:t> </a:t>
                </a:r>
                <a:r>
                  <a:rPr lang="en-US" sz="2400" dirty="0"/>
                  <a:t>: integrity for many ‘messages’</a:t>
                </a:r>
              </a:p>
              <a:p>
                <a:pPr lvl="1"/>
                <a:r>
                  <a:rPr lang="en-US" sz="2000" dirty="0"/>
                  <a:t>Hash each ‘message’ in block, then hash-of-hashes</a:t>
                </a:r>
                <a:br>
                  <a:rPr lang="en-US" sz="2000" dirty="0"/>
                </a:br>
                <a14:m>
                  <m:oMath xmlns:m="http://schemas.openxmlformats.org/officeDocument/2006/math">
                    <m:r>
                      <a:rPr lang="en-US" sz="2400" i="1" smtClean="0">
                        <a:latin typeface="Cambria Math" panose="02040503050406030204" pitchFamily="18" charset="0"/>
                        <a:ea typeface="Cambria Math" panose="02040503050406030204" pitchFamily="18" charset="0"/>
                      </a:rPr>
                      <m:t>𝛿</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h</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h</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𝑚</m:t>
                            </m:r>
                          </m:e>
                          <m:sub>
                            <m:r>
                              <a:rPr lang="en-US" sz="2400" b="0" i="1" smtClean="0">
                                <a:latin typeface="Cambria Math" panose="02040503050406030204" pitchFamily="18" charset="0"/>
                                <a:ea typeface="Cambria Math" panose="02040503050406030204" pitchFamily="18" charset="0"/>
                              </a:rPr>
                              <m:t>1</m:t>
                            </m:r>
                          </m:sub>
                        </m:sSub>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h</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𝑚</m:t>
                            </m:r>
                          </m:e>
                          <m:sub>
                            <m:r>
                              <a:rPr lang="en-US" sz="2400" b="0" i="1" smtClean="0">
                                <a:latin typeface="Cambria Math" panose="02040503050406030204" pitchFamily="18" charset="0"/>
                                <a:ea typeface="Cambria Math" panose="02040503050406030204" pitchFamily="18" charset="0"/>
                              </a:rPr>
                              <m:t>2</m:t>
                            </m:r>
                          </m:sub>
                        </m:sSub>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h</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𝑚</m:t>
                            </m:r>
                          </m:e>
                          <m:sub>
                            <m:r>
                              <a:rPr lang="en-US" sz="2400" b="0" i="1" smtClean="0">
                                <a:latin typeface="Cambria Math" panose="02040503050406030204" pitchFamily="18" charset="0"/>
                                <a:ea typeface="Cambria Math" panose="02040503050406030204" pitchFamily="18" charset="0"/>
                              </a:rPr>
                              <m:t>3</m:t>
                            </m:r>
                          </m:sub>
                        </m:sSub>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h</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𝑚</m:t>
                            </m:r>
                          </m:e>
                          <m:sub>
                            <m:r>
                              <a:rPr lang="en-US" sz="2400" b="0" i="1" smtClean="0">
                                <a:latin typeface="Cambria Math" panose="02040503050406030204" pitchFamily="18" charset="0"/>
                                <a:ea typeface="Cambria Math" panose="02040503050406030204" pitchFamily="18" charset="0"/>
                              </a:rPr>
                              <m:t>4</m:t>
                            </m:r>
                          </m:sub>
                        </m:sSub>
                      </m:e>
                    </m:d>
                    <m:r>
                      <a:rPr lang="en-US" sz="2400" b="0" i="1" smtClean="0">
                        <a:latin typeface="Cambria Math" panose="02040503050406030204" pitchFamily="18" charset="0"/>
                        <a:ea typeface="Cambria Math" panose="02040503050406030204" pitchFamily="18" charset="0"/>
                      </a:rPr>
                      <m:t>)</m:t>
                    </m:r>
                  </m:oMath>
                </a14:m>
                <a:endParaRPr lang="en-US" sz="2000" dirty="0"/>
              </a:p>
              <a:p>
                <a:pPr lvl="1"/>
                <a:r>
                  <a:rPr lang="en-US" sz="2000" dirty="0"/>
                  <a:t>Validate each ‘message’ independently</a:t>
                </a:r>
              </a:p>
              <a:p>
                <a:pPr lvl="2"/>
                <a:r>
                  <a:rPr lang="en-US" sz="1800" dirty="0"/>
                  <a:t>Advantages: </a:t>
                </a:r>
                <a:r>
                  <a:rPr lang="en-US" sz="1800" b="1" dirty="0">
                    <a:solidFill>
                      <a:srgbClr val="0000FF"/>
                    </a:solidFill>
                  </a:rPr>
                  <a:t>efficiency</a:t>
                </a:r>
                <a:r>
                  <a:rPr lang="en-US" sz="1800" dirty="0"/>
                  <a:t> (computation, communication) and </a:t>
                </a:r>
                <a:r>
                  <a:rPr lang="en-US" sz="1800" b="1" dirty="0">
                    <a:solidFill>
                      <a:srgbClr val="0000FF"/>
                    </a:solidFill>
                  </a:rPr>
                  <a:t>privacy</a:t>
                </a:r>
                <a:r>
                  <a:rPr lang="en-US" sz="1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04832"/>
                <a:ext cx="8229600" cy="4981575"/>
              </a:xfrm>
              <a:blipFill>
                <a:blip r:embed="rId2"/>
                <a:stretch>
                  <a:fillRect l="-296" t="-8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p:cNvSpPr>
            <a:spLocks noGrp="1"/>
          </p:cNvSpPr>
          <p:nvPr>
            <p:ph type="sldNum" sz="quarter" idx="12"/>
          </p:nvPr>
        </p:nvSpPr>
        <p:spPr/>
        <p:txBody>
          <a:bodyPr/>
          <a:lstStyle/>
          <a:p>
            <a:pPr>
              <a:defRPr/>
            </a:pPr>
            <a:fld id="{4AC8934D-7EC5-4767-94BA-6AA41C7401E4}" type="slidenum">
              <a:rPr lang="he-IL" altLang="en-US" smtClean="0"/>
              <a:pPr>
                <a:defRPr/>
              </a:pPr>
              <a:t>68</a:t>
            </a:fld>
            <a:endParaRPr lang="en-US" altLang="en-US"/>
          </a:p>
        </p:txBody>
      </p:sp>
      <mc:AlternateContent xmlns:mc="http://schemas.openxmlformats.org/markup-compatibility/2006" xmlns:a14="http://schemas.microsoft.com/office/drawing/2010/main">
        <mc:Choice Requires="a14">
          <p:sp>
            <p:nvSpPr>
              <p:cNvPr id="62" name="Rectangle 61"/>
              <p:cNvSpPr/>
              <p:nvPr/>
            </p:nvSpPr>
            <p:spPr bwMode="auto">
              <a:xfrm>
                <a:off x="679730" y="3727500"/>
                <a:ext cx="1501454" cy="379421"/>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1</m:t>
                          </m:r>
                        </m:sub>
                      </m:sSub>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62" name="Rectangle 61"/>
              <p:cNvSpPr>
                <a:spLocks noRot="1" noChangeAspect="1" noMove="1" noResize="1" noEditPoints="1" noAdjustHandles="1" noChangeArrowheads="1" noChangeShapeType="1" noTextEdit="1"/>
              </p:cNvSpPr>
              <p:nvPr/>
            </p:nvSpPr>
            <p:spPr bwMode="auto">
              <a:xfrm>
                <a:off x="679730" y="3727500"/>
                <a:ext cx="1501454" cy="379421"/>
              </a:xfrm>
              <a:prstGeom prst="rect">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bwMode="auto">
              <a:xfrm>
                <a:off x="2620124" y="3752959"/>
                <a:ext cx="1520822" cy="371799"/>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64" name="Rectangle 63"/>
              <p:cNvSpPr>
                <a:spLocks noRot="1" noChangeAspect="1" noMove="1" noResize="1" noEditPoints="1" noAdjustHandles="1" noChangeArrowheads="1" noChangeShapeType="1" noTextEdit="1"/>
              </p:cNvSpPr>
              <p:nvPr/>
            </p:nvSpPr>
            <p:spPr bwMode="auto">
              <a:xfrm>
                <a:off x="2620124" y="3752959"/>
                <a:ext cx="1520822" cy="371799"/>
              </a:xfrm>
              <a:prstGeom prst="rect">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p:cNvSpPr/>
              <p:nvPr/>
            </p:nvSpPr>
            <p:spPr bwMode="auto">
              <a:xfrm>
                <a:off x="4566421" y="3732458"/>
                <a:ext cx="1529155" cy="369506"/>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3</m:t>
                          </m:r>
                        </m:sub>
                      </m:sSub>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66" name="Rectangle 65"/>
              <p:cNvSpPr>
                <a:spLocks noRot="1" noChangeAspect="1" noMove="1" noResize="1" noEditPoints="1" noAdjustHandles="1" noChangeArrowheads="1" noChangeShapeType="1" noTextEdit="1"/>
              </p:cNvSpPr>
              <p:nvPr/>
            </p:nvSpPr>
            <p:spPr bwMode="auto">
              <a:xfrm>
                <a:off x="4566421" y="3732458"/>
                <a:ext cx="1529155" cy="369506"/>
              </a:xfrm>
              <a:prstGeom prst="rect">
                <a:avLst/>
              </a:prstGeom>
              <a:blipFill>
                <a:blip r:embed="rId5"/>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p:cNvSpPr/>
              <p:nvPr/>
            </p:nvSpPr>
            <p:spPr bwMode="auto">
              <a:xfrm>
                <a:off x="6847973" y="3752959"/>
                <a:ext cx="1522923" cy="377381"/>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4</m:t>
                          </m:r>
                        </m:sub>
                      </m:sSub>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68" name="Rectangle 67"/>
              <p:cNvSpPr>
                <a:spLocks noRot="1" noChangeAspect="1" noMove="1" noResize="1" noEditPoints="1" noAdjustHandles="1" noChangeArrowheads="1" noChangeShapeType="1" noTextEdit="1"/>
              </p:cNvSpPr>
              <p:nvPr/>
            </p:nvSpPr>
            <p:spPr bwMode="auto">
              <a:xfrm>
                <a:off x="6847973" y="3752959"/>
                <a:ext cx="1522923" cy="377381"/>
              </a:xfrm>
              <a:prstGeom prst="rect">
                <a:avLst/>
              </a:prstGeom>
              <a:blipFill>
                <a:blip r:embed="rId6"/>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79" name="Straight Arrow Connector 78"/>
          <p:cNvCxnSpPr/>
          <p:nvPr/>
        </p:nvCxnSpPr>
        <p:spPr bwMode="auto">
          <a:xfrm flipH="1">
            <a:off x="4501656" y="4915871"/>
            <a:ext cx="797484" cy="2061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Straight Arrow Connector 79"/>
          <p:cNvCxnSpPr/>
          <p:nvPr/>
        </p:nvCxnSpPr>
        <p:spPr bwMode="auto">
          <a:xfrm flipH="1">
            <a:off x="4959661" y="4647034"/>
            <a:ext cx="2699336" cy="47500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Trapezoid 81"/>
          <p:cNvSpPr/>
          <p:nvPr/>
        </p:nvSpPr>
        <p:spPr bwMode="auto">
          <a:xfrm flipH="1" flipV="1">
            <a:off x="674057" y="4121578"/>
            <a:ext cx="1507127"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83" name="TextBox 82"/>
              <p:cNvSpPr txBox="1"/>
              <p:nvPr/>
            </p:nvSpPr>
            <p:spPr>
              <a:xfrm>
                <a:off x="1123633" y="4072718"/>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a:p>
            </p:txBody>
          </p:sp>
        </mc:Choice>
        <mc:Fallback xmlns="">
          <p:sp>
            <p:nvSpPr>
              <p:cNvPr id="83" name="TextBox 82"/>
              <p:cNvSpPr txBox="1">
                <a:spLocks noRot="1" noChangeAspect="1" noMove="1" noResize="1" noEditPoints="1" noAdjustHandles="1" noChangeArrowheads="1" noChangeShapeType="1" noTextEdit="1"/>
              </p:cNvSpPr>
              <p:nvPr/>
            </p:nvSpPr>
            <p:spPr>
              <a:xfrm>
                <a:off x="1123633" y="4072718"/>
                <a:ext cx="44640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p:cNvSpPr/>
              <p:nvPr/>
            </p:nvSpPr>
            <p:spPr bwMode="auto">
              <a:xfrm>
                <a:off x="1044375" y="4519064"/>
                <a:ext cx="766489" cy="40449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84" name="Rectangle 83"/>
              <p:cNvSpPr>
                <a:spLocks noRot="1" noChangeAspect="1" noMove="1" noResize="1" noEditPoints="1" noAdjustHandles="1" noChangeArrowheads="1" noChangeShapeType="1" noTextEdit="1"/>
              </p:cNvSpPr>
              <p:nvPr/>
            </p:nvSpPr>
            <p:spPr bwMode="auto">
              <a:xfrm>
                <a:off x="1044375" y="4519064"/>
                <a:ext cx="766489" cy="404492"/>
              </a:xfrm>
              <a:prstGeom prst="rect">
                <a:avLst/>
              </a:prstGeom>
              <a:blipFill>
                <a:blip r:embed="rId8"/>
                <a:stretch>
                  <a:fillRect r="-6250" b="-289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85" name="Trapezoid 84"/>
          <p:cNvSpPr/>
          <p:nvPr/>
        </p:nvSpPr>
        <p:spPr bwMode="auto">
          <a:xfrm flipH="1" flipV="1">
            <a:off x="2622723" y="4116049"/>
            <a:ext cx="1507127"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86" name="TextBox 85"/>
              <p:cNvSpPr txBox="1"/>
              <p:nvPr/>
            </p:nvSpPr>
            <p:spPr>
              <a:xfrm>
                <a:off x="3072299" y="4067189"/>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a:p>
            </p:txBody>
          </p:sp>
        </mc:Choice>
        <mc:Fallback xmlns="">
          <p:sp>
            <p:nvSpPr>
              <p:cNvPr id="86" name="TextBox 85"/>
              <p:cNvSpPr txBox="1">
                <a:spLocks noRot="1" noChangeAspect="1" noMove="1" noResize="1" noEditPoints="1" noAdjustHandles="1" noChangeArrowheads="1" noChangeShapeType="1" noTextEdit="1"/>
              </p:cNvSpPr>
              <p:nvPr/>
            </p:nvSpPr>
            <p:spPr>
              <a:xfrm>
                <a:off x="3072299" y="4067189"/>
                <a:ext cx="446404"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p:cNvSpPr/>
              <p:nvPr/>
            </p:nvSpPr>
            <p:spPr bwMode="auto">
              <a:xfrm>
                <a:off x="2993041" y="4513535"/>
                <a:ext cx="766489" cy="40449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87" name="Rectangle 86"/>
              <p:cNvSpPr>
                <a:spLocks noRot="1" noChangeAspect="1" noMove="1" noResize="1" noEditPoints="1" noAdjustHandles="1" noChangeArrowheads="1" noChangeShapeType="1" noTextEdit="1"/>
              </p:cNvSpPr>
              <p:nvPr/>
            </p:nvSpPr>
            <p:spPr bwMode="auto">
              <a:xfrm>
                <a:off x="2993041" y="4513535"/>
                <a:ext cx="766489" cy="404492"/>
              </a:xfrm>
              <a:prstGeom prst="rect">
                <a:avLst/>
              </a:prstGeom>
              <a:blipFill>
                <a:blip r:embed="rId10"/>
                <a:stretch>
                  <a:fillRect r="-7031" b="-289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88" name="Trapezoid 87"/>
          <p:cNvSpPr/>
          <p:nvPr/>
        </p:nvSpPr>
        <p:spPr bwMode="auto">
          <a:xfrm flipH="1" flipV="1">
            <a:off x="4561871" y="4113893"/>
            <a:ext cx="1507127"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89" name="TextBox 88"/>
              <p:cNvSpPr txBox="1"/>
              <p:nvPr/>
            </p:nvSpPr>
            <p:spPr>
              <a:xfrm>
                <a:off x="5011447" y="4065033"/>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a:p>
            </p:txBody>
          </p:sp>
        </mc:Choice>
        <mc:Fallback xmlns="">
          <p:sp>
            <p:nvSpPr>
              <p:cNvPr id="89" name="TextBox 88"/>
              <p:cNvSpPr txBox="1">
                <a:spLocks noRot="1" noChangeAspect="1" noMove="1" noResize="1" noEditPoints="1" noAdjustHandles="1" noChangeArrowheads="1" noChangeShapeType="1" noTextEdit="1"/>
              </p:cNvSpPr>
              <p:nvPr/>
            </p:nvSpPr>
            <p:spPr>
              <a:xfrm>
                <a:off x="5011447" y="4065033"/>
                <a:ext cx="446404"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p:cNvSpPr/>
              <p:nvPr/>
            </p:nvSpPr>
            <p:spPr bwMode="auto">
              <a:xfrm>
                <a:off x="4932189" y="4511379"/>
                <a:ext cx="766489" cy="40449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90" name="Rectangle 89"/>
              <p:cNvSpPr>
                <a:spLocks noRot="1" noChangeAspect="1" noMove="1" noResize="1" noEditPoints="1" noAdjustHandles="1" noChangeArrowheads="1" noChangeShapeType="1" noTextEdit="1"/>
              </p:cNvSpPr>
              <p:nvPr/>
            </p:nvSpPr>
            <p:spPr bwMode="auto">
              <a:xfrm>
                <a:off x="4932189" y="4511379"/>
                <a:ext cx="766489" cy="404492"/>
              </a:xfrm>
              <a:prstGeom prst="rect">
                <a:avLst/>
              </a:prstGeom>
              <a:blipFill>
                <a:blip r:embed="rId12"/>
                <a:stretch>
                  <a:fillRect r="-7031" b="-4412"/>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91" name="Trapezoid 90"/>
          <p:cNvSpPr/>
          <p:nvPr/>
        </p:nvSpPr>
        <p:spPr bwMode="auto">
          <a:xfrm flipH="1" flipV="1">
            <a:off x="6874360" y="4144390"/>
            <a:ext cx="1507127"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92" name="TextBox 91"/>
              <p:cNvSpPr txBox="1"/>
              <p:nvPr/>
            </p:nvSpPr>
            <p:spPr>
              <a:xfrm>
                <a:off x="7323936" y="4095530"/>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a:p>
            </p:txBody>
          </p:sp>
        </mc:Choice>
        <mc:Fallback xmlns="">
          <p:sp>
            <p:nvSpPr>
              <p:cNvPr id="92" name="TextBox 91"/>
              <p:cNvSpPr txBox="1">
                <a:spLocks noRot="1" noChangeAspect="1" noMove="1" noResize="1" noEditPoints="1" noAdjustHandles="1" noChangeArrowheads="1" noChangeShapeType="1" noTextEdit="1"/>
              </p:cNvSpPr>
              <p:nvPr/>
            </p:nvSpPr>
            <p:spPr>
              <a:xfrm>
                <a:off x="7323936" y="4095530"/>
                <a:ext cx="446404"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Rectangle 92"/>
              <p:cNvSpPr/>
              <p:nvPr/>
            </p:nvSpPr>
            <p:spPr bwMode="auto">
              <a:xfrm>
                <a:off x="7244678" y="4541876"/>
                <a:ext cx="766489" cy="40449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4</m:t>
                          </m:r>
                        </m:sub>
                      </m:sSub>
                      <m:r>
                        <a:rPr lang="en-US" b="0" i="1" smtClean="0">
                          <a:latin typeface="Cambria Math" panose="02040503050406030204" pitchFamily="18" charset="0"/>
                        </a:rPr>
                        <m:t>)</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93" name="Rectangle 92"/>
              <p:cNvSpPr>
                <a:spLocks noRot="1" noChangeAspect="1" noMove="1" noResize="1" noEditPoints="1" noAdjustHandles="1" noChangeArrowheads="1" noChangeShapeType="1" noTextEdit="1"/>
              </p:cNvSpPr>
              <p:nvPr/>
            </p:nvSpPr>
            <p:spPr bwMode="auto">
              <a:xfrm>
                <a:off x="7244678" y="4541876"/>
                <a:ext cx="766489" cy="404492"/>
              </a:xfrm>
              <a:prstGeom prst="rect">
                <a:avLst/>
              </a:prstGeom>
              <a:blipFill>
                <a:blip r:embed="rId14"/>
                <a:stretch>
                  <a:fillRect r="-7031" b="-4412"/>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94" name="Trapezoid 93"/>
          <p:cNvSpPr/>
          <p:nvPr/>
        </p:nvSpPr>
        <p:spPr bwMode="auto">
          <a:xfrm flipH="1" flipV="1">
            <a:off x="3552364" y="5161340"/>
            <a:ext cx="1507127"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95" name="TextBox 94"/>
              <p:cNvSpPr txBox="1"/>
              <p:nvPr/>
            </p:nvSpPr>
            <p:spPr>
              <a:xfrm>
                <a:off x="4082724" y="5122035"/>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a:p>
            </p:txBody>
          </p:sp>
        </mc:Choice>
        <mc:Fallback xmlns="">
          <p:sp>
            <p:nvSpPr>
              <p:cNvPr id="95" name="TextBox 94"/>
              <p:cNvSpPr txBox="1">
                <a:spLocks noRot="1" noChangeAspect="1" noMove="1" noResize="1" noEditPoints="1" noAdjustHandles="1" noChangeArrowheads="1" noChangeShapeType="1" noTextEdit="1"/>
              </p:cNvSpPr>
              <p:nvPr/>
            </p:nvSpPr>
            <p:spPr>
              <a:xfrm>
                <a:off x="4082724" y="5122035"/>
                <a:ext cx="446404"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p:cNvSpPr/>
              <p:nvPr/>
            </p:nvSpPr>
            <p:spPr bwMode="auto">
              <a:xfrm>
                <a:off x="3922682" y="5558826"/>
                <a:ext cx="766489" cy="40449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𝛿</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96" name="Rectangle 95"/>
              <p:cNvSpPr>
                <a:spLocks noRot="1" noChangeAspect="1" noMove="1" noResize="1" noEditPoints="1" noAdjustHandles="1" noChangeArrowheads="1" noChangeShapeType="1" noTextEdit="1"/>
              </p:cNvSpPr>
              <p:nvPr/>
            </p:nvSpPr>
            <p:spPr bwMode="auto">
              <a:xfrm>
                <a:off x="3922682" y="5558826"/>
                <a:ext cx="766489" cy="404492"/>
              </a:xfrm>
              <a:prstGeom prst="rect">
                <a:avLst/>
              </a:prstGeom>
              <a:blipFill>
                <a:blip r:embed="rId15"/>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100" name="Straight Arrow Connector 99"/>
          <p:cNvCxnSpPr>
            <a:stCxn id="87" idx="2"/>
            <a:endCxn id="95" idx="0"/>
          </p:cNvCxnSpPr>
          <p:nvPr/>
        </p:nvCxnSpPr>
        <p:spPr bwMode="auto">
          <a:xfrm>
            <a:off x="3376286" y="4918027"/>
            <a:ext cx="929640" cy="20400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Straight Arrow Connector 101"/>
          <p:cNvCxnSpPr>
            <a:stCxn id="84" idx="3"/>
          </p:cNvCxnSpPr>
          <p:nvPr/>
        </p:nvCxnSpPr>
        <p:spPr bwMode="auto">
          <a:xfrm>
            <a:off x="1810864" y="4721310"/>
            <a:ext cx="1841327" cy="40072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26713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938" y="239410"/>
            <a:ext cx="8297862" cy="779462"/>
          </a:xfrm>
        </p:spPr>
        <p:txBody>
          <a:bodyPr/>
          <a:lstStyle/>
          <a:p>
            <a:r>
              <a:rPr lang="en-US" dirty="0"/>
              <a:t>Two-layered Merkle tree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904832"/>
                <a:ext cx="8347587" cy="4981575"/>
              </a:xfrm>
            </p:spPr>
            <p:txBody>
              <a:bodyPr/>
              <a:lstStyle/>
              <a:p>
                <a:r>
                  <a:rPr lang="en-US" sz="2400" dirty="0"/>
                  <a:t>Hash each item in block separately: </a:t>
                </a:r>
                <a:br>
                  <a:rPr lang="en-US" sz="2400" dirty="0"/>
                </a:b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1</m:t>
                        </m:r>
                      </m:sub>
                    </m:sSub>
                    <m:r>
                      <a:rPr lang="en-US" sz="2400" b="0" i="0"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h</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𝑚</m:t>
                            </m:r>
                          </m:e>
                          <m:sub>
                            <m:r>
                              <a:rPr lang="en-US" sz="2400" i="1">
                                <a:latin typeface="Cambria Math" panose="02040503050406030204" pitchFamily="18" charset="0"/>
                                <a:ea typeface="Cambria Math" panose="02040503050406030204" pitchFamily="18" charset="0"/>
                              </a:rPr>
                              <m:t>1</m:t>
                            </m:r>
                          </m:sub>
                        </m:sSub>
                      </m:e>
                    </m:d>
                    <m:r>
                      <a:rPr lang="en-US" sz="2400" b="0" i="1" smtClean="0">
                        <a:latin typeface="Cambria Math" panose="02040503050406030204" pitchFamily="18" charset="0"/>
                        <a:ea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h</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𝑚</m:t>
                            </m:r>
                          </m:e>
                          <m:sub>
                            <m:r>
                              <a:rPr lang="en-US" sz="2400" i="1">
                                <a:latin typeface="Cambria Math" panose="02040503050406030204" pitchFamily="18" charset="0"/>
                                <a:ea typeface="Cambria Math" panose="02040503050406030204" pitchFamily="18" charset="0"/>
                              </a:rPr>
                              <m:t>2</m:t>
                            </m:r>
                          </m:sub>
                        </m:sSub>
                      </m:e>
                    </m:d>
                    <m:r>
                      <a:rPr lang="en-US" sz="2400" b="0" i="1" smtClean="0">
                        <a:latin typeface="Cambria Math" panose="02040503050406030204" pitchFamily="18" charset="0"/>
                        <a:ea typeface="Cambria Math" panose="02040503050406030204" pitchFamily="18" charset="0"/>
                      </a:rPr>
                      <m:t>,  …</m:t>
                    </m:r>
                  </m:oMath>
                </a14:m>
                <a:endParaRPr lang="en-US" sz="2400" dirty="0"/>
              </a:p>
              <a:p>
                <a:r>
                  <a:rPr lang="en-US" sz="2400" dirty="0"/>
                  <a:t>Digest is hash of hashes:</a:t>
                </a:r>
                <a:br>
                  <a:rPr lang="en-US" sz="2400" i="1" dirty="0">
                    <a:latin typeface="Cambria Math" panose="02040503050406030204" pitchFamily="18" charset="0"/>
                    <a:ea typeface="Cambria Math" panose="02040503050406030204" pitchFamily="18" charset="0"/>
                  </a:rPr>
                </a:br>
                <a14:m>
                  <m:oMath xmlns:m="http://schemas.openxmlformats.org/officeDocument/2006/math">
                    <m:r>
                      <a:rPr lang="en-US" sz="2400" i="1">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𝑚</m:t>
                            </m:r>
                          </m:e>
                          <m:sub>
                            <m:r>
                              <a:rPr lang="en-US" sz="2400" i="1" dirty="0">
                                <a:latin typeface="Cambria Math" panose="02040503050406030204" pitchFamily="18" charset="0"/>
                              </a:rPr>
                              <m:t>1</m:t>
                            </m:r>
                          </m:sub>
                        </m:sSub>
                        <m:r>
                          <m:rPr>
                            <m:nor/>
                          </m:rPr>
                          <a:rPr lang="en-US" sz="2400" dirty="0"/>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𝑚</m:t>
                            </m:r>
                          </m:e>
                          <m:sub>
                            <m:r>
                              <a:rPr lang="en-US" sz="2400" i="1" dirty="0">
                                <a:latin typeface="Cambria Math" panose="02040503050406030204" pitchFamily="18" charset="0"/>
                              </a:rPr>
                              <m:t>2</m:t>
                            </m:r>
                          </m:sub>
                        </m:sSub>
                        <m:r>
                          <m:rPr>
                            <m:nor/>
                          </m:rPr>
                          <a:rPr lang="en-US" sz="2400" dirty="0"/>
                          <m:t>,</m:t>
                        </m:r>
                        <m:r>
                          <m:rPr>
                            <m:nor/>
                          </m:rPr>
                          <a:rPr lang="en-US" sz="2400" dirty="0"/>
                          <m:t>…</m:t>
                        </m:r>
                      </m:e>
                    </m:d>
                    <m:r>
                      <a:rPr lang="en-US" sz="2400" b="0" i="1" dirty="0"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h</m:t>
                    </m:r>
                    <m:d>
                      <m:dPr>
                        <m:ctrlPr>
                          <a:rPr lang="en-US" sz="2400" b="0" i="1" smtClean="0">
                            <a:latin typeface="Cambria Math" panose="02040503050406030204" pitchFamily="18" charset="0"/>
                            <a:ea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1</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2</m:t>
                            </m:r>
                          </m:sub>
                        </m:sSub>
                        <m:r>
                          <a:rPr lang="en-US" sz="2400" b="0" i="1" dirty="0" smtClean="0">
                            <a:latin typeface="Cambria Math" panose="02040503050406030204" pitchFamily="18" charset="0"/>
                          </a:rPr>
                          <m:t>, … </m:t>
                        </m:r>
                      </m:e>
                    </m:d>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904832"/>
                <a:ext cx="8347587" cy="4981575"/>
              </a:xfrm>
              <a:blipFill>
                <a:blip r:embed="rId2"/>
                <a:stretch>
                  <a:fillRect l="-292" t="-8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p:cNvSpPr>
            <a:spLocks noGrp="1"/>
          </p:cNvSpPr>
          <p:nvPr>
            <p:ph type="sldNum" sz="quarter" idx="12"/>
          </p:nvPr>
        </p:nvSpPr>
        <p:spPr/>
        <p:txBody>
          <a:bodyPr/>
          <a:lstStyle/>
          <a:p>
            <a:pPr>
              <a:defRPr/>
            </a:pPr>
            <a:fld id="{4AC8934D-7EC5-4767-94BA-6AA41C7401E4}" type="slidenum">
              <a:rPr lang="he-IL" altLang="en-US" smtClean="0"/>
              <a:pPr>
                <a:defRPr/>
              </a:pPr>
              <a:t>69</a:t>
            </a:fld>
            <a:endParaRPr lang="en-US" altLang="en-US"/>
          </a:p>
        </p:txBody>
      </p:sp>
      <mc:AlternateContent xmlns:mc="http://schemas.openxmlformats.org/markup-compatibility/2006" xmlns:a14="http://schemas.microsoft.com/office/drawing/2010/main">
        <mc:Choice Requires="a14">
          <p:sp>
            <p:nvSpPr>
              <p:cNvPr id="62" name="Rectangle 61"/>
              <p:cNvSpPr/>
              <p:nvPr/>
            </p:nvSpPr>
            <p:spPr bwMode="auto">
              <a:xfrm>
                <a:off x="679730" y="2873187"/>
                <a:ext cx="1501454" cy="379421"/>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1</m:t>
                          </m:r>
                        </m:sub>
                      </m:sSub>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62" name="Rectangle 61"/>
              <p:cNvSpPr>
                <a:spLocks noRot="1" noChangeAspect="1" noMove="1" noResize="1" noEditPoints="1" noAdjustHandles="1" noChangeArrowheads="1" noChangeShapeType="1" noTextEdit="1"/>
              </p:cNvSpPr>
              <p:nvPr/>
            </p:nvSpPr>
            <p:spPr bwMode="auto">
              <a:xfrm>
                <a:off x="679730" y="2873187"/>
                <a:ext cx="1501454" cy="379421"/>
              </a:xfrm>
              <a:prstGeom prst="rect">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bwMode="auto">
              <a:xfrm>
                <a:off x="2620124" y="2898646"/>
                <a:ext cx="1520822" cy="371799"/>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64" name="Rectangle 63"/>
              <p:cNvSpPr>
                <a:spLocks noRot="1" noChangeAspect="1" noMove="1" noResize="1" noEditPoints="1" noAdjustHandles="1" noChangeArrowheads="1" noChangeShapeType="1" noTextEdit="1"/>
              </p:cNvSpPr>
              <p:nvPr/>
            </p:nvSpPr>
            <p:spPr bwMode="auto">
              <a:xfrm>
                <a:off x="2620124" y="2898646"/>
                <a:ext cx="1520822" cy="371799"/>
              </a:xfrm>
              <a:prstGeom prst="rect">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p:cNvSpPr/>
              <p:nvPr/>
            </p:nvSpPr>
            <p:spPr bwMode="auto">
              <a:xfrm>
                <a:off x="4566421" y="2878145"/>
                <a:ext cx="1529155" cy="369506"/>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3</m:t>
                          </m:r>
                        </m:sub>
                      </m:sSub>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66" name="Rectangle 65"/>
              <p:cNvSpPr>
                <a:spLocks noRot="1" noChangeAspect="1" noMove="1" noResize="1" noEditPoints="1" noAdjustHandles="1" noChangeArrowheads="1" noChangeShapeType="1" noTextEdit="1"/>
              </p:cNvSpPr>
              <p:nvPr/>
            </p:nvSpPr>
            <p:spPr bwMode="auto">
              <a:xfrm>
                <a:off x="4566421" y="2878145"/>
                <a:ext cx="1529155" cy="369506"/>
              </a:xfrm>
              <a:prstGeom prst="rect">
                <a:avLst/>
              </a:prstGeom>
              <a:blipFill>
                <a:blip r:embed="rId5"/>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p:cNvSpPr/>
              <p:nvPr/>
            </p:nvSpPr>
            <p:spPr bwMode="auto">
              <a:xfrm>
                <a:off x="6847973" y="2898646"/>
                <a:ext cx="1522923" cy="377381"/>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4</m:t>
                          </m:r>
                        </m:sub>
                      </m:sSub>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68" name="Rectangle 67"/>
              <p:cNvSpPr>
                <a:spLocks noRot="1" noChangeAspect="1" noMove="1" noResize="1" noEditPoints="1" noAdjustHandles="1" noChangeArrowheads="1" noChangeShapeType="1" noTextEdit="1"/>
              </p:cNvSpPr>
              <p:nvPr/>
            </p:nvSpPr>
            <p:spPr bwMode="auto">
              <a:xfrm>
                <a:off x="6847973" y="2898646"/>
                <a:ext cx="1522923" cy="377381"/>
              </a:xfrm>
              <a:prstGeom prst="rect">
                <a:avLst/>
              </a:prstGeom>
              <a:blipFill>
                <a:blip r:embed="rId6"/>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79" name="Straight Arrow Connector 78"/>
          <p:cNvCxnSpPr/>
          <p:nvPr/>
        </p:nvCxnSpPr>
        <p:spPr bwMode="auto">
          <a:xfrm flipH="1">
            <a:off x="4501656" y="4061558"/>
            <a:ext cx="797484" cy="2061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Straight Arrow Connector 79"/>
          <p:cNvCxnSpPr/>
          <p:nvPr/>
        </p:nvCxnSpPr>
        <p:spPr bwMode="auto">
          <a:xfrm flipH="1">
            <a:off x="4959661" y="3792721"/>
            <a:ext cx="2699336" cy="47500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Trapezoid 81"/>
          <p:cNvSpPr/>
          <p:nvPr/>
        </p:nvSpPr>
        <p:spPr bwMode="auto">
          <a:xfrm flipH="1" flipV="1">
            <a:off x="674057" y="3267265"/>
            <a:ext cx="1507127"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83" name="TextBox 82"/>
              <p:cNvSpPr txBox="1"/>
              <p:nvPr/>
            </p:nvSpPr>
            <p:spPr>
              <a:xfrm>
                <a:off x="1123633" y="3218405"/>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a:p>
            </p:txBody>
          </p:sp>
        </mc:Choice>
        <mc:Fallback xmlns="">
          <p:sp>
            <p:nvSpPr>
              <p:cNvPr id="83" name="TextBox 82"/>
              <p:cNvSpPr txBox="1">
                <a:spLocks noRot="1" noChangeAspect="1" noMove="1" noResize="1" noEditPoints="1" noAdjustHandles="1" noChangeArrowheads="1" noChangeShapeType="1" noTextEdit="1"/>
              </p:cNvSpPr>
              <p:nvPr/>
            </p:nvSpPr>
            <p:spPr>
              <a:xfrm>
                <a:off x="1123633" y="3218405"/>
                <a:ext cx="44640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p:cNvSpPr/>
              <p:nvPr/>
            </p:nvSpPr>
            <p:spPr bwMode="auto">
              <a:xfrm>
                <a:off x="1044375" y="3664751"/>
                <a:ext cx="766489" cy="40449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84" name="Rectangle 83"/>
              <p:cNvSpPr>
                <a:spLocks noRot="1" noChangeAspect="1" noMove="1" noResize="1" noEditPoints="1" noAdjustHandles="1" noChangeArrowheads="1" noChangeShapeType="1" noTextEdit="1"/>
              </p:cNvSpPr>
              <p:nvPr/>
            </p:nvSpPr>
            <p:spPr bwMode="auto">
              <a:xfrm>
                <a:off x="1044375" y="3664751"/>
                <a:ext cx="766489" cy="404492"/>
              </a:xfrm>
              <a:prstGeom prst="rect">
                <a:avLst/>
              </a:prstGeom>
              <a:blipFill>
                <a:blip r:embed="rId8"/>
                <a:stretch>
                  <a:fillRect r="-6250" b="-289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85" name="Trapezoid 84"/>
          <p:cNvSpPr/>
          <p:nvPr/>
        </p:nvSpPr>
        <p:spPr bwMode="auto">
          <a:xfrm flipH="1" flipV="1">
            <a:off x="2622723" y="3261736"/>
            <a:ext cx="1507127"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86" name="TextBox 85"/>
              <p:cNvSpPr txBox="1"/>
              <p:nvPr/>
            </p:nvSpPr>
            <p:spPr>
              <a:xfrm>
                <a:off x="3072299" y="3212876"/>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a:p>
            </p:txBody>
          </p:sp>
        </mc:Choice>
        <mc:Fallback xmlns="">
          <p:sp>
            <p:nvSpPr>
              <p:cNvPr id="86" name="TextBox 85"/>
              <p:cNvSpPr txBox="1">
                <a:spLocks noRot="1" noChangeAspect="1" noMove="1" noResize="1" noEditPoints="1" noAdjustHandles="1" noChangeArrowheads="1" noChangeShapeType="1" noTextEdit="1"/>
              </p:cNvSpPr>
              <p:nvPr/>
            </p:nvSpPr>
            <p:spPr>
              <a:xfrm>
                <a:off x="3072299" y="3212876"/>
                <a:ext cx="446404"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p:cNvSpPr/>
              <p:nvPr/>
            </p:nvSpPr>
            <p:spPr bwMode="auto">
              <a:xfrm>
                <a:off x="2993041" y="3659222"/>
                <a:ext cx="766489" cy="40449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87" name="Rectangle 86"/>
              <p:cNvSpPr>
                <a:spLocks noRot="1" noChangeAspect="1" noMove="1" noResize="1" noEditPoints="1" noAdjustHandles="1" noChangeArrowheads="1" noChangeShapeType="1" noTextEdit="1"/>
              </p:cNvSpPr>
              <p:nvPr/>
            </p:nvSpPr>
            <p:spPr bwMode="auto">
              <a:xfrm>
                <a:off x="2993041" y="3659222"/>
                <a:ext cx="766489" cy="404492"/>
              </a:xfrm>
              <a:prstGeom prst="rect">
                <a:avLst/>
              </a:prstGeom>
              <a:blipFill>
                <a:blip r:embed="rId10"/>
                <a:stretch>
                  <a:fillRect r="-7031" b="-289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88" name="Trapezoid 87"/>
          <p:cNvSpPr/>
          <p:nvPr/>
        </p:nvSpPr>
        <p:spPr bwMode="auto">
          <a:xfrm flipH="1" flipV="1">
            <a:off x="4561871" y="3259580"/>
            <a:ext cx="1507127"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89" name="TextBox 88"/>
              <p:cNvSpPr txBox="1"/>
              <p:nvPr/>
            </p:nvSpPr>
            <p:spPr>
              <a:xfrm>
                <a:off x="5011447" y="3210720"/>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a:p>
            </p:txBody>
          </p:sp>
        </mc:Choice>
        <mc:Fallback xmlns="">
          <p:sp>
            <p:nvSpPr>
              <p:cNvPr id="89" name="TextBox 88"/>
              <p:cNvSpPr txBox="1">
                <a:spLocks noRot="1" noChangeAspect="1" noMove="1" noResize="1" noEditPoints="1" noAdjustHandles="1" noChangeArrowheads="1" noChangeShapeType="1" noTextEdit="1"/>
              </p:cNvSpPr>
              <p:nvPr/>
            </p:nvSpPr>
            <p:spPr>
              <a:xfrm>
                <a:off x="5011447" y="3210720"/>
                <a:ext cx="446404"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p:cNvSpPr/>
              <p:nvPr/>
            </p:nvSpPr>
            <p:spPr bwMode="auto">
              <a:xfrm>
                <a:off x="4932189" y="3657066"/>
                <a:ext cx="766489" cy="40449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90" name="Rectangle 89"/>
              <p:cNvSpPr>
                <a:spLocks noRot="1" noChangeAspect="1" noMove="1" noResize="1" noEditPoints="1" noAdjustHandles="1" noChangeArrowheads="1" noChangeShapeType="1" noTextEdit="1"/>
              </p:cNvSpPr>
              <p:nvPr/>
            </p:nvSpPr>
            <p:spPr bwMode="auto">
              <a:xfrm>
                <a:off x="4932189" y="3657066"/>
                <a:ext cx="766489" cy="404492"/>
              </a:xfrm>
              <a:prstGeom prst="rect">
                <a:avLst/>
              </a:prstGeom>
              <a:blipFill>
                <a:blip r:embed="rId12"/>
                <a:stretch>
                  <a:fillRect r="-7031" b="-2941"/>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91" name="Trapezoid 90"/>
          <p:cNvSpPr/>
          <p:nvPr/>
        </p:nvSpPr>
        <p:spPr bwMode="auto">
          <a:xfrm flipH="1" flipV="1">
            <a:off x="6874360" y="3290077"/>
            <a:ext cx="1507127"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92" name="TextBox 91"/>
              <p:cNvSpPr txBox="1"/>
              <p:nvPr/>
            </p:nvSpPr>
            <p:spPr>
              <a:xfrm>
                <a:off x="7323936" y="3241217"/>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a:p>
            </p:txBody>
          </p:sp>
        </mc:Choice>
        <mc:Fallback xmlns="">
          <p:sp>
            <p:nvSpPr>
              <p:cNvPr id="92" name="TextBox 91"/>
              <p:cNvSpPr txBox="1">
                <a:spLocks noRot="1" noChangeAspect="1" noMove="1" noResize="1" noEditPoints="1" noAdjustHandles="1" noChangeArrowheads="1" noChangeShapeType="1" noTextEdit="1"/>
              </p:cNvSpPr>
              <p:nvPr/>
            </p:nvSpPr>
            <p:spPr>
              <a:xfrm>
                <a:off x="7323936" y="3241217"/>
                <a:ext cx="446404"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Rectangle 92"/>
              <p:cNvSpPr/>
              <p:nvPr/>
            </p:nvSpPr>
            <p:spPr bwMode="auto">
              <a:xfrm>
                <a:off x="7244678" y="3687563"/>
                <a:ext cx="766489" cy="40449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4</m:t>
                          </m:r>
                        </m:sub>
                      </m:sSub>
                      <m:r>
                        <a:rPr lang="en-US" b="0" i="1" smtClean="0">
                          <a:latin typeface="Cambria Math" panose="02040503050406030204" pitchFamily="18" charset="0"/>
                        </a:rPr>
                        <m:t>)</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93" name="Rectangle 92"/>
              <p:cNvSpPr>
                <a:spLocks noRot="1" noChangeAspect="1" noMove="1" noResize="1" noEditPoints="1" noAdjustHandles="1" noChangeArrowheads="1" noChangeShapeType="1" noTextEdit="1"/>
              </p:cNvSpPr>
              <p:nvPr/>
            </p:nvSpPr>
            <p:spPr bwMode="auto">
              <a:xfrm>
                <a:off x="7244678" y="3687563"/>
                <a:ext cx="766489" cy="404492"/>
              </a:xfrm>
              <a:prstGeom prst="rect">
                <a:avLst/>
              </a:prstGeom>
              <a:blipFill>
                <a:blip r:embed="rId14"/>
                <a:stretch>
                  <a:fillRect r="-7031" b="-2941"/>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94" name="Trapezoid 93"/>
          <p:cNvSpPr/>
          <p:nvPr/>
        </p:nvSpPr>
        <p:spPr bwMode="auto">
          <a:xfrm flipH="1" flipV="1">
            <a:off x="3552364" y="4307027"/>
            <a:ext cx="1507127"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95" name="TextBox 94"/>
              <p:cNvSpPr txBox="1"/>
              <p:nvPr/>
            </p:nvSpPr>
            <p:spPr>
              <a:xfrm>
                <a:off x="4082724" y="4267722"/>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dirty="0"/>
              </a:p>
            </p:txBody>
          </p:sp>
        </mc:Choice>
        <mc:Fallback xmlns="">
          <p:sp>
            <p:nvSpPr>
              <p:cNvPr id="95" name="TextBox 94"/>
              <p:cNvSpPr txBox="1">
                <a:spLocks noRot="1" noChangeAspect="1" noMove="1" noResize="1" noEditPoints="1" noAdjustHandles="1" noChangeArrowheads="1" noChangeShapeType="1" noTextEdit="1"/>
              </p:cNvSpPr>
              <p:nvPr/>
            </p:nvSpPr>
            <p:spPr>
              <a:xfrm>
                <a:off x="4082724" y="4267722"/>
                <a:ext cx="446404"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p:cNvSpPr/>
              <p:nvPr/>
            </p:nvSpPr>
            <p:spPr bwMode="auto">
              <a:xfrm>
                <a:off x="3922682" y="4704513"/>
                <a:ext cx="782483" cy="357464"/>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𝑦</m:t>
                      </m:r>
                    </m:oMath>
                  </m:oMathPara>
                </a14:m>
                <a:endParaRPr kumimoji="0" lang="en-US" sz="1800" b="0" i="1"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96" name="Rectangle 95"/>
              <p:cNvSpPr>
                <a:spLocks noRot="1" noChangeAspect="1" noMove="1" noResize="1" noEditPoints="1" noAdjustHandles="1" noChangeArrowheads="1" noChangeShapeType="1" noTextEdit="1"/>
              </p:cNvSpPr>
              <p:nvPr/>
            </p:nvSpPr>
            <p:spPr bwMode="auto">
              <a:xfrm>
                <a:off x="3922682" y="4704513"/>
                <a:ext cx="782483" cy="357464"/>
              </a:xfrm>
              <a:prstGeom prst="rect">
                <a:avLst/>
              </a:prstGeom>
              <a:blipFill>
                <a:blip r:embed="rId16"/>
                <a:stretch>
                  <a:fillRect b="-10000"/>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100" name="Straight Arrow Connector 99"/>
          <p:cNvCxnSpPr>
            <a:stCxn id="87" idx="2"/>
            <a:endCxn id="95" idx="0"/>
          </p:cNvCxnSpPr>
          <p:nvPr/>
        </p:nvCxnSpPr>
        <p:spPr bwMode="auto">
          <a:xfrm>
            <a:off x="3376286" y="4063714"/>
            <a:ext cx="929640" cy="20400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Straight Arrow Connector 101"/>
          <p:cNvCxnSpPr>
            <a:stCxn id="84" idx="3"/>
          </p:cNvCxnSpPr>
          <p:nvPr/>
        </p:nvCxnSpPr>
        <p:spPr bwMode="auto">
          <a:xfrm>
            <a:off x="1810864" y="3866997"/>
            <a:ext cx="1841327" cy="40072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6" name="TextBox 5"/>
              <p:cNvSpPr txBox="1"/>
              <p:nvPr/>
            </p:nvSpPr>
            <p:spPr>
              <a:xfrm>
                <a:off x="2149990" y="3937695"/>
                <a:ext cx="4719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1</m:t>
                          </m:r>
                        </m:sub>
                      </m:sSub>
                    </m:oMath>
                  </m:oMathPara>
                </a14:m>
                <a:endParaRPr lang="en-US"/>
              </a:p>
            </p:txBody>
          </p:sp>
        </mc:Choice>
        <mc:Fallback xmlns="">
          <p:sp>
            <p:nvSpPr>
              <p:cNvPr id="6" name="TextBox 5"/>
              <p:cNvSpPr txBox="1">
                <a:spLocks noRot="1" noChangeAspect="1" noMove="1" noResize="1" noEditPoints="1" noAdjustHandles="1" noChangeArrowheads="1" noChangeShapeType="1" noTextEdit="1"/>
              </p:cNvSpPr>
              <p:nvPr/>
            </p:nvSpPr>
            <p:spPr>
              <a:xfrm>
                <a:off x="2149990" y="3937695"/>
                <a:ext cx="471988"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866124" y="3878738"/>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a:p>
            </p:txBody>
          </p:sp>
        </mc:Choice>
        <mc:Fallback xmlns="">
          <p:sp>
            <p:nvSpPr>
              <p:cNvPr id="30" name="TextBox 29"/>
              <p:cNvSpPr txBox="1">
                <a:spLocks noRot="1" noChangeAspect="1" noMove="1" noResize="1" noEditPoints="1" noAdjustHandles="1" noChangeArrowheads="1" noChangeShapeType="1" noTextEdit="1"/>
              </p:cNvSpPr>
              <p:nvPr/>
            </p:nvSpPr>
            <p:spPr>
              <a:xfrm>
                <a:off x="3866124" y="3878738"/>
                <a:ext cx="477310"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216875" y="3937695"/>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4</m:t>
                          </m:r>
                        </m:sub>
                      </m:sSub>
                    </m:oMath>
                  </m:oMathPara>
                </a14:m>
                <a:endParaRPr lang="en-US"/>
              </a:p>
            </p:txBody>
          </p:sp>
        </mc:Choice>
        <mc:Fallback xmlns="">
          <p:sp>
            <p:nvSpPr>
              <p:cNvPr id="31" name="TextBox 30"/>
              <p:cNvSpPr txBox="1">
                <a:spLocks noRot="1" noChangeAspect="1" noMove="1" noResize="1" noEditPoints="1" noAdjustHandles="1" noChangeArrowheads="1" noChangeShapeType="1" noTextEdit="1"/>
              </p:cNvSpPr>
              <p:nvPr/>
            </p:nvSpPr>
            <p:spPr>
              <a:xfrm>
                <a:off x="6216875" y="3937695"/>
                <a:ext cx="477310" cy="369332"/>
              </a:xfrm>
              <a:prstGeom prst="rect">
                <a:avLst/>
              </a:prstGeom>
              <a:blipFill>
                <a:blip r:embed="rId19"/>
                <a:stretch>
                  <a:fillRect/>
                </a:stretch>
              </a:blipFill>
            </p:spPr>
            <p:txBody>
              <a:bodyPr/>
              <a:lstStyle/>
              <a:p>
                <a:r>
                  <a:rPr lang="en-US">
                    <a:noFill/>
                  </a:rPr>
                  <a:t> </a:t>
                </a:r>
              </a:p>
            </p:txBody>
          </p:sp>
        </mc:Fallback>
      </mc:AlternateContent>
      <p:sp>
        <p:nvSpPr>
          <p:cNvPr id="7" name="Rounded Rectangle 6"/>
          <p:cNvSpPr/>
          <p:nvPr/>
        </p:nvSpPr>
        <p:spPr bwMode="auto">
          <a:xfrm>
            <a:off x="1069853" y="5341002"/>
            <a:ext cx="6726071" cy="47500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itchFamily="34" charset="0"/>
                <a:cs typeface="Arial" pitchFamily="34" charset="0"/>
              </a:rPr>
              <a:t>Allows each user to receive, validate only required items. How?</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9" name="Picture 8">
            <a:extLst>
              <a:ext uri="{FF2B5EF4-FFF2-40B4-BE49-F238E27FC236}">
                <a16:creationId xmlns:a16="http://schemas.microsoft.com/office/drawing/2014/main" id="{0B7806D2-2ABB-42A2-89B7-8890C8A281B2}"/>
              </a:ext>
            </a:extLst>
          </p:cNvPr>
          <p:cNvPicPr>
            <a:picLocks noChangeAspect="1"/>
          </p:cNvPicPr>
          <p:nvPr/>
        </p:nvPicPr>
        <p:blipFill>
          <a:blip r:embed="rId20"/>
          <a:stretch>
            <a:fillRect/>
          </a:stretch>
        </p:blipFill>
        <p:spPr>
          <a:xfrm>
            <a:off x="339214" y="971593"/>
            <a:ext cx="8513397" cy="1765640"/>
          </a:xfrm>
          <a:prstGeom prst="rect">
            <a:avLst/>
          </a:prstGeom>
        </p:spPr>
      </p:pic>
    </p:spTree>
    <p:extLst>
      <p:ext uri="{BB962C8B-B14F-4D97-AF65-F5344CB8AC3E}">
        <p14:creationId xmlns:p14="http://schemas.microsoft.com/office/powerpoint/2010/main" val="213529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ppt_x"/>
                                          </p:val>
                                        </p:tav>
                                        <p:tav tm="100000">
                                          <p:val>
                                            <p:strVal val="#ppt_x"/>
                                          </p:val>
                                        </p:tav>
                                      </p:tavLst>
                                    </p:anim>
                                    <p:anim calcmode="lin" valueType="num">
                                      <p:cBhvr additive="base">
                                        <p:cTn id="12" dur="500" fill="hold"/>
                                        <p:tgtEl>
                                          <p:spTgt spid="6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fill="hold"/>
                                        <p:tgtEl>
                                          <p:spTgt spid="66"/>
                                        </p:tgtEl>
                                        <p:attrNameLst>
                                          <p:attrName>ppt_x</p:attrName>
                                        </p:attrNameLst>
                                      </p:cBhvr>
                                      <p:tavLst>
                                        <p:tav tm="0">
                                          <p:val>
                                            <p:strVal val="#ppt_x"/>
                                          </p:val>
                                        </p:tav>
                                        <p:tav tm="100000">
                                          <p:val>
                                            <p:strVal val="#ppt_x"/>
                                          </p:val>
                                        </p:tav>
                                      </p:tavLst>
                                    </p:anim>
                                    <p:anim calcmode="lin" valueType="num">
                                      <p:cBhvr additive="base">
                                        <p:cTn id="16" dur="500" fill="hold"/>
                                        <p:tgtEl>
                                          <p:spTgt spid="6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fill="hold"/>
                                        <p:tgtEl>
                                          <p:spTgt spid="68"/>
                                        </p:tgtEl>
                                        <p:attrNameLst>
                                          <p:attrName>ppt_x</p:attrName>
                                        </p:attrNameLst>
                                      </p:cBhvr>
                                      <p:tavLst>
                                        <p:tav tm="0">
                                          <p:val>
                                            <p:strVal val="#ppt_x"/>
                                          </p:val>
                                        </p:tav>
                                        <p:tav tm="100000">
                                          <p:val>
                                            <p:strVal val="#ppt_x"/>
                                          </p:val>
                                        </p:tav>
                                      </p:tavLst>
                                    </p:anim>
                                    <p:anim calcmode="lin" valueType="num">
                                      <p:cBhvr additive="base">
                                        <p:cTn id="20" dur="500" fill="hold"/>
                                        <p:tgtEl>
                                          <p:spTgt spid="6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6"/>
                                        </p:tgtEl>
                                        <p:attrNameLst>
                                          <p:attrName>style.visibility</p:attrName>
                                        </p:attrNameLst>
                                      </p:cBhvr>
                                      <p:to>
                                        <p:strVal val="visible"/>
                                      </p:to>
                                    </p:set>
                                    <p:anim calcmode="lin" valueType="num">
                                      <p:cBhvr additive="base">
                                        <p:cTn id="23" dur="500" fill="hold"/>
                                        <p:tgtEl>
                                          <p:spTgt spid="96"/>
                                        </p:tgtEl>
                                        <p:attrNameLst>
                                          <p:attrName>ppt_x</p:attrName>
                                        </p:attrNameLst>
                                      </p:cBhvr>
                                      <p:tavLst>
                                        <p:tav tm="0">
                                          <p:val>
                                            <p:strVal val="#ppt_x"/>
                                          </p:val>
                                        </p:tav>
                                        <p:tav tm="100000">
                                          <p:val>
                                            <p:strVal val="#ppt_x"/>
                                          </p:val>
                                        </p:tav>
                                      </p:tavLst>
                                    </p:anim>
                                    <p:anim calcmode="lin" valueType="num">
                                      <p:cBhvr additive="base">
                                        <p:cTn id="24"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1000"/>
                                        <p:tgtEl>
                                          <p:spTgt spid="79"/>
                                        </p:tgtEl>
                                      </p:cBhvr>
                                    </p:animEffect>
                                    <p:anim calcmode="lin" valueType="num">
                                      <p:cBhvr>
                                        <p:cTn id="30" dur="1000" fill="hold"/>
                                        <p:tgtEl>
                                          <p:spTgt spid="79"/>
                                        </p:tgtEl>
                                        <p:attrNameLst>
                                          <p:attrName>ppt_x</p:attrName>
                                        </p:attrNameLst>
                                      </p:cBhvr>
                                      <p:tavLst>
                                        <p:tav tm="0">
                                          <p:val>
                                            <p:strVal val="#ppt_x"/>
                                          </p:val>
                                        </p:tav>
                                        <p:tav tm="100000">
                                          <p:val>
                                            <p:strVal val="#ppt_x"/>
                                          </p:val>
                                        </p:tav>
                                      </p:tavLst>
                                    </p:anim>
                                    <p:anim calcmode="lin" valueType="num">
                                      <p:cBhvr>
                                        <p:cTn id="31" dur="1000" fill="hold"/>
                                        <p:tgtEl>
                                          <p:spTgt spid="7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1000"/>
                                        <p:tgtEl>
                                          <p:spTgt spid="80"/>
                                        </p:tgtEl>
                                      </p:cBhvr>
                                    </p:animEffect>
                                    <p:anim calcmode="lin" valueType="num">
                                      <p:cBhvr>
                                        <p:cTn id="35" dur="1000" fill="hold"/>
                                        <p:tgtEl>
                                          <p:spTgt spid="80"/>
                                        </p:tgtEl>
                                        <p:attrNameLst>
                                          <p:attrName>ppt_x</p:attrName>
                                        </p:attrNameLst>
                                      </p:cBhvr>
                                      <p:tavLst>
                                        <p:tav tm="0">
                                          <p:val>
                                            <p:strVal val="#ppt_x"/>
                                          </p:val>
                                        </p:tav>
                                        <p:tav tm="100000">
                                          <p:val>
                                            <p:strVal val="#ppt_x"/>
                                          </p:val>
                                        </p:tav>
                                      </p:tavLst>
                                    </p:anim>
                                    <p:anim calcmode="lin" valueType="num">
                                      <p:cBhvr>
                                        <p:cTn id="36" dur="1000" fill="hold"/>
                                        <p:tgtEl>
                                          <p:spTgt spid="8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1000"/>
                                        <p:tgtEl>
                                          <p:spTgt spid="82"/>
                                        </p:tgtEl>
                                      </p:cBhvr>
                                    </p:animEffect>
                                    <p:anim calcmode="lin" valueType="num">
                                      <p:cBhvr>
                                        <p:cTn id="40" dur="1000" fill="hold"/>
                                        <p:tgtEl>
                                          <p:spTgt spid="82"/>
                                        </p:tgtEl>
                                        <p:attrNameLst>
                                          <p:attrName>ppt_x</p:attrName>
                                        </p:attrNameLst>
                                      </p:cBhvr>
                                      <p:tavLst>
                                        <p:tav tm="0">
                                          <p:val>
                                            <p:strVal val="#ppt_x"/>
                                          </p:val>
                                        </p:tav>
                                        <p:tav tm="100000">
                                          <p:val>
                                            <p:strVal val="#ppt_x"/>
                                          </p:val>
                                        </p:tav>
                                      </p:tavLst>
                                    </p:anim>
                                    <p:anim calcmode="lin" valueType="num">
                                      <p:cBhvr>
                                        <p:cTn id="41" dur="1000" fill="hold"/>
                                        <p:tgtEl>
                                          <p:spTgt spid="8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3"/>
                                        </p:tgtEl>
                                        <p:attrNameLst>
                                          <p:attrName>style.visibility</p:attrName>
                                        </p:attrNameLst>
                                      </p:cBhvr>
                                      <p:to>
                                        <p:strVal val="visible"/>
                                      </p:to>
                                    </p:set>
                                    <p:animEffect transition="in" filter="fade">
                                      <p:cBhvr>
                                        <p:cTn id="44" dur="1000"/>
                                        <p:tgtEl>
                                          <p:spTgt spid="83"/>
                                        </p:tgtEl>
                                      </p:cBhvr>
                                    </p:animEffect>
                                    <p:anim calcmode="lin" valueType="num">
                                      <p:cBhvr>
                                        <p:cTn id="45" dur="1000" fill="hold"/>
                                        <p:tgtEl>
                                          <p:spTgt spid="83"/>
                                        </p:tgtEl>
                                        <p:attrNameLst>
                                          <p:attrName>ppt_x</p:attrName>
                                        </p:attrNameLst>
                                      </p:cBhvr>
                                      <p:tavLst>
                                        <p:tav tm="0">
                                          <p:val>
                                            <p:strVal val="#ppt_x"/>
                                          </p:val>
                                        </p:tav>
                                        <p:tav tm="100000">
                                          <p:val>
                                            <p:strVal val="#ppt_x"/>
                                          </p:val>
                                        </p:tav>
                                      </p:tavLst>
                                    </p:anim>
                                    <p:anim calcmode="lin" valueType="num">
                                      <p:cBhvr>
                                        <p:cTn id="46" dur="1000" fill="hold"/>
                                        <p:tgtEl>
                                          <p:spTgt spid="8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1000"/>
                                        <p:tgtEl>
                                          <p:spTgt spid="84"/>
                                        </p:tgtEl>
                                      </p:cBhvr>
                                    </p:animEffect>
                                    <p:anim calcmode="lin" valueType="num">
                                      <p:cBhvr>
                                        <p:cTn id="50" dur="1000" fill="hold"/>
                                        <p:tgtEl>
                                          <p:spTgt spid="84"/>
                                        </p:tgtEl>
                                        <p:attrNameLst>
                                          <p:attrName>ppt_x</p:attrName>
                                        </p:attrNameLst>
                                      </p:cBhvr>
                                      <p:tavLst>
                                        <p:tav tm="0">
                                          <p:val>
                                            <p:strVal val="#ppt_x"/>
                                          </p:val>
                                        </p:tav>
                                        <p:tav tm="100000">
                                          <p:val>
                                            <p:strVal val="#ppt_x"/>
                                          </p:val>
                                        </p:tav>
                                      </p:tavLst>
                                    </p:anim>
                                    <p:anim calcmode="lin" valueType="num">
                                      <p:cBhvr>
                                        <p:cTn id="51" dur="1000" fill="hold"/>
                                        <p:tgtEl>
                                          <p:spTgt spid="8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85"/>
                                        </p:tgtEl>
                                        <p:attrNameLst>
                                          <p:attrName>style.visibility</p:attrName>
                                        </p:attrNameLst>
                                      </p:cBhvr>
                                      <p:to>
                                        <p:strVal val="visible"/>
                                      </p:to>
                                    </p:set>
                                    <p:animEffect transition="in" filter="fade">
                                      <p:cBhvr>
                                        <p:cTn id="54" dur="1000"/>
                                        <p:tgtEl>
                                          <p:spTgt spid="85"/>
                                        </p:tgtEl>
                                      </p:cBhvr>
                                    </p:animEffect>
                                    <p:anim calcmode="lin" valueType="num">
                                      <p:cBhvr>
                                        <p:cTn id="55" dur="1000" fill="hold"/>
                                        <p:tgtEl>
                                          <p:spTgt spid="85"/>
                                        </p:tgtEl>
                                        <p:attrNameLst>
                                          <p:attrName>ppt_x</p:attrName>
                                        </p:attrNameLst>
                                      </p:cBhvr>
                                      <p:tavLst>
                                        <p:tav tm="0">
                                          <p:val>
                                            <p:strVal val="#ppt_x"/>
                                          </p:val>
                                        </p:tav>
                                        <p:tav tm="100000">
                                          <p:val>
                                            <p:strVal val="#ppt_x"/>
                                          </p:val>
                                        </p:tav>
                                      </p:tavLst>
                                    </p:anim>
                                    <p:anim calcmode="lin" valueType="num">
                                      <p:cBhvr>
                                        <p:cTn id="56" dur="1000" fill="hold"/>
                                        <p:tgtEl>
                                          <p:spTgt spid="8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86"/>
                                        </p:tgtEl>
                                        <p:attrNameLst>
                                          <p:attrName>style.visibility</p:attrName>
                                        </p:attrNameLst>
                                      </p:cBhvr>
                                      <p:to>
                                        <p:strVal val="visible"/>
                                      </p:to>
                                    </p:set>
                                    <p:animEffect transition="in" filter="fade">
                                      <p:cBhvr>
                                        <p:cTn id="59" dur="1000"/>
                                        <p:tgtEl>
                                          <p:spTgt spid="86"/>
                                        </p:tgtEl>
                                      </p:cBhvr>
                                    </p:animEffect>
                                    <p:anim calcmode="lin" valueType="num">
                                      <p:cBhvr>
                                        <p:cTn id="60" dur="1000" fill="hold"/>
                                        <p:tgtEl>
                                          <p:spTgt spid="86"/>
                                        </p:tgtEl>
                                        <p:attrNameLst>
                                          <p:attrName>ppt_x</p:attrName>
                                        </p:attrNameLst>
                                      </p:cBhvr>
                                      <p:tavLst>
                                        <p:tav tm="0">
                                          <p:val>
                                            <p:strVal val="#ppt_x"/>
                                          </p:val>
                                        </p:tav>
                                        <p:tav tm="100000">
                                          <p:val>
                                            <p:strVal val="#ppt_x"/>
                                          </p:val>
                                        </p:tav>
                                      </p:tavLst>
                                    </p:anim>
                                    <p:anim calcmode="lin" valueType="num">
                                      <p:cBhvr>
                                        <p:cTn id="61" dur="1000" fill="hold"/>
                                        <p:tgtEl>
                                          <p:spTgt spid="8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fade">
                                      <p:cBhvr>
                                        <p:cTn id="64" dur="1000"/>
                                        <p:tgtEl>
                                          <p:spTgt spid="87"/>
                                        </p:tgtEl>
                                      </p:cBhvr>
                                    </p:animEffect>
                                    <p:anim calcmode="lin" valueType="num">
                                      <p:cBhvr>
                                        <p:cTn id="65" dur="1000" fill="hold"/>
                                        <p:tgtEl>
                                          <p:spTgt spid="87"/>
                                        </p:tgtEl>
                                        <p:attrNameLst>
                                          <p:attrName>ppt_x</p:attrName>
                                        </p:attrNameLst>
                                      </p:cBhvr>
                                      <p:tavLst>
                                        <p:tav tm="0">
                                          <p:val>
                                            <p:strVal val="#ppt_x"/>
                                          </p:val>
                                        </p:tav>
                                        <p:tav tm="100000">
                                          <p:val>
                                            <p:strVal val="#ppt_x"/>
                                          </p:val>
                                        </p:tav>
                                      </p:tavLst>
                                    </p:anim>
                                    <p:anim calcmode="lin" valueType="num">
                                      <p:cBhvr>
                                        <p:cTn id="66" dur="1000" fill="hold"/>
                                        <p:tgtEl>
                                          <p:spTgt spid="87"/>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88"/>
                                        </p:tgtEl>
                                        <p:attrNameLst>
                                          <p:attrName>style.visibility</p:attrName>
                                        </p:attrNameLst>
                                      </p:cBhvr>
                                      <p:to>
                                        <p:strVal val="visible"/>
                                      </p:to>
                                    </p:set>
                                    <p:animEffect transition="in" filter="fade">
                                      <p:cBhvr>
                                        <p:cTn id="69" dur="1000"/>
                                        <p:tgtEl>
                                          <p:spTgt spid="88"/>
                                        </p:tgtEl>
                                      </p:cBhvr>
                                    </p:animEffect>
                                    <p:anim calcmode="lin" valueType="num">
                                      <p:cBhvr>
                                        <p:cTn id="70" dur="1000" fill="hold"/>
                                        <p:tgtEl>
                                          <p:spTgt spid="88"/>
                                        </p:tgtEl>
                                        <p:attrNameLst>
                                          <p:attrName>ppt_x</p:attrName>
                                        </p:attrNameLst>
                                      </p:cBhvr>
                                      <p:tavLst>
                                        <p:tav tm="0">
                                          <p:val>
                                            <p:strVal val="#ppt_x"/>
                                          </p:val>
                                        </p:tav>
                                        <p:tav tm="100000">
                                          <p:val>
                                            <p:strVal val="#ppt_x"/>
                                          </p:val>
                                        </p:tav>
                                      </p:tavLst>
                                    </p:anim>
                                    <p:anim calcmode="lin" valueType="num">
                                      <p:cBhvr>
                                        <p:cTn id="71" dur="1000" fill="hold"/>
                                        <p:tgtEl>
                                          <p:spTgt spid="88"/>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89"/>
                                        </p:tgtEl>
                                        <p:attrNameLst>
                                          <p:attrName>style.visibility</p:attrName>
                                        </p:attrNameLst>
                                      </p:cBhvr>
                                      <p:to>
                                        <p:strVal val="visible"/>
                                      </p:to>
                                    </p:set>
                                    <p:animEffect transition="in" filter="fade">
                                      <p:cBhvr>
                                        <p:cTn id="74" dur="1000"/>
                                        <p:tgtEl>
                                          <p:spTgt spid="89"/>
                                        </p:tgtEl>
                                      </p:cBhvr>
                                    </p:animEffect>
                                    <p:anim calcmode="lin" valueType="num">
                                      <p:cBhvr>
                                        <p:cTn id="75" dur="1000" fill="hold"/>
                                        <p:tgtEl>
                                          <p:spTgt spid="89"/>
                                        </p:tgtEl>
                                        <p:attrNameLst>
                                          <p:attrName>ppt_x</p:attrName>
                                        </p:attrNameLst>
                                      </p:cBhvr>
                                      <p:tavLst>
                                        <p:tav tm="0">
                                          <p:val>
                                            <p:strVal val="#ppt_x"/>
                                          </p:val>
                                        </p:tav>
                                        <p:tav tm="100000">
                                          <p:val>
                                            <p:strVal val="#ppt_x"/>
                                          </p:val>
                                        </p:tav>
                                      </p:tavLst>
                                    </p:anim>
                                    <p:anim calcmode="lin" valueType="num">
                                      <p:cBhvr>
                                        <p:cTn id="76" dur="1000" fill="hold"/>
                                        <p:tgtEl>
                                          <p:spTgt spid="8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0"/>
                                        </p:tgtEl>
                                        <p:attrNameLst>
                                          <p:attrName>style.visibility</p:attrName>
                                        </p:attrNameLst>
                                      </p:cBhvr>
                                      <p:to>
                                        <p:strVal val="visible"/>
                                      </p:to>
                                    </p:set>
                                    <p:animEffect transition="in" filter="fade">
                                      <p:cBhvr>
                                        <p:cTn id="79" dur="1000"/>
                                        <p:tgtEl>
                                          <p:spTgt spid="90"/>
                                        </p:tgtEl>
                                      </p:cBhvr>
                                    </p:animEffect>
                                    <p:anim calcmode="lin" valueType="num">
                                      <p:cBhvr>
                                        <p:cTn id="80" dur="1000" fill="hold"/>
                                        <p:tgtEl>
                                          <p:spTgt spid="90"/>
                                        </p:tgtEl>
                                        <p:attrNameLst>
                                          <p:attrName>ppt_x</p:attrName>
                                        </p:attrNameLst>
                                      </p:cBhvr>
                                      <p:tavLst>
                                        <p:tav tm="0">
                                          <p:val>
                                            <p:strVal val="#ppt_x"/>
                                          </p:val>
                                        </p:tav>
                                        <p:tav tm="100000">
                                          <p:val>
                                            <p:strVal val="#ppt_x"/>
                                          </p:val>
                                        </p:tav>
                                      </p:tavLst>
                                    </p:anim>
                                    <p:anim calcmode="lin" valueType="num">
                                      <p:cBhvr>
                                        <p:cTn id="81" dur="1000" fill="hold"/>
                                        <p:tgtEl>
                                          <p:spTgt spid="90"/>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91"/>
                                        </p:tgtEl>
                                        <p:attrNameLst>
                                          <p:attrName>style.visibility</p:attrName>
                                        </p:attrNameLst>
                                      </p:cBhvr>
                                      <p:to>
                                        <p:strVal val="visible"/>
                                      </p:to>
                                    </p:set>
                                    <p:animEffect transition="in" filter="fade">
                                      <p:cBhvr>
                                        <p:cTn id="84" dur="1000"/>
                                        <p:tgtEl>
                                          <p:spTgt spid="91"/>
                                        </p:tgtEl>
                                      </p:cBhvr>
                                    </p:animEffect>
                                    <p:anim calcmode="lin" valueType="num">
                                      <p:cBhvr>
                                        <p:cTn id="85" dur="1000" fill="hold"/>
                                        <p:tgtEl>
                                          <p:spTgt spid="91"/>
                                        </p:tgtEl>
                                        <p:attrNameLst>
                                          <p:attrName>ppt_x</p:attrName>
                                        </p:attrNameLst>
                                      </p:cBhvr>
                                      <p:tavLst>
                                        <p:tav tm="0">
                                          <p:val>
                                            <p:strVal val="#ppt_x"/>
                                          </p:val>
                                        </p:tav>
                                        <p:tav tm="100000">
                                          <p:val>
                                            <p:strVal val="#ppt_x"/>
                                          </p:val>
                                        </p:tav>
                                      </p:tavLst>
                                    </p:anim>
                                    <p:anim calcmode="lin" valueType="num">
                                      <p:cBhvr>
                                        <p:cTn id="86" dur="1000" fill="hold"/>
                                        <p:tgtEl>
                                          <p:spTgt spid="91"/>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92"/>
                                        </p:tgtEl>
                                        <p:attrNameLst>
                                          <p:attrName>style.visibility</p:attrName>
                                        </p:attrNameLst>
                                      </p:cBhvr>
                                      <p:to>
                                        <p:strVal val="visible"/>
                                      </p:to>
                                    </p:set>
                                    <p:animEffect transition="in" filter="fade">
                                      <p:cBhvr>
                                        <p:cTn id="89" dur="1000"/>
                                        <p:tgtEl>
                                          <p:spTgt spid="92"/>
                                        </p:tgtEl>
                                      </p:cBhvr>
                                    </p:animEffect>
                                    <p:anim calcmode="lin" valueType="num">
                                      <p:cBhvr>
                                        <p:cTn id="90" dur="1000" fill="hold"/>
                                        <p:tgtEl>
                                          <p:spTgt spid="92"/>
                                        </p:tgtEl>
                                        <p:attrNameLst>
                                          <p:attrName>ppt_x</p:attrName>
                                        </p:attrNameLst>
                                      </p:cBhvr>
                                      <p:tavLst>
                                        <p:tav tm="0">
                                          <p:val>
                                            <p:strVal val="#ppt_x"/>
                                          </p:val>
                                        </p:tav>
                                        <p:tav tm="100000">
                                          <p:val>
                                            <p:strVal val="#ppt_x"/>
                                          </p:val>
                                        </p:tav>
                                      </p:tavLst>
                                    </p:anim>
                                    <p:anim calcmode="lin" valueType="num">
                                      <p:cBhvr>
                                        <p:cTn id="91" dur="1000" fill="hold"/>
                                        <p:tgtEl>
                                          <p:spTgt spid="92"/>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1000"/>
                                        <p:tgtEl>
                                          <p:spTgt spid="93"/>
                                        </p:tgtEl>
                                      </p:cBhvr>
                                    </p:animEffect>
                                    <p:anim calcmode="lin" valueType="num">
                                      <p:cBhvr>
                                        <p:cTn id="95" dur="1000" fill="hold"/>
                                        <p:tgtEl>
                                          <p:spTgt spid="93"/>
                                        </p:tgtEl>
                                        <p:attrNameLst>
                                          <p:attrName>ppt_x</p:attrName>
                                        </p:attrNameLst>
                                      </p:cBhvr>
                                      <p:tavLst>
                                        <p:tav tm="0">
                                          <p:val>
                                            <p:strVal val="#ppt_x"/>
                                          </p:val>
                                        </p:tav>
                                        <p:tav tm="100000">
                                          <p:val>
                                            <p:strVal val="#ppt_x"/>
                                          </p:val>
                                        </p:tav>
                                      </p:tavLst>
                                    </p:anim>
                                    <p:anim calcmode="lin" valueType="num">
                                      <p:cBhvr>
                                        <p:cTn id="96" dur="1000" fill="hold"/>
                                        <p:tgtEl>
                                          <p:spTgt spid="93"/>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100"/>
                                        </p:tgtEl>
                                        <p:attrNameLst>
                                          <p:attrName>style.visibility</p:attrName>
                                        </p:attrNameLst>
                                      </p:cBhvr>
                                      <p:to>
                                        <p:strVal val="visible"/>
                                      </p:to>
                                    </p:set>
                                    <p:animEffect transition="in" filter="fade">
                                      <p:cBhvr>
                                        <p:cTn id="99" dur="1000"/>
                                        <p:tgtEl>
                                          <p:spTgt spid="100"/>
                                        </p:tgtEl>
                                      </p:cBhvr>
                                    </p:animEffect>
                                    <p:anim calcmode="lin" valueType="num">
                                      <p:cBhvr>
                                        <p:cTn id="100" dur="1000" fill="hold"/>
                                        <p:tgtEl>
                                          <p:spTgt spid="100"/>
                                        </p:tgtEl>
                                        <p:attrNameLst>
                                          <p:attrName>ppt_x</p:attrName>
                                        </p:attrNameLst>
                                      </p:cBhvr>
                                      <p:tavLst>
                                        <p:tav tm="0">
                                          <p:val>
                                            <p:strVal val="#ppt_x"/>
                                          </p:val>
                                        </p:tav>
                                        <p:tav tm="100000">
                                          <p:val>
                                            <p:strVal val="#ppt_x"/>
                                          </p:val>
                                        </p:tav>
                                      </p:tavLst>
                                    </p:anim>
                                    <p:anim calcmode="lin" valueType="num">
                                      <p:cBhvr>
                                        <p:cTn id="101" dur="1000" fill="hold"/>
                                        <p:tgtEl>
                                          <p:spTgt spid="100"/>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102"/>
                                        </p:tgtEl>
                                        <p:attrNameLst>
                                          <p:attrName>style.visibility</p:attrName>
                                        </p:attrNameLst>
                                      </p:cBhvr>
                                      <p:to>
                                        <p:strVal val="visible"/>
                                      </p:to>
                                    </p:set>
                                    <p:animEffect transition="in" filter="fade">
                                      <p:cBhvr>
                                        <p:cTn id="104" dur="1000"/>
                                        <p:tgtEl>
                                          <p:spTgt spid="102"/>
                                        </p:tgtEl>
                                      </p:cBhvr>
                                    </p:animEffect>
                                    <p:anim calcmode="lin" valueType="num">
                                      <p:cBhvr>
                                        <p:cTn id="105" dur="1000" fill="hold"/>
                                        <p:tgtEl>
                                          <p:spTgt spid="102"/>
                                        </p:tgtEl>
                                        <p:attrNameLst>
                                          <p:attrName>ppt_x</p:attrName>
                                        </p:attrNameLst>
                                      </p:cBhvr>
                                      <p:tavLst>
                                        <p:tav tm="0">
                                          <p:val>
                                            <p:strVal val="#ppt_x"/>
                                          </p:val>
                                        </p:tav>
                                        <p:tav tm="100000">
                                          <p:val>
                                            <p:strVal val="#ppt_x"/>
                                          </p:val>
                                        </p:tav>
                                      </p:tavLst>
                                    </p:anim>
                                    <p:anim calcmode="lin" valueType="num">
                                      <p:cBhvr>
                                        <p:cTn id="106" dur="1000" fill="hold"/>
                                        <p:tgtEl>
                                          <p:spTgt spid="102"/>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6"/>
                                        </p:tgtEl>
                                        <p:attrNameLst>
                                          <p:attrName>style.visibility</p:attrName>
                                        </p:attrNameLst>
                                      </p:cBhvr>
                                      <p:to>
                                        <p:strVal val="visible"/>
                                      </p:to>
                                    </p:set>
                                    <p:animEffect transition="in" filter="fade">
                                      <p:cBhvr>
                                        <p:cTn id="109" dur="1000"/>
                                        <p:tgtEl>
                                          <p:spTgt spid="6"/>
                                        </p:tgtEl>
                                      </p:cBhvr>
                                    </p:animEffect>
                                    <p:anim calcmode="lin" valueType="num">
                                      <p:cBhvr>
                                        <p:cTn id="110" dur="1000" fill="hold"/>
                                        <p:tgtEl>
                                          <p:spTgt spid="6"/>
                                        </p:tgtEl>
                                        <p:attrNameLst>
                                          <p:attrName>ppt_x</p:attrName>
                                        </p:attrNameLst>
                                      </p:cBhvr>
                                      <p:tavLst>
                                        <p:tav tm="0">
                                          <p:val>
                                            <p:strVal val="#ppt_x"/>
                                          </p:val>
                                        </p:tav>
                                        <p:tav tm="100000">
                                          <p:val>
                                            <p:strVal val="#ppt_x"/>
                                          </p:val>
                                        </p:tav>
                                      </p:tavLst>
                                    </p:anim>
                                    <p:anim calcmode="lin" valueType="num">
                                      <p:cBhvr>
                                        <p:cTn id="111" dur="1000" fill="hold"/>
                                        <p:tgtEl>
                                          <p:spTgt spid="6"/>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30"/>
                                        </p:tgtEl>
                                        <p:attrNameLst>
                                          <p:attrName>style.visibility</p:attrName>
                                        </p:attrNameLst>
                                      </p:cBhvr>
                                      <p:to>
                                        <p:strVal val="visible"/>
                                      </p:to>
                                    </p:set>
                                    <p:animEffect transition="in" filter="fade">
                                      <p:cBhvr>
                                        <p:cTn id="114" dur="1000"/>
                                        <p:tgtEl>
                                          <p:spTgt spid="30"/>
                                        </p:tgtEl>
                                      </p:cBhvr>
                                    </p:animEffect>
                                    <p:anim calcmode="lin" valueType="num">
                                      <p:cBhvr>
                                        <p:cTn id="115" dur="1000" fill="hold"/>
                                        <p:tgtEl>
                                          <p:spTgt spid="30"/>
                                        </p:tgtEl>
                                        <p:attrNameLst>
                                          <p:attrName>ppt_x</p:attrName>
                                        </p:attrNameLst>
                                      </p:cBhvr>
                                      <p:tavLst>
                                        <p:tav tm="0">
                                          <p:val>
                                            <p:strVal val="#ppt_x"/>
                                          </p:val>
                                        </p:tav>
                                        <p:tav tm="100000">
                                          <p:val>
                                            <p:strVal val="#ppt_x"/>
                                          </p:val>
                                        </p:tav>
                                      </p:tavLst>
                                    </p:anim>
                                    <p:anim calcmode="lin" valueType="num">
                                      <p:cBhvr>
                                        <p:cTn id="116" dur="1000" fill="hold"/>
                                        <p:tgtEl>
                                          <p:spTgt spid="30"/>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1000"/>
                                        <p:tgtEl>
                                          <p:spTgt spid="31"/>
                                        </p:tgtEl>
                                      </p:cBhvr>
                                    </p:animEffect>
                                    <p:anim calcmode="lin" valueType="num">
                                      <p:cBhvr>
                                        <p:cTn id="120" dur="1000" fill="hold"/>
                                        <p:tgtEl>
                                          <p:spTgt spid="31"/>
                                        </p:tgtEl>
                                        <p:attrNameLst>
                                          <p:attrName>ppt_x</p:attrName>
                                        </p:attrNameLst>
                                      </p:cBhvr>
                                      <p:tavLst>
                                        <p:tav tm="0">
                                          <p:val>
                                            <p:strVal val="#ppt_x"/>
                                          </p:val>
                                        </p:tav>
                                        <p:tav tm="100000">
                                          <p:val>
                                            <p:strVal val="#ppt_x"/>
                                          </p:val>
                                        </p:tav>
                                      </p:tavLst>
                                    </p:anim>
                                    <p:anim calcmode="lin" valueType="num">
                                      <p:cBhvr>
                                        <p:cTn id="121" dur="1000" fill="hold"/>
                                        <p:tgtEl>
                                          <p:spTgt spid="31"/>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94"/>
                                        </p:tgtEl>
                                        <p:attrNameLst>
                                          <p:attrName>style.visibility</p:attrName>
                                        </p:attrNameLst>
                                      </p:cBhvr>
                                      <p:to>
                                        <p:strVal val="visible"/>
                                      </p:to>
                                    </p:set>
                                    <p:animEffect transition="in" filter="fade">
                                      <p:cBhvr>
                                        <p:cTn id="124" dur="1000"/>
                                        <p:tgtEl>
                                          <p:spTgt spid="94"/>
                                        </p:tgtEl>
                                      </p:cBhvr>
                                    </p:animEffect>
                                    <p:anim calcmode="lin" valueType="num">
                                      <p:cBhvr>
                                        <p:cTn id="125" dur="1000" fill="hold"/>
                                        <p:tgtEl>
                                          <p:spTgt spid="94"/>
                                        </p:tgtEl>
                                        <p:attrNameLst>
                                          <p:attrName>ppt_x</p:attrName>
                                        </p:attrNameLst>
                                      </p:cBhvr>
                                      <p:tavLst>
                                        <p:tav tm="0">
                                          <p:val>
                                            <p:strVal val="#ppt_x"/>
                                          </p:val>
                                        </p:tav>
                                        <p:tav tm="100000">
                                          <p:val>
                                            <p:strVal val="#ppt_x"/>
                                          </p:val>
                                        </p:tav>
                                      </p:tavLst>
                                    </p:anim>
                                    <p:anim calcmode="lin" valueType="num">
                                      <p:cBhvr>
                                        <p:cTn id="126" dur="1000" fill="hold"/>
                                        <p:tgtEl>
                                          <p:spTgt spid="94"/>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95"/>
                                        </p:tgtEl>
                                        <p:attrNameLst>
                                          <p:attrName>style.visibility</p:attrName>
                                        </p:attrNameLst>
                                      </p:cBhvr>
                                      <p:to>
                                        <p:strVal val="visible"/>
                                      </p:to>
                                    </p:set>
                                    <p:animEffect transition="in" filter="fade">
                                      <p:cBhvr>
                                        <p:cTn id="129" dur="1000"/>
                                        <p:tgtEl>
                                          <p:spTgt spid="95"/>
                                        </p:tgtEl>
                                      </p:cBhvr>
                                    </p:animEffect>
                                    <p:anim calcmode="lin" valueType="num">
                                      <p:cBhvr>
                                        <p:cTn id="130" dur="1000" fill="hold"/>
                                        <p:tgtEl>
                                          <p:spTgt spid="95"/>
                                        </p:tgtEl>
                                        <p:attrNameLst>
                                          <p:attrName>ppt_x</p:attrName>
                                        </p:attrNameLst>
                                      </p:cBhvr>
                                      <p:tavLst>
                                        <p:tav tm="0">
                                          <p:val>
                                            <p:strVal val="#ppt_x"/>
                                          </p:val>
                                        </p:tav>
                                        <p:tav tm="100000">
                                          <p:val>
                                            <p:strVal val="#ppt_x"/>
                                          </p:val>
                                        </p:tav>
                                      </p:tavLst>
                                    </p:anim>
                                    <p:anim calcmode="lin" valueType="num">
                                      <p:cBhvr>
                                        <p:cTn id="131"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grpId="0" nodeType="clickEffect">
                                  <p:stCondLst>
                                    <p:cond delay="0"/>
                                  </p:stCondLst>
                                  <p:childTnLst>
                                    <p:set>
                                      <p:cBhvr>
                                        <p:cTn id="135" dur="1" fill="hold">
                                          <p:stCondLst>
                                            <p:cond delay="0"/>
                                          </p:stCondLst>
                                        </p:cTn>
                                        <p:tgtEl>
                                          <p:spTgt spid="7"/>
                                        </p:tgtEl>
                                        <p:attrNameLst>
                                          <p:attrName>style.visibility</p:attrName>
                                        </p:attrNameLst>
                                      </p:cBhvr>
                                      <p:to>
                                        <p:strVal val="visible"/>
                                      </p:to>
                                    </p:set>
                                    <p:animEffect transition="in" filter="fade">
                                      <p:cBhvr>
                                        <p:cTn id="136" dur="1000"/>
                                        <p:tgtEl>
                                          <p:spTgt spid="7"/>
                                        </p:tgtEl>
                                      </p:cBhvr>
                                    </p:animEffect>
                                    <p:anim calcmode="lin" valueType="num">
                                      <p:cBhvr>
                                        <p:cTn id="137" dur="1000" fill="hold"/>
                                        <p:tgtEl>
                                          <p:spTgt spid="7"/>
                                        </p:tgtEl>
                                        <p:attrNameLst>
                                          <p:attrName>ppt_x</p:attrName>
                                        </p:attrNameLst>
                                      </p:cBhvr>
                                      <p:tavLst>
                                        <p:tav tm="0">
                                          <p:val>
                                            <p:strVal val="#ppt_x"/>
                                          </p:val>
                                        </p:tav>
                                        <p:tav tm="100000">
                                          <p:val>
                                            <p:strVal val="#ppt_x"/>
                                          </p:val>
                                        </p:tav>
                                      </p:tavLst>
                                    </p:anim>
                                    <p:anim calcmode="lin" valueType="num">
                                      <p:cBhvr>
                                        <p:cTn id="1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nodeType="clickEffect">
                                  <p:stCondLst>
                                    <p:cond delay="0"/>
                                  </p:stCondLst>
                                  <p:childTnLst>
                                    <p:set>
                                      <p:cBhvr>
                                        <p:cTn id="142" dur="1" fill="hold">
                                          <p:stCondLst>
                                            <p:cond delay="0"/>
                                          </p:stCondLst>
                                        </p:cTn>
                                        <p:tgtEl>
                                          <p:spTgt spid="9"/>
                                        </p:tgtEl>
                                        <p:attrNameLst>
                                          <p:attrName>style.visibility</p:attrName>
                                        </p:attrNameLst>
                                      </p:cBhvr>
                                      <p:to>
                                        <p:strVal val="visible"/>
                                      </p:to>
                                    </p:set>
                                    <p:anim calcmode="lin" valueType="num">
                                      <p:cBhvr additive="base">
                                        <p:cTn id="143" dur="500" fill="hold"/>
                                        <p:tgtEl>
                                          <p:spTgt spid="9"/>
                                        </p:tgtEl>
                                        <p:attrNameLst>
                                          <p:attrName>ppt_x</p:attrName>
                                        </p:attrNameLst>
                                      </p:cBhvr>
                                      <p:tavLst>
                                        <p:tav tm="0">
                                          <p:val>
                                            <p:strVal val="#ppt_x"/>
                                          </p:val>
                                        </p:tav>
                                        <p:tav tm="100000">
                                          <p:val>
                                            <p:strVal val="#ppt_x"/>
                                          </p:val>
                                        </p:tav>
                                      </p:tavLst>
                                    </p:anim>
                                    <p:anim calcmode="lin" valueType="num">
                                      <p:cBhvr additive="base">
                                        <p:cTn id="1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4" grpId="0" animBg="1"/>
      <p:bldP spid="66" grpId="0" animBg="1"/>
      <p:bldP spid="68" grpId="0" animBg="1"/>
      <p:bldP spid="82" grpId="0" animBg="1"/>
      <p:bldP spid="83" grpId="0"/>
      <p:bldP spid="84" grpId="0" animBg="1"/>
      <p:bldP spid="85" grpId="0" animBg="1"/>
      <p:bldP spid="86" grpId="0"/>
      <p:bldP spid="87" grpId="0" animBg="1"/>
      <p:bldP spid="88" grpId="0" animBg="1"/>
      <p:bldP spid="89" grpId="0"/>
      <p:bldP spid="90" grpId="0" animBg="1"/>
      <p:bldP spid="91" grpId="0" animBg="1"/>
      <p:bldP spid="92" grpId="0"/>
      <p:bldP spid="93" grpId="0" animBg="1"/>
      <p:bldP spid="94" grpId="0" animBg="1"/>
      <p:bldP spid="95" grpId="0"/>
      <p:bldP spid="96" grpId="0" animBg="1"/>
      <p:bldP spid="6" grpId="0"/>
      <p:bldP spid="30" grpId="0"/>
      <p:bldP spid="31"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November | 2010 | &quot;Granny Beads and Grocery Store Feet&quo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079" y="3254327"/>
            <a:ext cx="579731" cy="625608"/>
          </a:xfrm>
          <a:prstGeom prst="rect">
            <a:avLst/>
          </a:prstGeom>
        </p:spPr>
      </p:pic>
      <p:sp>
        <p:nvSpPr>
          <p:cNvPr id="2" name="Title 1"/>
          <p:cNvSpPr>
            <a:spLocks noGrp="1"/>
          </p:cNvSpPr>
          <p:nvPr>
            <p:ph type="title"/>
          </p:nvPr>
        </p:nvSpPr>
        <p:spPr/>
        <p:txBody>
          <a:bodyPr/>
          <a:lstStyle/>
          <a:p>
            <a:r>
              <a:rPr lang="en-US" sz="3200" dirty="0"/>
              <a:t>Goal: Collision Resistance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7555" y="809741"/>
                <a:ext cx="8229600" cy="1822449"/>
              </a:xfrm>
            </p:spPr>
            <p:txBody>
              <a:bodyPr/>
              <a:lstStyle/>
              <a:p>
                <a:r>
                  <a:rPr lang="en-US" sz="2400" dirty="0">
                    <a:solidFill>
                      <a:srgbClr val="0000FF"/>
                    </a:solidFill>
                  </a:rPr>
                  <a:t>A </a:t>
                </a:r>
                <a:r>
                  <a:rPr lang="en-US" sz="2400" b="1" dirty="0">
                    <a:solidFill>
                      <a:srgbClr val="0000FF"/>
                    </a:solidFill>
                  </a:rPr>
                  <a:t>collision: </a:t>
                </a:r>
                <a:r>
                  <a:rPr lang="en-US" sz="2400" dirty="0">
                    <a:solidFill>
                      <a:srgbClr val="0000FF"/>
                    </a:solidFill>
                  </a:rPr>
                  <a:t>two inputs (names) with same hash: </a:t>
                </a:r>
                <a14:m>
                  <m:oMath xmlns:m="http://schemas.openxmlformats.org/officeDocument/2006/math">
                    <m:r>
                      <a:rPr lang="en-US" sz="2400" i="1" dirty="0">
                        <a:latin typeface="Cambria Math" panose="02040503050406030204" pitchFamily="18" charset="0"/>
                        <a:cs typeface="Arial" pitchFamily="34" charset="0"/>
                      </a:rPr>
                      <m:t>h</m:t>
                    </m:r>
                    <m:d>
                      <m:dPr>
                        <m:ctrlPr>
                          <a:rPr lang="en-US" sz="2400" i="1" dirty="0">
                            <a:latin typeface="Cambria Math" panose="02040503050406030204" pitchFamily="18" charset="0"/>
                            <a:cs typeface="Arial" pitchFamily="34" charset="0"/>
                          </a:rPr>
                        </m:ctrlPr>
                      </m:dPr>
                      <m:e>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cs typeface="Arial" pitchFamily="34" charset="0"/>
                          </a:rPr>
                          <m:t>𝐵𝑜𝑏</m:t>
                        </m:r>
                        <m:r>
                          <a:rPr lang="en-US" sz="2400" i="1" dirty="0">
                            <a:latin typeface="Cambria Math" panose="02040503050406030204" pitchFamily="18" charset="0"/>
                            <a:cs typeface="Arial" pitchFamily="34" charset="0"/>
                          </a:rPr>
                          <m:t>′</m:t>
                        </m:r>
                      </m:e>
                    </m:d>
                  </m:oMath>
                </a14:m>
                <a:r>
                  <a:rPr lang="en-US" sz="2400" i="1" kern="1200" dirty="0">
                    <a:latin typeface="Times New Roman" panose="02020603050405020304" pitchFamily="18" charset="0"/>
                    <a:cs typeface="Times New Roman" panose="02020603050405020304" pitchFamily="18" charset="0"/>
                  </a:rPr>
                  <a:t>=</a:t>
                </a:r>
                <a14:m>
                  <m:oMath xmlns:m="http://schemas.openxmlformats.org/officeDocument/2006/math">
                    <m:r>
                      <a:rPr lang="en-US" sz="2400" i="1" dirty="0">
                        <a:latin typeface="Cambria Math" panose="02040503050406030204" pitchFamily="18" charset="0"/>
                        <a:cs typeface="Arial" pitchFamily="34" charset="0"/>
                      </a:rPr>
                      <m:t>h</m:t>
                    </m:r>
                    <m:d>
                      <m:dPr>
                        <m:ctrlPr>
                          <a:rPr lang="en-US" sz="2400" i="1" dirty="0">
                            <a:latin typeface="Cambria Math" panose="02040503050406030204" pitchFamily="18" charset="0"/>
                            <a:cs typeface="Arial" pitchFamily="34" charset="0"/>
                          </a:rPr>
                        </m:ctrlPr>
                      </m:dPr>
                      <m:e>
                        <m:r>
                          <a:rPr lang="en-US" sz="2400" b="0" i="1" dirty="0" smtClean="0">
                            <a:latin typeface="Cambria Math" panose="02040503050406030204" pitchFamily="18" charset="0"/>
                            <a:cs typeface="Arial" pitchFamily="34" charset="0"/>
                          </a:rPr>
                          <m:t>′</m:t>
                        </m:r>
                        <m:r>
                          <a:rPr lang="en-US" sz="2400" b="0" i="1" dirty="0" smtClean="0">
                            <a:latin typeface="Cambria Math" panose="02040503050406030204" pitchFamily="18" charset="0"/>
                            <a:cs typeface="Arial" pitchFamily="34" charset="0"/>
                          </a:rPr>
                          <m:t>𝑃</m:t>
                        </m:r>
                        <m:r>
                          <a:rPr lang="en-US" sz="2400" b="0" i="1" dirty="0" smtClean="0">
                            <a:latin typeface="Cambria Math" panose="02040503050406030204" pitchFamily="18" charset="0"/>
                            <a:cs typeface="Arial" pitchFamily="34" charset="0"/>
                          </a:rPr>
                          <m:t>h</m:t>
                        </m:r>
                        <m:r>
                          <a:rPr lang="en-US" sz="2400" b="0" i="1" dirty="0" smtClean="0">
                            <a:latin typeface="Cambria Math" panose="02040503050406030204" pitchFamily="18" charset="0"/>
                            <a:cs typeface="Arial" pitchFamily="34" charset="0"/>
                          </a:rPr>
                          <m:t>𝑖𝑙</m:t>
                        </m:r>
                        <m:r>
                          <a:rPr lang="en-US" sz="2400" b="0" i="1" dirty="0" smtClean="0">
                            <a:latin typeface="Cambria Math" panose="02040503050406030204" pitchFamily="18" charset="0"/>
                            <a:cs typeface="Arial" pitchFamily="34" charset="0"/>
                          </a:rPr>
                          <m:t>′</m:t>
                        </m:r>
                      </m:e>
                    </m:d>
                  </m:oMath>
                </a14:m>
                <a:endParaRPr lang="en-US" sz="2400" dirty="0">
                  <a:solidFill>
                    <a:srgbClr val="0000FF"/>
                  </a:solidFill>
                </a:endParaRPr>
              </a:p>
              <a:p>
                <a:r>
                  <a:rPr lang="en-US" sz="2400" dirty="0">
                    <a:solidFill>
                      <a:srgbClr val="0000FF"/>
                    </a:solidFill>
                  </a:rPr>
                  <a:t>Every hash has collisions, since |input|&gt;&gt;|output| !</a:t>
                </a:r>
              </a:p>
              <a:p>
                <a:r>
                  <a:rPr lang="en-US" sz="2400" dirty="0">
                    <a:solidFill>
                      <a:srgbClr val="0000FF"/>
                    </a:solidFill>
                  </a:rPr>
                  <a:t>Collision resistance: hard to </a:t>
                </a:r>
                <a:r>
                  <a:rPr lang="en-US" sz="2400" b="1" dirty="0">
                    <a:solidFill>
                      <a:srgbClr val="0000FF"/>
                    </a:solidFill>
                  </a:rPr>
                  <a:t>find</a:t>
                </a:r>
                <a:r>
                  <a:rPr lang="en-US" sz="2400" dirty="0">
                    <a:solidFill>
                      <a:srgbClr val="0000FF"/>
                    </a:solidFill>
                  </a:rPr>
                  <a:t> collisions</a:t>
                </a:r>
              </a:p>
              <a:p>
                <a:pPr lvl="1"/>
                <a:r>
                  <a:rPr lang="en-US" sz="1800" dirty="0">
                    <a:solidFill>
                      <a:srgbClr val="0000FF"/>
                    </a:solidFill>
                  </a:rPr>
                  <a:t>Note: attacker can always try names randomly till finding collisions</a:t>
                </a:r>
              </a:p>
              <a:p>
                <a:pPr lvl="1"/>
                <a:r>
                  <a:rPr lang="en-US" sz="1800" dirty="0">
                    <a:solidFill>
                      <a:srgbClr val="0000FF"/>
                    </a:solidFill>
                  </a:rPr>
                  <a:t>But this should be ineffective: must try about </a:t>
                </a:r>
                <a14:m>
                  <m:oMath xmlns:m="http://schemas.openxmlformats.org/officeDocument/2006/math">
                    <m:r>
                      <a:rPr lang="en-US" sz="1800" b="0" i="1" dirty="0" smtClean="0">
                        <a:latin typeface="Cambria Math" panose="02040503050406030204" pitchFamily="18" charset="0"/>
                        <a:ea typeface="Cambria Math" panose="02040503050406030204" pitchFamily="18" charset="0"/>
                        <a:cs typeface="Arial" pitchFamily="34" charset="0"/>
                      </a:rPr>
                      <m:t>𝑁</m:t>
                    </m:r>
                    <m:r>
                      <a:rPr lang="en-US" sz="1800" b="0" i="1" dirty="0" smtClean="0">
                        <a:latin typeface="Cambria Math" panose="02040503050406030204" pitchFamily="18" charset="0"/>
                        <a:ea typeface="Cambria Math" panose="02040503050406030204" pitchFamily="18" charset="0"/>
                        <a:cs typeface="Arial" pitchFamily="34" charset="0"/>
                      </a:rPr>
                      <m:t> </m:t>
                    </m:r>
                  </m:oMath>
                </a14:m>
                <a:r>
                  <a:rPr lang="en-US" sz="1800" dirty="0">
                    <a:solidFill>
                      <a:srgbClr val="0000FF"/>
                    </a:solidFill>
                  </a:rPr>
                  <a:t>names (number of bins)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7555" y="809741"/>
                <a:ext cx="8229600" cy="1822449"/>
              </a:xfrm>
              <a:blipFill>
                <a:blip r:embed="rId4"/>
                <a:stretch>
                  <a:fillRect l="-296" t="-2341" b="-3478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p:cNvSpPr>
            <a:spLocks noGrp="1"/>
          </p:cNvSpPr>
          <p:nvPr>
            <p:ph type="sldNum" sz="quarter" idx="12"/>
          </p:nvPr>
        </p:nvSpPr>
        <p:spPr/>
        <p:txBody>
          <a:bodyPr/>
          <a:lstStyle/>
          <a:p>
            <a:pPr>
              <a:defRPr/>
            </a:pPr>
            <a:fld id="{4AC8934D-7EC5-4767-94BA-6AA41C7401E4}" type="slidenum">
              <a:rPr lang="he-IL" altLang="en-US" smtClean="0"/>
              <a:pPr>
                <a:defRPr/>
              </a:pPr>
              <a:t>7</a:t>
            </a:fld>
            <a:endParaRPr lang="en-US" altLang="en-US"/>
          </a:p>
        </p:txBody>
      </p:sp>
      <p:sp>
        <p:nvSpPr>
          <p:cNvPr id="8" name="Flowchart: Document 7"/>
          <p:cNvSpPr/>
          <p:nvPr/>
        </p:nvSpPr>
        <p:spPr bwMode="auto">
          <a:xfrm>
            <a:off x="2102225" y="3380063"/>
            <a:ext cx="968188" cy="2626659"/>
          </a:xfrm>
          <a:prstGeom prst="flowChartDocument">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trike="sngStrike" dirty="0">
                <a:solidFill>
                  <a:srgbClr val="FF0000"/>
                </a:solidFill>
                <a:latin typeface="Arial" pitchFamily="34" charset="0"/>
                <a:cs typeface="Arial" pitchFamily="34" charset="0"/>
              </a:rPr>
              <a:t>Mal</a:t>
            </a:r>
          </a:p>
          <a:p>
            <a:r>
              <a:rPr lang="en-US" strike="sngStrike" dirty="0">
                <a:solidFill>
                  <a:srgbClr val="FF0000"/>
                </a:solidFill>
                <a:latin typeface="Arial" pitchFamily="34" charset="0"/>
                <a:cs typeface="Arial" pitchFamily="34" charset="0"/>
              </a:rPr>
              <a:t>Abe</a:t>
            </a:r>
          </a:p>
          <a:p>
            <a:r>
              <a:rPr lang="en-US" strike="sngStrike" dirty="0">
                <a:solidFill>
                  <a:srgbClr val="FF0000"/>
                </a:solidFill>
                <a:latin typeface="Arial" pitchFamily="34" charset="0"/>
                <a:cs typeface="Arial" pitchFamily="34" charset="0"/>
              </a:rPr>
              <a:t>Don</a:t>
            </a:r>
          </a:p>
          <a:p>
            <a:r>
              <a:rPr lang="en-US" dirty="0">
                <a:solidFill>
                  <a:srgbClr val="FF0000"/>
                </a:solidFill>
                <a:latin typeface="Arial" pitchFamily="34" charset="0"/>
                <a:cs typeface="Arial" pitchFamily="34" charset="0"/>
              </a:rPr>
              <a:t>Phil</a:t>
            </a:r>
          </a:p>
          <a:p>
            <a:r>
              <a:rPr lang="en-US" strike="sngStrike" dirty="0">
                <a:solidFill>
                  <a:srgbClr val="FF0000"/>
                </a:solidFill>
                <a:latin typeface="Arial" pitchFamily="34" charset="0"/>
                <a:cs typeface="Arial" pitchFamily="34" charset="0"/>
              </a:rPr>
              <a:t>Ron</a:t>
            </a:r>
          </a:p>
          <a:p>
            <a:r>
              <a:rPr lang="en-US" strike="sngStrike" dirty="0">
                <a:solidFill>
                  <a:srgbClr val="FF0000"/>
                </a:solidFill>
                <a:latin typeface="Arial" pitchFamily="34" charset="0"/>
                <a:cs typeface="Arial" pitchFamily="34" charset="0"/>
              </a:rPr>
              <a:t>John</a:t>
            </a:r>
          </a:p>
          <a:p>
            <a:r>
              <a:rPr lang="en-US" strike="sngStrike" dirty="0">
                <a:solidFill>
                  <a:srgbClr val="FF0000"/>
                </a:solidFill>
                <a:latin typeface="Arial" pitchFamily="34" charset="0"/>
                <a:cs typeface="Arial" pitchFamily="34" charset="0"/>
              </a:rPr>
              <a:t>Sue</a:t>
            </a:r>
          </a:p>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itchFamily="34" charset="0"/>
                <a:cs typeface="Arial" pitchFamily="34" charset="0"/>
              </a:rPr>
              <a:t>Bob</a:t>
            </a:r>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pitchFamily="34" charset="0"/>
                <a:cs typeface="Arial" pitchFamily="34" charset="0"/>
              </a:rPr>
              <a:t>….</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9" name="Flowchart: Magnetic Disk 8"/>
              <p:cNvSpPr/>
              <p:nvPr/>
            </p:nvSpPr>
            <p:spPr bwMode="auto">
              <a:xfrm>
                <a:off x="3774143" y="5248391"/>
                <a:ext cx="1039906" cy="717179"/>
              </a:xfrm>
              <a:prstGeom prst="flowChartMagneticDisk">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1800" b="0" i="1" u="none" strike="noStrike" cap="none" normalizeH="0" baseline="0" dirty="0" smtClean="0">
                          <a:ln>
                            <a:noFill/>
                          </a:ln>
                          <a:solidFill>
                            <a:schemeClr val="tx1"/>
                          </a:solidFill>
                          <a:effectLst/>
                          <a:latin typeface="Cambria Math" panose="02040503050406030204" pitchFamily="18" charset="0"/>
                          <a:cs typeface="Arial" pitchFamily="34" charset="0"/>
                        </a:rPr>
                        <m:t>h</m:t>
                      </m:r>
                      <m:d>
                        <m:dPr>
                          <m:ctrlPr>
                            <a:rPr kumimoji="0" lang="en-US" sz="1800" b="0" i="1" u="none" strike="noStrike" cap="none" normalizeH="0" baseline="0" dirty="0" smtClean="0">
                              <a:ln>
                                <a:noFill/>
                              </a:ln>
                              <a:solidFill>
                                <a:schemeClr val="tx1"/>
                              </a:solidFill>
                              <a:effectLst/>
                              <a:latin typeface="Cambria Math" panose="02040503050406030204" pitchFamily="18" charset="0"/>
                              <a:cs typeface="Arial" pitchFamily="34" charset="0"/>
                            </a:rPr>
                          </m:ctrlPr>
                        </m:dPr>
                        <m:e>
                          <m:r>
                            <a:rPr kumimoji="0" lang="en-US" sz="1800" b="0" i="1" u="none" strike="noStrike" cap="none" normalizeH="0" baseline="0" dirty="0" smtClean="0">
                              <a:ln>
                                <a:noFill/>
                              </a:ln>
                              <a:solidFill>
                                <a:schemeClr val="tx1"/>
                              </a:solidFill>
                              <a:effectLst/>
                              <a:latin typeface="Cambria Math" panose="02040503050406030204" pitchFamily="18" charset="0"/>
                              <a:ea typeface="Cambria Math" panose="02040503050406030204" pitchFamily="18" charset="0"/>
                              <a:cs typeface="Arial" pitchFamily="34" charset="0"/>
                            </a:rPr>
                            <m:t>∙</m:t>
                          </m:r>
                        </m:e>
                      </m:d>
                      <m:r>
                        <a:rPr kumimoji="0" lang="en-US" sz="1800" b="0" i="1" u="none" strike="noStrike" cap="none" normalizeH="0" baseline="0" dirty="0" smtClean="0">
                          <a:ln>
                            <a:noFill/>
                          </a:ln>
                          <a:solidFill>
                            <a:schemeClr val="tx1"/>
                          </a:solidFill>
                          <a:effectLst/>
                          <a:latin typeface="Cambria Math" panose="02040503050406030204" pitchFamily="18" charset="0"/>
                          <a:ea typeface="Cambria Math" panose="02040503050406030204" pitchFamily="18" charset="0"/>
                          <a:cs typeface="Arial" pitchFamily="34" charset="0"/>
                        </a:rPr>
                        <m:t>=</m:t>
                      </m:r>
                      <m:r>
                        <a:rPr kumimoji="0" lang="en-US" sz="1800" b="0" i="1" u="none" strike="noStrike" cap="none" normalizeH="0" baseline="0" dirty="0" smtClean="0">
                          <a:ln>
                            <a:noFill/>
                          </a:ln>
                          <a:solidFill>
                            <a:schemeClr val="tx1"/>
                          </a:solidFill>
                          <a:effectLst/>
                          <a:latin typeface="Cambria Math" panose="02040503050406030204" pitchFamily="18" charset="0"/>
                          <a:ea typeface="Cambria Math" panose="02040503050406030204" pitchFamily="18" charset="0"/>
                          <a:cs typeface="Arial" pitchFamily="34" charset="0"/>
                        </a:rPr>
                        <m:t>1</m:t>
                      </m:r>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9" name="Flowchart: Magnetic Disk 8"/>
              <p:cNvSpPr>
                <a:spLocks noRot="1" noChangeAspect="1" noMove="1" noResize="1" noEditPoints="1" noAdjustHandles="1" noChangeArrowheads="1" noChangeShapeType="1" noTextEdit="1"/>
              </p:cNvSpPr>
              <p:nvPr/>
            </p:nvSpPr>
            <p:spPr bwMode="auto">
              <a:xfrm>
                <a:off x="3774143" y="5248391"/>
                <a:ext cx="1039906" cy="717179"/>
              </a:xfrm>
              <a:prstGeom prst="flowChartMagneticDisk">
                <a:avLst/>
              </a:prstGeom>
              <a:blipFill>
                <a:blip r:embed="rId5"/>
                <a:stretch>
                  <a:fillRect/>
                </a:stretch>
              </a:blipFill>
              <a:ln w="9525" cap="flat" cmpd="sng" algn="ctr">
                <a:solidFill>
                  <a:schemeClr val="tx1"/>
                </a:solid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Flowchart: Magnetic Disk 9"/>
              <p:cNvSpPr/>
              <p:nvPr/>
            </p:nvSpPr>
            <p:spPr bwMode="auto">
              <a:xfrm>
                <a:off x="5517778" y="5248391"/>
                <a:ext cx="1039906" cy="717177"/>
              </a:xfrm>
              <a:prstGeom prst="flowChartMagneticDisk">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cs typeface="Arial" pitchFamily="34" charset="0"/>
                        </a:rPr>
                        <m:t>h</m:t>
                      </m:r>
                      <m:d>
                        <m:dPr>
                          <m:ctrlPr>
                            <a:rPr lang="en-US" i="1" dirty="0">
                              <a:latin typeface="Cambria Math" panose="02040503050406030204" pitchFamily="18" charset="0"/>
                              <a:cs typeface="Arial" pitchFamily="34" charset="0"/>
                            </a:rPr>
                          </m:ctrlPr>
                        </m:dPr>
                        <m:e>
                          <m:r>
                            <a:rPr lang="en-US" i="1" dirty="0">
                              <a:latin typeface="Cambria Math" panose="02040503050406030204" pitchFamily="18" charset="0"/>
                              <a:ea typeface="Cambria Math" panose="02040503050406030204" pitchFamily="18" charset="0"/>
                              <a:cs typeface="Arial" pitchFamily="34" charset="0"/>
                            </a:rPr>
                            <m:t>∙</m:t>
                          </m:r>
                        </m:e>
                      </m:d>
                      <m:r>
                        <a:rPr lang="en-US" i="1" dirty="0">
                          <a:latin typeface="Cambria Math" panose="02040503050406030204" pitchFamily="18" charset="0"/>
                          <a:ea typeface="Cambria Math" panose="02040503050406030204" pitchFamily="18" charset="0"/>
                          <a:cs typeface="Arial" pitchFamily="34" charset="0"/>
                        </a:rPr>
                        <m:t>=</m:t>
                      </m:r>
                      <m:r>
                        <a:rPr lang="en-US" b="0" i="1" dirty="0" smtClean="0">
                          <a:latin typeface="Cambria Math" panose="02040503050406030204" pitchFamily="18" charset="0"/>
                          <a:ea typeface="Cambria Math" panose="02040503050406030204" pitchFamily="18" charset="0"/>
                          <a:cs typeface="Arial" pitchFamily="34" charset="0"/>
                        </a:rPr>
                        <m:t>2</m:t>
                      </m:r>
                    </m:oMath>
                  </m:oMathPara>
                </a14:m>
                <a:endParaRPr lang="en-US" dirty="0">
                  <a:latin typeface="Arial" pitchFamily="34" charset="0"/>
                  <a:cs typeface="Arial" pitchFamily="34" charset="0"/>
                </a:endParaRPr>
              </a:p>
            </p:txBody>
          </p:sp>
        </mc:Choice>
        <mc:Fallback xmlns="">
          <p:sp>
            <p:nvSpPr>
              <p:cNvPr id="10" name="Flowchart: Magnetic Disk 9"/>
              <p:cNvSpPr>
                <a:spLocks noRot="1" noChangeAspect="1" noMove="1" noResize="1" noEditPoints="1" noAdjustHandles="1" noChangeArrowheads="1" noChangeShapeType="1" noTextEdit="1"/>
              </p:cNvSpPr>
              <p:nvPr/>
            </p:nvSpPr>
            <p:spPr bwMode="auto">
              <a:xfrm>
                <a:off x="5517778" y="5248391"/>
                <a:ext cx="1039906" cy="717177"/>
              </a:xfrm>
              <a:prstGeom prst="flowChartMagneticDisk">
                <a:avLst/>
              </a:prstGeom>
              <a:blipFill>
                <a:blip r:embed="rId6"/>
                <a:stretch>
                  <a:fillRect/>
                </a:stretch>
              </a:blipFill>
              <a:ln w="9525" cap="flat" cmpd="sng" algn="ctr">
                <a:solidFill>
                  <a:schemeClr val="tx1"/>
                </a:solidFill>
                <a:prstDash val="solid"/>
                <a:round/>
                <a:headEnd type="none" w="med" len="med"/>
                <a:tailEnd type="none" w="med" len="med"/>
              </a:ln>
              <a:effectLst/>
              <a:extLst/>
            </p:spPr>
            <p:txBody>
              <a:bodyPr/>
              <a:lstStyle/>
              <a:p>
                <a:r>
                  <a:rPr lang="en-US">
                    <a:noFill/>
                  </a:rPr>
                  <a:t> </a:t>
                </a:r>
              </a:p>
            </p:txBody>
          </p:sp>
        </mc:Fallback>
      </mc:AlternateContent>
      <p:cxnSp>
        <p:nvCxnSpPr>
          <p:cNvPr id="22" name="Straight Arrow Connector 21"/>
          <p:cNvCxnSpPr/>
          <p:nvPr/>
        </p:nvCxnSpPr>
        <p:spPr bwMode="auto">
          <a:xfrm flipH="1">
            <a:off x="4482355" y="3761280"/>
            <a:ext cx="1549619" cy="37549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flipH="1">
            <a:off x="6031973" y="3761280"/>
            <a:ext cx="5758" cy="30377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p:cNvCxnSpPr/>
          <p:nvPr/>
        </p:nvCxnSpPr>
        <p:spPr bwMode="auto">
          <a:xfrm>
            <a:off x="6031974" y="3761280"/>
            <a:ext cx="1291631" cy="26984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1"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509" y="5180523"/>
            <a:ext cx="417140" cy="5374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 name="Flowchart: Document 26"/>
          <p:cNvSpPr/>
          <p:nvPr/>
        </p:nvSpPr>
        <p:spPr bwMode="auto">
          <a:xfrm>
            <a:off x="5443511" y="4031122"/>
            <a:ext cx="1232037" cy="1149402"/>
          </a:xfrm>
          <a:prstGeom prst="flowChartDocument">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dirty="0">
                <a:solidFill>
                  <a:srgbClr val="FF0000"/>
                </a:solidFill>
                <a:latin typeface="Arial" pitchFamily="34" charset="0"/>
                <a:cs typeface="Arial" pitchFamily="34" charset="0"/>
              </a:rPr>
              <a:t>Phil,</a:t>
            </a:r>
            <a:r>
              <a:rPr lang="en-US" sz="1400" dirty="0">
                <a:latin typeface="Arial" pitchFamily="34" charset="0"/>
                <a:cs typeface="Arial" pitchFamily="34" charset="0"/>
              </a:rPr>
              <a:t> Bob, …</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cxnSp>
        <p:nvCxnSpPr>
          <p:cNvPr id="7" name="Straight Arrow Connector 6"/>
          <p:cNvCxnSpPr>
            <a:stCxn id="21" idx="3"/>
          </p:cNvCxnSpPr>
          <p:nvPr/>
        </p:nvCxnSpPr>
        <p:spPr bwMode="auto">
          <a:xfrm flipV="1">
            <a:off x="809649" y="5445617"/>
            <a:ext cx="1377741" cy="36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p:nvPr/>
        </p:nvCxnSpPr>
        <p:spPr bwMode="auto">
          <a:xfrm flipV="1">
            <a:off x="879427" y="3628164"/>
            <a:ext cx="1260126" cy="46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8" name="Flowchart: Magnetic Disk 27"/>
              <p:cNvSpPr/>
              <p:nvPr/>
            </p:nvSpPr>
            <p:spPr bwMode="auto">
              <a:xfrm>
                <a:off x="7516309" y="5248391"/>
                <a:ext cx="1120590" cy="717177"/>
              </a:xfrm>
              <a:prstGeom prst="flowChartMagneticDisk">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cs typeface="Arial" pitchFamily="34" charset="0"/>
                        </a:rPr>
                        <m:t>h</m:t>
                      </m:r>
                      <m:d>
                        <m:dPr>
                          <m:ctrlPr>
                            <a:rPr lang="en-US" i="1" dirty="0">
                              <a:latin typeface="Cambria Math" panose="02040503050406030204" pitchFamily="18" charset="0"/>
                              <a:cs typeface="Arial" pitchFamily="34" charset="0"/>
                            </a:rPr>
                          </m:ctrlPr>
                        </m:dPr>
                        <m:e>
                          <m:r>
                            <a:rPr lang="en-US" i="1" dirty="0">
                              <a:latin typeface="Cambria Math" panose="02040503050406030204" pitchFamily="18" charset="0"/>
                              <a:ea typeface="Cambria Math" panose="02040503050406030204" pitchFamily="18" charset="0"/>
                              <a:cs typeface="Arial" pitchFamily="34" charset="0"/>
                            </a:rPr>
                            <m:t>∙</m:t>
                          </m:r>
                        </m:e>
                      </m:d>
                      <m:r>
                        <a:rPr lang="en-US" i="1" dirty="0">
                          <a:latin typeface="Cambria Math" panose="02040503050406030204" pitchFamily="18" charset="0"/>
                          <a:ea typeface="Cambria Math" panose="02040503050406030204" pitchFamily="18" charset="0"/>
                          <a:cs typeface="Arial" pitchFamily="34" charset="0"/>
                        </a:rPr>
                        <m:t>=</m:t>
                      </m:r>
                      <m:r>
                        <a:rPr lang="en-US" i="1" dirty="0" smtClean="0">
                          <a:latin typeface="Cambria Math" panose="02040503050406030204" pitchFamily="18" charset="0"/>
                          <a:ea typeface="Cambria Math" panose="02040503050406030204" pitchFamily="18" charset="0"/>
                          <a:cs typeface="Arial" pitchFamily="34" charset="0"/>
                        </a:rPr>
                        <m:t>𝑁</m:t>
                      </m:r>
                    </m:oMath>
                  </m:oMathPara>
                </a14:m>
                <a:endParaRPr lang="en-US" dirty="0">
                  <a:latin typeface="Arial" pitchFamily="34" charset="0"/>
                  <a:cs typeface="Arial" pitchFamily="34" charset="0"/>
                </a:endParaRPr>
              </a:p>
            </p:txBody>
          </p:sp>
        </mc:Choice>
        <mc:Fallback xmlns="">
          <p:sp>
            <p:nvSpPr>
              <p:cNvPr id="28" name="Flowchart: Magnetic Disk 27"/>
              <p:cNvSpPr>
                <a:spLocks noRot="1" noChangeAspect="1" noMove="1" noResize="1" noEditPoints="1" noAdjustHandles="1" noChangeArrowheads="1" noChangeShapeType="1" noTextEdit="1"/>
              </p:cNvSpPr>
              <p:nvPr/>
            </p:nvSpPr>
            <p:spPr bwMode="auto">
              <a:xfrm>
                <a:off x="7516309" y="5248391"/>
                <a:ext cx="1120590" cy="717177"/>
              </a:xfrm>
              <a:prstGeom prst="flowChartMagneticDisk">
                <a:avLst/>
              </a:prstGeom>
              <a:blipFill>
                <a:blip r:embed="rId8"/>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pic>
        <p:nvPicPr>
          <p:cNvPr id="29" name="Picture 28" descr="All This Is That: The origin and back story of the &lt;strong&gt;smiley&lt;/strong&gt; &lt;strong&gt;face&lt;/strong&g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10574" y="5002694"/>
            <a:ext cx="379662" cy="379662"/>
          </a:xfrm>
          <a:prstGeom prst="rect">
            <a:avLst/>
          </a:prstGeom>
        </p:spPr>
      </p:pic>
      <p:sp>
        <p:nvSpPr>
          <p:cNvPr id="30" name="TextBox 29"/>
          <p:cNvSpPr txBox="1"/>
          <p:nvPr/>
        </p:nvSpPr>
        <p:spPr>
          <a:xfrm>
            <a:off x="6795249" y="5285619"/>
            <a:ext cx="569387" cy="369332"/>
          </a:xfrm>
          <a:prstGeom prst="rect">
            <a:avLst/>
          </a:prstGeom>
          <a:noFill/>
        </p:spPr>
        <p:txBody>
          <a:bodyPr wrap="none" rtlCol="0">
            <a:spAutoFit/>
          </a:bodyPr>
          <a:lstStyle/>
          <a:p>
            <a:r>
              <a:rPr lang="en-US" dirty="0"/>
              <a:t>. . . </a:t>
            </a:r>
          </a:p>
        </p:txBody>
      </p:sp>
      <p:pic>
        <p:nvPicPr>
          <p:cNvPr id="31" name="Picture 30" descr="All This Is That: The origin and back story of the &lt;strong&gt;smiley&lt;/strong&gt; &lt;strong&gt;face&lt;/strong&g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69698" y="5002694"/>
            <a:ext cx="379662" cy="379662"/>
          </a:xfrm>
          <a:prstGeom prst="rect">
            <a:avLst/>
          </a:prstGeom>
        </p:spPr>
      </p:pic>
      <p:pic>
        <p:nvPicPr>
          <p:cNvPr id="32" name="Picture 31" descr="All This Is That: The origin and back story of the &lt;strong&gt;smiley&lt;/strong&gt; &lt;strong&gt;face&lt;/strong&g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04265" y="5002694"/>
            <a:ext cx="379662" cy="379662"/>
          </a:xfrm>
          <a:prstGeom prst="rect">
            <a:avLst/>
          </a:prstGeom>
        </p:spPr>
      </p:pic>
      <mc:AlternateContent xmlns:mc="http://schemas.openxmlformats.org/markup-compatibility/2006" xmlns:a14="http://schemas.microsoft.com/office/drawing/2010/main">
        <mc:Choice Requires="a14">
          <p:sp>
            <p:nvSpPr>
              <p:cNvPr id="33" name="Rounded Rectangular Callout 32"/>
              <p:cNvSpPr/>
              <p:nvPr/>
            </p:nvSpPr>
            <p:spPr bwMode="auto">
              <a:xfrm>
                <a:off x="457200" y="4049434"/>
                <a:ext cx="1549544" cy="996722"/>
              </a:xfrm>
              <a:prstGeom prst="wedgeRoundRectCallout">
                <a:avLst>
                  <a:gd name="adj1" fmla="val -37825"/>
                  <a:gd name="adj2" fmla="val -66196"/>
                  <a:gd name="adj3" fmla="val 16667"/>
                </a:avLst>
              </a:prstGeom>
              <a:solidFill>
                <a:srgbClr val="EE1222">
                  <a:alpha val="67059"/>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r>
                  <a:rPr lang="en-US" sz="1400" dirty="0">
                    <a:latin typeface="Arial" pitchFamily="34" charset="0"/>
                    <a:cs typeface="Arial" pitchFamily="34" charset="0"/>
                  </a:rPr>
                  <a:t>Must try many names to find name </a:t>
                </a:r>
                <a14:m>
                  <m:oMath xmlns:m="http://schemas.openxmlformats.org/officeDocument/2006/math">
                    <m:r>
                      <a:rPr lang="en-US" sz="1400" i="1">
                        <a:latin typeface="Cambria Math" panose="02040503050406030204" pitchFamily="18" charset="0"/>
                        <a:cs typeface="Arial" pitchFamily="34" charset="0"/>
                      </a:rPr>
                      <m:t>𝑢</m:t>
                    </m:r>
                  </m:oMath>
                </a14:m>
                <a:r>
                  <a:rPr lang="en-US" sz="1400" dirty="0">
                    <a:latin typeface="Arial" pitchFamily="34" charset="0"/>
                    <a:cs typeface="Arial" pitchFamily="34" charset="0"/>
                  </a:rPr>
                  <a:t> </a:t>
                </a:r>
                <a:r>
                  <a:rPr lang="en-US" sz="1400" dirty="0" err="1">
                    <a:latin typeface="Arial" pitchFamily="34" charset="0"/>
                    <a:cs typeface="Arial" pitchFamily="34" charset="0"/>
                  </a:rPr>
                  <a:t>s.t.</a:t>
                </a:r>
                <a:br>
                  <a:rPr lang="en-US" sz="1400" dirty="0">
                    <a:latin typeface="Arial" pitchFamily="34" charset="0"/>
                    <a:cs typeface="Arial" pitchFamily="34" charset="0"/>
                  </a:rPr>
                </a:b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cs typeface="Arial" pitchFamily="34" charset="0"/>
                        </a:rPr>
                        <m:t>h</m:t>
                      </m:r>
                      <m:d>
                        <m:dPr>
                          <m:ctrlPr>
                            <a:rPr lang="en-US" sz="1400" i="1">
                              <a:latin typeface="Cambria Math" panose="02040503050406030204" pitchFamily="18" charset="0"/>
                              <a:cs typeface="Arial" pitchFamily="34" charset="0"/>
                            </a:rPr>
                          </m:ctrlPr>
                        </m:dPr>
                        <m:e>
                          <m:r>
                            <a:rPr lang="en-US" sz="1400" i="1">
                              <a:latin typeface="Cambria Math" panose="02040503050406030204" pitchFamily="18" charset="0"/>
                              <a:cs typeface="Arial" pitchFamily="34" charset="0"/>
                            </a:rPr>
                            <m:t>𝑢</m:t>
                          </m:r>
                        </m:e>
                      </m:d>
                      <m:r>
                        <a:rPr lang="en-US" sz="1400" i="1">
                          <a:latin typeface="Cambria Math" panose="02040503050406030204" pitchFamily="18" charset="0"/>
                          <a:cs typeface="Arial" pitchFamily="34" charset="0"/>
                        </a:rPr>
                        <m:t>=</m:t>
                      </m:r>
                      <m:r>
                        <a:rPr lang="en-US" sz="1400" i="1">
                          <a:latin typeface="Cambria Math" panose="02040503050406030204" pitchFamily="18" charset="0"/>
                          <a:cs typeface="Arial" pitchFamily="34" charset="0"/>
                        </a:rPr>
                        <m:t>h</m:t>
                      </m:r>
                      <m:r>
                        <a:rPr lang="en-US" sz="1400" i="1">
                          <a:latin typeface="Cambria Math" panose="02040503050406030204" pitchFamily="18" charset="0"/>
                          <a:cs typeface="Arial" pitchFamily="34" charset="0"/>
                        </a:rPr>
                        <m:t>(</m:t>
                      </m:r>
                      <m:r>
                        <a:rPr lang="en-US" sz="1400" i="1">
                          <a:latin typeface="Cambria Math" panose="02040503050406030204" pitchFamily="18" charset="0"/>
                          <a:cs typeface="Arial" pitchFamily="34" charset="0"/>
                        </a:rPr>
                        <m:t>′</m:t>
                      </m:r>
                      <m:r>
                        <a:rPr lang="en-US" sz="1400" i="1">
                          <a:latin typeface="Cambria Math" panose="02040503050406030204" pitchFamily="18" charset="0"/>
                          <a:cs typeface="Arial" pitchFamily="34" charset="0"/>
                        </a:rPr>
                        <m:t>𝐵𝑜</m:t>
                      </m:r>
                      <m:sSup>
                        <m:sSupPr>
                          <m:ctrlPr>
                            <a:rPr lang="en-US" sz="1400" i="1">
                              <a:latin typeface="Cambria Math" panose="02040503050406030204" pitchFamily="18" charset="0"/>
                              <a:cs typeface="Arial" pitchFamily="34" charset="0"/>
                            </a:rPr>
                          </m:ctrlPr>
                        </m:sSupPr>
                        <m:e>
                          <m:r>
                            <a:rPr lang="en-US" sz="1400" i="1">
                              <a:latin typeface="Cambria Math" panose="02040503050406030204" pitchFamily="18" charset="0"/>
                              <a:cs typeface="Arial" pitchFamily="34" charset="0"/>
                            </a:rPr>
                            <m:t>𝑏</m:t>
                          </m:r>
                        </m:e>
                        <m:sup>
                          <m:r>
                            <a:rPr lang="en-US" sz="1400" i="1">
                              <a:latin typeface="Cambria Math" panose="02040503050406030204" pitchFamily="18" charset="0"/>
                              <a:cs typeface="Arial" pitchFamily="34" charset="0"/>
                            </a:rPr>
                            <m:t>′</m:t>
                          </m:r>
                        </m:sup>
                      </m:sSup>
                      <m:r>
                        <a:rPr lang="en-US" sz="1400" i="1">
                          <a:latin typeface="Cambria Math" panose="02040503050406030204" pitchFamily="18" charset="0"/>
                          <a:cs typeface="Arial" pitchFamily="34" charset="0"/>
                        </a:rPr>
                        <m:t>)</m:t>
                      </m:r>
                    </m:oMath>
                  </m:oMathPara>
                </a14:m>
                <a:endParaRPr lang="en-US" sz="1400" dirty="0">
                  <a:latin typeface="Arial" pitchFamily="34" charset="0"/>
                  <a:cs typeface="Arial" pitchFamily="34" charset="0"/>
                </a:endParaRPr>
              </a:p>
            </p:txBody>
          </p:sp>
        </mc:Choice>
        <mc:Fallback xmlns="">
          <p:sp>
            <p:nvSpPr>
              <p:cNvPr id="33" name="Rounded Rectangular Callout 32"/>
              <p:cNvSpPr>
                <a:spLocks noRot="1" noChangeAspect="1" noMove="1" noResize="1" noEditPoints="1" noAdjustHandles="1" noChangeArrowheads="1" noChangeShapeType="1" noTextEdit="1"/>
              </p:cNvSpPr>
              <p:nvPr/>
            </p:nvSpPr>
            <p:spPr bwMode="auto">
              <a:xfrm>
                <a:off x="457200" y="4049434"/>
                <a:ext cx="1549544" cy="996722"/>
              </a:xfrm>
              <a:prstGeom prst="wedgeRoundRectCallout">
                <a:avLst>
                  <a:gd name="adj1" fmla="val -37825"/>
                  <a:gd name="adj2" fmla="val -66196"/>
                  <a:gd name="adj3" fmla="val 16667"/>
                </a:avLst>
              </a:prstGeom>
              <a:blipFill>
                <a:blip r:embed="rId10"/>
                <a:stretch>
                  <a:fillRect b="-1554"/>
                </a:stretch>
              </a:blipFill>
              <a:ln w="9525" cap="flat" cmpd="sng" algn="ctr">
                <a:solidFill>
                  <a:schemeClr val="tx1"/>
                </a:solidFill>
                <a:prstDash val="solid"/>
                <a:round/>
                <a:headEnd type="none" w="med" len="med"/>
                <a:tailEnd type="none" w="med" len="med"/>
              </a:ln>
              <a:effectLst/>
              <a:extLst/>
            </p:spPr>
            <p:txBody>
              <a:bodyPr/>
              <a:lstStyle/>
              <a:p>
                <a:r>
                  <a:rPr lang="en-US">
                    <a:noFill/>
                  </a:rPr>
                  <a:t> </a:t>
                </a:r>
              </a:p>
            </p:txBody>
          </p:sp>
        </mc:Fallback>
      </mc:AlternateContent>
      <p:sp>
        <p:nvSpPr>
          <p:cNvPr id="34" name="Trapezoid 33"/>
          <p:cNvSpPr/>
          <p:nvPr/>
        </p:nvSpPr>
        <p:spPr bwMode="auto">
          <a:xfrm flipH="1" flipV="1">
            <a:off x="5173377" y="3365569"/>
            <a:ext cx="1650825"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35" name="TextBox 34"/>
              <p:cNvSpPr txBox="1"/>
              <p:nvPr/>
            </p:nvSpPr>
            <p:spPr>
              <a:xfrm>
                <a:off x="5404633" y="3380063"/>
                <a:ext cx="1176925" cy="369332"/>
              </a:xfrm>
              <a:prstGeom prst="rect">
                <a:avLst/>
              </a:prstGeom>
              <a:solidFill>
                <a:schemeClr val="accent5">
                  <a:lumMod val="40000"/>
                  <a:lumOff val="60000"/>
                </a:schemeClr>
              </a:solidFill>
            </p:spPr>
            <p:txBody>
              <a:bodyPr wrap="none" rtlCol="0">
                <a:spAutoFit/>
              </a:bodyPr>
              <a:lstStyle/>
              <a:p>
                <a:r>
                  <a:rPr lang="en-US" dirty="0">
                    <a:latin typeface="Arial" pitchFamily="34" charset="0"/>
                    <a:cs typeface="Arial" pitchFamily="34" charset="0"/>
                  </a:rPr>
                  <a:t>Hash </a:t>
                </a:r>
                <a14:m>
                  <m:oMath xmlns:m="http://schemas.openxmlformats.org/officeDocument/2006/math">
                    <m:r>
                      <a:rPr lang="en-US" i="1" dirty="0">
                        <a:latin typeface="Cambria Math" panose="02040503050406030204" pitchFamily="18" charset="0"/>
                        <a:cs typeface="Arial" pitchFamily="34" charset="0"/>
                      </a:rPr>
                      <m:t>h</m:t>
                    </m:r>
                    <m:d>
                      <m:dPr>
                        <m:ctrlPr>
                          <a:rPr lang="en-US" i="1" dirty="0">
                            <a:latin typeface="Cambria Math" panose="02040503050406030204" pitchFamily="18" charset="0"/>
                            <a:cs typeface="Arial" pitchFamily="34" charset="0"/>
                          </a:rPr>
                        </m:ctrlPr>
                      </m:dPr>
                      <m:e>
                        <m:r>
                          <a:rPr lang="en-US" i="1" dirty="0">
                            <a:latin typeface="Cambria Math" panose="02040503050406030204" pitchFamily="18" charset="0"/>
                            <a:ea typeface="Cambria Math" panose="02040503050406030204" pitchFamily="18" charset="0"/>
                            <a:cs typeface="Arial" pitchFamily="34" charset="0"/>
                          </a:rPr>
                          <m:t>∙</m:t>
                        </m:r>
                      </m:e>
                    </m:d>
                  </m:oMath>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5404633" y="3380063"/>
                <a:ext cx="1176925" cy="369332"/>
              </a:xfrm>
              <a:prstGeom prst="rect">
                <a:avLst/>
              </a:prstGeom>
              <a:blipFill>
                <a:blip r:embed="rId11"/>
                <a:stretch>
                  <a:fillRect l="-4663"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0996058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To verify inclusion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r>
                      <a:rPr lang="en-US" b="0" i="0" smtClean="0">
                        <a:latin typeface="Cambria Math" panose="02040503050406030204" pitchFamily="18"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866" t="-15748" b="-3149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p:cNvSpPr>
            <a:spLocks noGrp="1"/>
          </p:cNvSpPr>
          <p:nvPr>
            <p:ph type="sldNum" sz="quarter" idx="12"/>
          </p:nvPr>
        </p:nvSpPr>
        <p:spPr/>
        <p:txBody>
          <a:bodyPr/>
          <a:lstStyle/>
          <a:p>
            <a:pPr>
              <a:defRPr/>
            </a:pPr>
            <a:fld id="{4AC8934D-7EC5-4767-94BA-6AA41C7401E4}" type="slidenum">
              <a:rPr lang="he-IL" altLang="en-US" smtClean="0"/>
              <a:pPr>
                <a:defRPr/>
              </a:pPr>
              <a:t>70</a:t>
            </a:fld>
            <a:endParaRPr lang="en-US" altLang="en-US"/>
          </a:p>
        </p:txBody>
      </p:sp>
      <mc:AlternateContent xmlns:mc="http://schemas.openxmlformats.org/markup-compatibility/2006" xmlns:a14="http://schemas.microsoft.com/office/drawing/2010/main">
        <mc:Choice Requires="a14">
          <p:sp>
            <p:nvSpPr>
              <p:cNvPr id="64" name="Rectangle 63"/>
              <p:cNvSpPr/>
              <p:nvPr/>
            </p:nvSpPr>
            <p:spPr bwMode="auto">
              <a:xfrm>
                <a:off x="2609028" y="2997051"/>
                <a:ext cx="1520822" cy="371799"/>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64" name="Rectangle 63"/>
              <p:cNvSpPr>
                <a:spLocks noRot="1" noChangeAspect="1" noMove="1" noResize="1" noEditPoints="1" noAdjustHandles="1" noChangeArrowheads="1" noChangeShapeType="1" noTextEdit="1"/>
              </p:cNvSpPr>
              <p:nvPr/>
            </p:nvSpPr>
            <p:spPr bwMode="auto">
              <a:xfrm>
                <a:off x="2609028" y="2997051"/>
                <a:ext cx="1520822" cy="371799"/>
              </a:xfrm>
              <a:prstGeom prst="rect">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79" name="Straight Arrow Connector 78"/>
          <p:cNvCxnSpPr/>
          <p:nvPr/>
        </p:nvCxnSpPr>
        <p:spPr bwMode="auto">
          <a:xfrm flipH="1">
            <a:off x="4501656" y="4169189"/>
            <a:ext cx="797484" cy="2061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Straight Arrow Connector 79"/>
          <p:cNvCxnSpPr/>
          <p:nvPr/>
        </p:nvCxnSpPr>
        <p:spPr bwMode="auto">
          <a:xfrm flipH="1">
            <a:off x="4959661" y="3900352"/>
            <a:ext cx="2699336" cy="47500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 name="Trapezoid 84"/>
          <p:cNvSpPr/>
          <p:nvPr/>
        </p:nvSpPr>
        <p:spPr bwMode="auto">
          <a:xfrm flipH="1" flipV="1">
            <a:off x="2622723" y="3369367"/>
            <a:ext cx="1507127"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86" name="TextBox 85"/>
              <p:cNvSpPr txBox="1"/>
              <p:nvPr/>
            </p:nvSpPr>
            <p:spPr>
              <a:xfrm>
                <a:off x="3072299" y="3320507"/>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h</m:t>
                      </m:r>
                    </m:oMath>
                  </m:oMathPara>
                </a14:m>
                <a:endParaRPr lang="en-US" sz="2400" dirty="0"/>
              </a:p>
            </p:txBody>
          </p:sp>
        </mc:Choice>
        <mc:Fallback xmlns="">
          <p:sp>
            <p:nvSpPr>
              <p:cNvPr id="86" name="TextBox 85"/>
              <p:cNvSpPr txBox="1">
                <a:spLocks noRot="1" noChangeAspect="1" noMove="1" noResize="1" noEditPoints="1" noAdjustHandles="1" noChangeArrowheads="1" noChangeShapeType="1" noTextEdit="1"/>
              </p:cNvSpPr>
              <p:nvPr/>
            </p:nvSpPr>
            <p:spPr>
              <a:xfrm>
                <a:off x="3072299" y="3320507"/>
                <a:ext cx="44640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p:cNvSpPr/>
              <p:nvPr/>
            </p:nvSpPr>
            <p:spPr bwMode="auto">
              <a:xfrm>
                <a:off x="2993041" y="3766853"/>
                <a:ext cx="766489" cy="40449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87" name="Rectangle 86"/>
              <p:cNvSpPr>
                <a:spLocks noRot="1" noChangeAspect="1" noMove="1" noResize="1" noEditPoints="1" noAdjustHandles="1" noChangeArrowheads="1" noChangeShapeType="1" noTextEdit="1"/>
              </p:cNvSpPr>
              <p:nvPr/>
            </p:nvSpPr>
            <p:spPr bwMode="auto">
              <a:xfrm>
                <a:off x="2993041" y="3766853"/>
                <a:ext cx="766489" cy="404492"/>
              </a:xfrm>
              <a:prstGeom prst="rect">
                <a:avLst/>
              </a:prstGeom>
              <a:blipFill>
                <a:blip r:embed="rId5"/>
                <a:stretch>
                  <a:fillRect r="-7031" b="-2941"/>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94" name="Trapezoid 93"/>
          <p:cNvSpPr/>
          <p:nvPr/>
        </p:nvSpPr>
        <p:spPr bwMode="auto">
          <a:xfrm flipH="1" flipV="1">
            <a:off x="3552364" y="4414658"/>
            <a:ext cx="1507127"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95" name="TextBox 94"/>
              <p:cNvSpPr txBox="1"/>
              <p:nvPr/>
            </p:nvSpPr>
            <p:spPr>
              <a:xfrm>
                <a:off x="4118080" y="4384032"/>
                <a:ext cx="59676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𝑘</m:t>
                          </m:r>
                        </m:sub>
                      </m:sSub>
                    </m:oMath>
                  </m:oMathPara>
                </a14:m>
                <a:endParaRPr lang="en-US" sz="2400" dirty="0"/>
              </a:p>
            </p:txBody>
          </p:sp>
        </mc:Choice>
        <mc:Fallback xmlns="">
          <p:sp>
            <p:nvSpPr>
              <p:cNvPr id="95" name="TextBox 94"/>
              <p:cNvSpPr txBox="1">
                <a:spLocks noRot="1" noChangeAspect="1" noMove="1" noResize="1" noEditPoints="1" noAdjustHandles="1" noChangeArrowheads="1" noChangeShapeType="1" noTextEdit="1"/>
              </p:cNvSpPr>
              <p:nvPr/>
            </p:nvSpPr>
            <p:spPr>
              <a:xfrm>
                <a:off x="4118080" y="4384032"/>
                <a:ext cx="596765" cy="461665"/>
              </a:xfrm>
              <a:prstGeom prst="rect">
                <a:avLst/>
              </a:prstGeom>
              <a:blipFill>
                <a:blip r:embed="rId6"/>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p:cNvSpPr/>
              <p:nvPr/>
            </p:nvSpPr>
            <p:spPr bwMode="auto">
              <a:xfrm>
                <a:off x="3922682" y="4812144"/>
                <a:ext cx="782483" cy="357464"/>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𝑑</m:t>
                      </m:r>
                    </m:oMath>
                  </m:oMathPara>
                </a14:m>
                <a:endParaRPr kumimoji="0" lang="en-US" sz="1800" b="0" i="1"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96" name="Rectangle 95"/>
              <p:cNvSpPr>
                <a:spLocks noRot="1" noChangeAspect="1" noMove="1" noResize="1" noEditPoints="1" noAdjustHandles="1" noChangeArrowheads="1" noChangeShapeType="1" noTextEdit="1"/>
              </p:cNvSpPr>
              <p:nvPr/>
            </p:nvSpPr>
            <p:spPr bwMode="auto">
              <a:xfrm>
                <a:off x="3922682" y="4812144"/>
                <a:ext cx="782483" cy="357464"/>
              </a:xfrm>
              <a:prstGeom prst="rect">
                <a:avLst/>
              </a:prstGeom>
              <a:blipFill>
                <a:blip r:embed="rId7"/>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100" name="Straight Arrow Connector 99"/>
          <p:cNvCxnSpPr>
            <a:stCxn id="87" idx="2"/>
            <a:endCxn id="95" idx="0"/>
          </p:cNvCxnSpPr>
          <p:nvPr/>
        </p:nvCxnSpPr>
        <p:spPr bwMode="auto">
          <a:xfrm>
            <a:off x="3376286" y="4171345"/>
            <a:ext cx="1040177" cy="21268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Straight Arrow Connector 101"/>
          <p:cNvCxnSpPr>
            <a:cxnSpLocks/>
          </p:cNvCxnSpPr>
          <p:nvPr/>
        </p:nvCxnSpPr>
        <p:spPr bwMode="auto">
          <a:xfrm>
            <a:off x="1810864" y="3974628"/>
            <a:ext cx="1841327" cy="40072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6" name="TextBox 5"/>
              <p:cNvSpPr txBox="1"/>
              <p:nvPr/>
            </p:nvSpPr>
            <p:spPr>
              <a:xfrm>
                <a:off x="1574870" y="3613581"/>
                <a:ext cx="4719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1</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574870" y="3613581"/>
                <a:ext cx="471988" cy="369332"/>
              </a:xfrm>
              <a:prstGeom prst="rect">
                <a:avLst/>
              </a:prstGeom>
              <a:blipFill>
                <a:blip r:embed="rId8"/>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866124" y="3986369"/>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a:p>
            </p:txBody>
          </p:sp>
        </mc:Choice>
        <mc:Fallback xmlns="">
          <p:sp>
            <p:nvSpPr>
              <p:cNvPr id="30" name="TextBox 29"/>
              <p:cNvSpPr txBox="1">
                <a:spLocks noRot="1" noChangeAspect="1" noMove="1" noResize="1" noEditPoints="1" noAdjustHandles="1" noChangeArrowheads="1" noChangeShapeType="1" noTextEdit="1"/>
              </p:cNvSpPr>
              <p:nvPr/>
            </p:nvSpPr>
            <p:spPr>
              <a:xfrm>
                <a:off x="3866124" y="3986369"/>
                <a:ext cx="47731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609866" y="3583211"/>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4</m:t>
                          </m:r>
                        </m:sub>
                      </m:sSub>
                    </m:oMath>
                  </m:oMathPara>
                </a14:m>
                <a:endParaRPr lang="en-US"/>
              </a:p>
            </p:txBody>
          </p:sp>
        </mc:Choice>
        <mc:Fallback xmlns="">
          <p:sp>
            <p:nvSpPr>
              <p:cNvPr id="31" name="TextBox 30"/>
              <p:cNvSpPr txBox="1">
                <a:spLocks noRot="1" noChangeAspect="1" noMove="1" noResize="1" noEditPoints="1" noAdjustHandles="1" noChangeArrowheads="1" noChangeShapeType="1" noTextEdit="1"/>
              </p:cNvSpPr>
              <p:nvPr/>
            </p:nvSpPr>
            <p:spPr>
              <a:xfrm>
                <a:off x="7609866" y="3583211"/>
                <a:ext cx="477310" cy="369332"/>
              </a:xfrm>
              <a:prstGeom prst="rect">
                <a:avLst/>
              </a:prstGeom>
              <a:blipFill>
                <a:blip r:embed="rId10"/>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bwMode="auto">
              <a:xfrm>
                <a:off x="1405053" y="5538472"/>
                <a:ext cx="7149011" cy="532911"/>
              </a:xfrm>
              <a:prstGeom prst="roundRect">
                <a:avLst>
                  <a:gd name="adj" fmla="val 50000"/>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Arial" pitchFamily="34" charset="0"/>
                    <a:cs typeface="Arial" pitchFamily="34" charset="0"/>
                  </a:rPr>
                  <a:t>Receive and validate only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oMath>
                </a14:m>
                <a:r>
                  <a:rPr kumimoji="0" lang="en-US" sz="1800" b="0" i="0" u="none" strike="noStrike" cap="none" normalizeH="0" baseline="0" dirty="0">
                    <a:ln>
                      <a:noFill/>
                    </a:ln>
                    <a:solidFill>
                      <a:schemeClr val="tx1"/>
                    </a:solidFill>
                    <a:effectLst/>
                    <a:latin typeface="Arial" pitchFamily="34" charset="0"/>
                    <a:cs typeface="Arial" pitchFamily="34" charset="0"/>
                  </a:rPr>
                  <a:t>. </a:t>
                </a:r>
                <a:r>
                  <a:rPr lang="en-US" dirty="0">
                    <a:latin typeface="Arial" pitchFamily="34" charset="0"/>
                    <a:cs typeface="Arial" pitchFamily="34" charset="0"/>
                  </a:rPr>
                  <a:t>Other hashes still required, though.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7" name="Rounded Rectangle 6"/>
              <p:cNvSpPr>
                <a:spLocks noRot="1" noChangeAspect="1" noMove="1" noResize="1" noEditPoints="1" noAdjustHandles="1" noChangeArrowheads="1" noChangeShapeType="1" noTextEdit="1"/>
              </p:cNvSpPr>
              <p:nvPr/>
            </p:nvSpPr>
            <p:spPr bwMode="auto">
              <a:xfrm>
                <a:off x="1405053" y="5538472"/>
                <a:ext cx="7149011" cy="532911"/>
              </a:xfrm>
              <a:prstGeom prst="roundRect">
                <a:avLst>
                  <a:gd name="adj" fmla="val 50000"/>
                </a:avLst>
              </a:prstGeom>
              <a:blipFill>
                <a:blip r:embed="rId11"/>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7734373-795A-4C25-BE3C-285AD80E615D}"/>
                  </a:ext>
                </a:extLst>
              </p:cNvPr>
              <p:cNvSpPr txBox="1"/>
              <p:nvPr/>
            </p:nvSpPr>
            <p:spPr>
              <a:xfrm>
                <a:off x="5207388" y="3785241"/>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3</m:t>
                          </m:r>
                        </m:sub>
                      </m:sSub>
                    </m:oMath>
                  </m:oMathPara>
                </a14:m>
                <a:endParaRPr lang="en-US" dirty="0"/>
              </a:p>
            </p:txBody>
          </p:sp>
        </mc:Choice>
        <mc:Fallback xmlns="">
          <p:sp>
            <p:nvSpPr>
              <p:cNvPr id="34" name="TextBox 33">
                <a:extLst>
                  <a:ext uri="{FF2B5EF4-FFF2-40B4-BE49-F238E27FC236}">
                    <a16:creationId xmlns:a16="http://schemas.microsoft.com/office/drawing/2014/main" id="{B7734373-795A-4C25-BE3C-285AD80E615D}"/>
                  </a:ext>
                </a:extLst>
              </p:cNvPr>
              <p:cNvSpPr txBox="1">
                <a:spLocks noRot="1" noChangeAspect="1" noMove="1" noResize="1" noEditPoints="1" noAdjustHandles="1" noChangeArrowheads="1" noChangeShapeType="1" noTextEdit="1"/>
              </p:cNvSpPr>
              <p:nvPr/>
            </p:nvSpPr>
            <p:spPr>
              <a:xfrm>
                <a:off x="5207388" y="3785241"/>
                <a:ext cx="477310" cy="369332"/>
              </a:xfrm>
              <a:prstGeom prst="rect">
                <a:avLst/>
              </a:prstGeom>
              <a:blipFill>
                <a:blip r:embed="rId12"/>
                <a:stretch>
                  <a:fillRect/>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78198E21-9981-4219-87B4-465C954766B3}"/>
              </a:ext>
            </a:extLst>
          </p:cNvPr>
          <p:cNvPicPr>
            <a:picLocks noChangeAspect="1"/>
          </p:cNvPicPr>
          <p:nvPr/>
        </p:nvPicPr>
        <p:blipFill>
          <a:blip r:embed="rId13"/>
          <a:stretch>
            <a:fillRect/>
          </a:stretch>
        </p:blipFill>
        <p:spPr>
          <a:xfrm>
            <a:off x="339214" y="971593"/>
            <a:ext cx="8513397" cy="1765640"/>
          </a:xfrm>
          <a:prstGeom prst="rect">
            <a:avLst/>
          </a:prstGeom>
        </p:spPr>
      </p:pic>
    </p:spTree>
    <p:extLst>
      <p:ext uri="{BB962C8B-B14F-4D97-AF65-F5344CB8AC3E}">
        <p14:creationId xmlns:p14="http://schemas.microsoft.com/office/powerpoint/2010/main" val="73365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6"/>
                                        </p:tgtEl>
                                        <p:attrNameLst>
                                          <p:attrName>style.visibility</p:attrName>
                                        </p:attrNameLst>
                                      </p:cBhvr>
                                      <p:to>
                                        <p:strVal val="visible"/>
                                      </p:to>
                                    </p:set>
                                    <p:anim calcmode="lin" valueType="num">
                                      <p:cBhvr additive="base">
                                        <p:cTn id="11" dur="500" fill="hold"/>
                                        <p:tgtEl>
                                          <p:spTgt spid="96"/>
                                        </p:tgtEl>
                                        <p:attrNameLst>
                                          <p:attrName>ppt_x</p:attrName>
                                        </p:attrNameLst>
                                      </p:cBhvr>
                                      <p:tavLst>
                                        <p:tav tm="0">
                                          <p:val>
                                            <p:strVal val="#ppt_x"/>
                                          </p:val>
                                        </p:tav>
                                        <p:tav tm="100000">
                                          <p:val>
                                            <p:strVal val="#ppt_x"/>
                                          </p:val>
                                        </p:tav>
                                      </p:tavLst>
                                    </p:anim>
                                    <p:anim calcmode="lin" valueType="num">
                                      <p:cBhvr additive="base">
                                        <p:cTn id="12"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1000"/>
                                        <p:tgtEl>
                                          <p:spTgt spid="79"/>
                                        </p:tgtEl>
                                      </p:cBhvr>
                                    </p:animEffect>
                                    <p:anim calcmode="lin" valueType="num">
                                      <p:cBhvr>
                                        <p:cTn id="18" dur="1000" fill="hold"/>
                                        <p:tgtEl>
                                          <p:spTgt spid="79"/>
                                        </p:tgtEl>
                                        <p:attrNameLst>
                                          <p:attrName>ppt_x</p:attrName>
                                        </p:attrNameLst>
                                      </p:cBhvr>
                                      <p:tavLst>
                                        <p:tav tm="0">
                                          <p:val>
                                            <p:strVal val="#ppt_x"/>
                                          </p:val>
                                        </p:tav>
                                        <p:tav tm="100000">
                                          <p:val>
                                            <p:strVal val="#ppt_x"/>
                                          </p:val>
                                        </p:tav>
                                      </p:tavLst>
                                    </p:anim>
                                    <p:anim calcmode="lin" valueType="num">
                                      <p:cBhvr>
                                        <p:cTn id="19" dur="1000" fill="hold"/>
                                        <p:tgtEl>
                                          <p:spTgt spid="7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1000"/>
                                        <p:tgtEl>
                                          <p:spTgt spid="80"/>
                                        </p:tgtEl>
                                      </p:cBhvr>
                                    </p:animEffect>
                                    <p:anim calcmode="lin" valueType="num">
                                      <p:cBhvr>
                                        <p:cTn id="23" dur="1000" fill="hold"/>
                                        <p:tgtEl>
                                          <p:spTgt spid="80"/>
                                        </p:tgtEl>
                                        <p:attrNameLst>
                                          <p:attrName>ppt_x</p:attrName>
                                        </p:attrNameLst>
                                      </p:cBhvr>
                                      <p:tavLst>
                                        <p:tav tm="0">
                                          <p:val>
                                            <p:strVal val="#ppt_x"/>
                                          </p:val>
                                        </p:tav>
                                        <p:tav tm="100000">
                                          <p:val>
                                            <p:strVal val="#ppt_x"/>
                                          </p:val>
                                        </p:tav>
                                      </p:tavLst>
                                    </p:anim>
                                    <p:anim calcmode="lin" valueType="num">
                                      <p:cBhvr>
                                        <p:cTn id="24" dur="1000" fill="hold"/>
                                        <p:tgtEl>
                                          <p:spTgt spid="8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1000"/>
                                        <p:tgtEl>
                                          <p:spTgt spid="85"/>
                                        </p:tgtEl>
                                      </p:cBhvr>
                                    </p:animEffect>
                                    <p:anim calcmode="lin" valueType="num">
                                      <p:cBhvr>
                                        <p:cTn id="28" dur="1000" fill="hold"/>
                                        <p:tgtEl>
                                          <p:spTgt spid="85"/>
                                        </p:tgtEl>
                                        <p:attrNameLst>
                                          <p:attrName>ppt_x</p:attrName>
                                        </p:attrNameLst>
                                      </p:cBhvr>
                                      <p:tavLst>
                                        <p:tav tm="0">
                                          <p:val>
                                            <p:strVal val="#ppt_x"/>
                                          </p:val>
                                        </p:tav>
                                        <p:tav tm="100000">
                                          <p:val>
                                            <p:strVal val="#ppt_x"/>
                                          </p:val>
                                        </p:tav>
                                      </p:tavLst>
                                    </p:anim>
                                    <p:anim calcmode="lin" valueType="num">
                                      <p:cBhvr>
                                        <p:cTn id="29" dur="1000" fill="hold"/>
                                        <p:tgtEl>
                                          <p:spTgt spid="8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1000"/>
                                        <p:tgtEl>
                                          <p:spTgt spid="86"/>
                                        </p:tgtEl>
                                      </p:cBhvr>
                                    </p:animEffect>
                                    <p:anim calcmode="lin" valueType="num">
                                      <p:cBhvr>
                                        <p:cTn id="33" dur="1000" fill="hold"/>
                                        <p:tgtEl>
                                          <p:spTgt spid="86"/>
                                        </p:tgtEl>
                                        <p:attrNameLst>
                                          <p:attrName>ppt_x</p:attrName>
                                        </p:attrNameLst>
                                      </p:cBhvr>
                                      <p:tavLst>
                                        <p:tav tm="0">
                                          <p:val>
                                            <p:strVal val="#ppt_x"/>
                                          </p:val>
                                        </p:tav>
                                        <p:tav tm="100000">
                                          <p:val>
                                            <p:strVal val="#ppt_x"/>
                                          </p:val>
                                        </p:tav>
                                      </p:tavLst>
                                    </p:anim>
                                    <p:anim calcmode="lin" valueType="num">
                                      <p:cBhvr>
                                        <p:cTn id="34" dur="1000" fill="hold"/>
                                        <p:tgtEl>
                                          <p:spTgt spid="8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fade">
                                      <p:cBhvr>
                                        <p:cTn id="37" dur="1000"/>
                                        <p:tgtEl>
                                          <p:spTgt spid="87"/>
                                        </p:tgtEl>
                                      </p:cBhvr>
                                    </p:animEffect>
                                    <p:anim calcmode="lin" valueType="num">
                                      <p:cBhvr>
                                        <p:cTn id="38" dur="1000" fill="hold"/>
                                        <p:tgtEl>
                                          <p:spTgt spid="87"/>
                                        </p:tgtEl>
                                        <p:attrNameLst>
                                          <p:attrName>ppt_x</p:attrName>
                                        </p:attrNameLst>
                                      </p:cBhvr>
                                      <p:tavLst>
                                        <p:tav tm="0">
                                          <p:val>
                                            <p:strVal val="#ppt_x"/>
                                          </p:val>
                                        </p:tav>
                                        <p:tav tm="100000">
                                          <p:val>
                                            <p:strVal val="#ppt_x"/>
                                          </p:val>
                                        </p:tav>
                                      </p:tavLst>
                                    </p:anim>
                                    <p:anim calcmode="lin" valueType="num">
                                      <p:cBhvr>
                                        <p:cTn id="39" dur="1000" fill="hold"/>
                                        <p:tgtEl>
                                          <p:spTgt spid="8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fade">
                                      <p:cBhvr>
                                        <p:cTn id="42" dur="1000"/>
                                        <p:tgtEl>
                                          <p:spTgt spid="100"/>
                                        </p:tgtEl>
                                      </p:cBhvr>
                                    </p:animEffect>
                                    <p:anim calcmode="lin" valueType="num">
                                      <p:cBhvr>
                                        <p:cTn id="43" dur="1000" fill="hold"/>
                                        <p:tgtEl>
                                          <p:spTgt spid="100"/>
                                        </p:tgtEl>
                                        <p:attrNameLst>
                                          <p:attrName>ppt_x</p:attrName>
                                        </p:attrNameLst>
                                      </p:cBhvr>
                                      <p:tavLst>
                                        <p:tav tm="0">
                                          <p:val>
                                            <p:strVal val="#ppt_x"/>
                                          </p:val>
                                        </p:tav>
                                        <p:tav tm="100000">
                                          <p:val>
                                            <p:strVal val="#ppt_x"/>
                                          </p:val>
                                        </p:tav>
                                      </p:tavLst>
                                    </p:anim>
                                    <p:anim calcmode="lin" valueType="num">
                                      <p:cBhvr>
                                        <p:cTn id="44" dur="1000" fill="hold"/>
                                        <p:tgtEl>
                                          <p:spTgt spid="10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fade">
                                      <p:cBhvr>
                                        <p:cTn id="47" dur="1000"/>
                                        <p:tgtEl>
                                          <p:spTgt spid="102"/>
                                        </p:tgtEl>
                                      </p:cBhvr>
                                    </p:animEffect>
                                    <p:anim calcmode="lin" valueType="num">
                                      <p:cBhvr>
                                        <p:cTn id="48" dur="1000" fill="hold"/>
                                        <p:tgtEl>
                                          <p:spTgt spid="102"/>
                                        </p:tgtEl>
                                        <p:attrNameLst>
                                          <p:attrName>ppt_x</p:attrName>
                                        </p:attrNameLst>
                                      </p:cBhvr>
                                      <p:tavLst>
                                        <p:tav tm="0">
                                          <p:val>
                                            <p:strVal val="#ppt_x"/>
                                          </p:val>
                                        </p:tav>
                                        <p:tav tm="100000">
                                          <p:val>
                                            <p:strVal val="#ppt_x"/>
                                          </p:val>
                                        </p:tav>
                                      </p:tavLst>
                                    </p:anim>
                                    <p:anim calcmode="lin" valueType="num">
                                      <p:cBhvr>
                                        <p:cTn id="49" dur="1000" fill="hold"/>
                                        <p:tgtEl>
                                          <p:spTgt spid="10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anim calcmode="lin" valueType="num">
                                      <p:cBhvr>
                                        <p:cTn id="53" dur="1000" fill="hold"/>
                                        <p:tgtEl>
                                          <p:spTgt spid="6"/>
                                        </p:tgtEl>
                                        <p:attrNameLst>
                                          <p:attrName>ppt_x</p:attrName>
                                        </p:attrNameLst>
                                      </p:cBhvr>
                                      <p:tavLst>
                                        <p:tav tm="0">
                                          <p:val>
                                            <p:strVal val="#ppt_x"/>
                                          </p:val>
                                        </p:tav>
                                        <p:tav tm="100000">
                                          <p:val>
                                            <p:strVal val="#ppt_x"/>
                                          </p:val>
                                        </p:tav>
                                      </p:tavLst>
                                    </p:anim>
                                    <p:anim calcmode="lin" valueType="num">
                                      <p:cBhvr>
                                        <p:cTn id="54" dur="1000" fill="hold"/>
                                        <p:tgtEl>
                                          <p:spTgt spid="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1000"/>
                                        <p:tgtEl>
                                          <p:spTgt spid="31"/>
                                        </p:tgtEl>
                                      </p:cBhvr>
                                    </p:animEffect>
                                    <p:anim calcmode="lin" valueType="num">
                                      <p:cBhvr>
                                        <p:cTn id="63" dur="1000" fill="hold"/>
                                        <p:tgtEl>
                                          <p:spTgt spid="31"/>
                                        </p:tgtEl>
                                        <p:attrNameLst>
                                          <p:attrName>ppt_x</p:attrName>
                                        </p:attrNameLst>
                                      </p:cBhvr>
                                      <p:tavLst>
                                        <p:tav tm="0">
                                          <p:val>
                                            <p:strVal val="#ppt_x"/>
                                          </p:val>
                                        </p:tav>
                                        <p:tav tm="100000">
                                          <p:val>
                                            <p:strVal val="#ppt_x"/>
                                          </p:val>
                                        </p:tav>
                                      </p:tavLst>
                                    </p:anim>
                                    <p:anim calcmode="lin" valueType="num">
                                      <p:cBhvr>
                                        <p:cTn id="64" dur="1000" fill="hold"/>
                                        <p:tgtEl>
                                          <p:spTgt spid="3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Effect transition="in" filter="fade">
                                      <p:cBhvr>
                                        <p:cTn id="67" dur="1000"/>
                                        <p:tgtEl>
                                          <p:spTgt spid="94"/>
                                        </p:tgtEl>
                                      </p:cBhvr>
                                    </p:animEffect>
                                    <p:anim calcmode="lin" valueType="num">
                                      <p:cBhvr>
                                        <p:cTn id="68" dur="1000" fill="hold"/>
                                        <p:tgtEl>
                                          <p:spTgt spid="94"/>
                                        </p:tgtEl>
                                        <p:attrNameLst>
                                          <p:attrName>ppt_x</p:attrName>
                                        </p:attrNameLst>
                                      </p:cBhvr>
                                      <p:tavLst>
                                        <p:tav tm="0">
                                          <p:val>
                                            <p:strVal val="#ppt_x"/>
                                          </p:val>
                                        </p:tav>
                                        <p:tav tm="100000">
                                          <p:val>
                                            <p:strVal val="#ppt_x"/>
                                          </p:val>
                                        </p:tav>
                                      </p:tavLst>
                                    </p:anim>
                                    <p:anim calcmode="lin" valueType="num">
                                      <p:cBhvr>
                                        <p:cTn id="69" dur="1000" fill="hold"/>
                                        <p:tgtEl>
                                          <p:spTgt spid="9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Effect transition="in" filter="fade">
                                      <p:cBhvr>
                                        <p:cTn id="72" dur="1000"/>
                                        <p:tgtEl>
                                          <p:spTgt spid="95"/>
                                        </p:tgtEl>
                                      </p:cBhvr>
                                    </p:animEffect>
                                    <p:anim calcmode="lin" valueType="num">
                                      <p:cBhvr>
                                        <p:cTn id="73" dur="1000" fill="hold"/>
                                        <p:tgtEl>
                                          <p:spTgt spid="95"/>
                                        </p:tgtEl>
                                        <p:attrNameLst>
                                          <p:attrName>ppt_x</p:attrName>
                                        </p:attrNameLst>
                                      </p:cBhvr>
                                      <p:tavLst>
                                        <p:tav tm="0">
                                          <p:val>
                                            <p:strVal val="#ppt_x"/>
                                          </p:val>
                                        </p:tav>
                                        <p:tav tm="100000">
                                          <p:val>
                                            <p:strVal val="#ppt_x"/>
                                          </p:val>
                                        </p:tav>
                                      </p:tavLst>
                                    </p:anim>
                                    <p:anim calcmode="lin" valueType="num">
                                      <p:cBhvr>
                                        <p:cTn id="74"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fade">
                                      <p:cBhvr>
                                        <p:cTn id="79" dur="1000"/>
                                        <p:tgtEl>
                                          <p:spTgt spid="7"/>
                                        </p:tgtEl>
                                      </p:cBhvr>
                                    </p:animEffect>
                                    <p:anim calcmode="lin" valueType="num">
                                      <p:cBhvr>
                                        <p:cTn id="80" dur="1000" fill="hold"/>
                                        <p:tgtEl>
                                          <p:spTgt spid="7"/>
                                        </p:tgtEl>
                                        <p:attrNameLst>
                                          <p:attrName>ppt_x</p:attrName>
                                        </p:attrNameLst>
                                      </p:cBhvr>
                                      <p:tavLst>
                                        <p:tav tm="0">
                                          <p:val>
                                            <p:strVal val="#ppt_x"/>
                                          </p:val>
                                        </p:tav>
                                        <p:tav tm="100000">
                                          <p:val>
                                            <p:strVal val="#ppt_x"/>
                                          </p:val>
                                        </p:tav>
                                      </p:tavLst>
                                    </p:anim>
                                    <p:anim calcmode="lin" valueType="num">
                                      <p:cBhvr>
                                        <p:cTn id="81" dur="1000" fill="hold"/>
                                        <p:tgtEl>
                                          <p:spTgt spid="7"/>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1000"/>
                                        <p:tgtEl>
                                          <p:spTgt spid="34"/>
                                        </p:tgtEl>
                                      </p:cBhvr>
                                    </p:animEffect>
                                    <p:anim calcmode="lin" valueType="num">
                                      <p:cBhvr>
                                        <p:cTn id="85" dur="1000" fill="hold"/>
                                        <p:tgtEl>
                                          <p:spTgt spid="34"/>
                                        </p:tgtEl>
                                        <p:attrNameLst>
                                          <p:attrName>ppt_x</p:attrName>
                                        </p:attrNameLst>
                                      </p:cBhvr>
                                      <p:tavLst>
                                        <p:tav tm="0">
                                          <p:val>
                                            <p:strVal val="#ppt_x"/>
                                          </p:val>
                                        </p:tav>
                                        <p:tav tm="100000">
                                          <p:val>
                                            <p:strVal val="#ppt_x"/>
                                          </p:val>
                                        </p:tav>
                                      </p:tavLst>
                                    </p:anim>
                                    <p:anim calcmode="lin" valueType="num">
                                      <p:cBhvr>
                                        <p:cTn id="8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additive="base">
                                        <p:cTn id="91" dur="500" fill="hold"/>
                                        <p:tgtEl>
                                          <p:spTgt spid="25"/>
                                        </p:tgtEl>
                                        <p:attrNameLst>
                                          <p:attrName>ppt_x</p:attrName>
                                        </p:attrNameLst>
                                      </p:cBhvr>
                                      <p:tavLst>
                                        <p:tav tm="0">
                                          <p:val>
                                            <p:strVal val="#ppt_x"/>
                                          </p:val>
                                        </p:tav>
                                        <p:tav tm="100000">
                                          <p:val>
                                            <p:strVal val="#ppt_x"/>
                                          </p:val>
                                        </p:tav>
                                      </p:tavLst>
                                    </p:anim>
                                    <p:anim calcmode="lin" valueType="num">
                                      <p:cBhvr additive="base">
                                        <p:cTn id="9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85" grpId="0" animBg="1"/>
      <p:bldP spid="86" grpId="0"/>
      <p:bldP spid="87" grpId="0" animBg="1"/>
      <p:bldP spid="94" grpId="0" animBg="1"/>
      <p:bldP spid="95" grpId="0"/>
      <p:bldP spid="96" grpId="0" animBg="1"/>
      <p:bldP spid="6" grpId="0"/>
      <p:bldP spid="30" grpId="0"/>
      <p:bldP spid="31" grpId="0"/>
      <p:bldP spid="7" grpId="0" animBg="1"/>
      <p:bldP spid="3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fld id="{BE2E73C4-1B3B-41E9-81DF-810284FA2151}" type="datetime1">
              <a:rPr lang="en-US"/>
              <a:pPr>
                <a:defRPr/>
              </a:pPr>
              <a:t>1/5/2021</a:t>
            </a:fld>
            <a:endParaRPr lang="en-US" altLang="en-US"/>
          </a:p>
        </p:txBody>
      </p:sp>
      <p:sp>
        <p:nvSpPr>
          <p:cNvPr id="7" name="Slide Number Placeholder 5"/>
          <p:cNvSpPr>
            <a:spLocks noGrp="1"/>
          </p:cNvSpPr>
          <p:nvPr>
            <p:ph type="sldNum" sz="quarter" idx="12"/>
          </p:nvPr>
        </p:nvSpPr>
        <p:spPr/>
        <p:txBody>
          <a:bodyPr/>
          <a:lstStyle/>
          <a:p>
            <a:pPr>
              <a:defRPr/>
            </a:pPr>
            <a:fld id="{95CB821B-50C0-4251-8504-FE2A0223D9B6}" type="slidenum">
              <a:rPr lang="he-IL" altLang="en-US"/>
              <a:pPr>
                <a:defRPr/>
              </a:pPr>
              <a:t>71</a:t>
            </a:fld>
            <a:endParaRPr lang="en-US" altLang="en-US"/>
          </a:p>
        </p:txBody>
      </p:sp>
      <p:sp>
        <p:nvSpPr>
          <p:cNvPr id="83974" name="Rectangle 3"/>
          <p:cNvSpPr>
            <a:spLocks noGrp="1" noChangeArrowheads="1"/>
          </p:cNvSpPr>
          <p:nvPr>
            <p:ph type="title"/>
          </p:nvPr>
        </p:nvSpPr>
        <p:spPr>
          <a:xfrm>
            <a:off x="546100" y="233363"/>
            <a:ext cx="7772400" cy="673100"/>
          </a:xfr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pPr defTabSz="449263"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800" dirty="0"/>
              <a:t>The Merkle Tree Construction</a:t>
            </a:r>
          </a:p>
        </p:txBody>
      </p:sp>
      <p:sp>
        <p:nvSpPr>
          <p:cNvPr id="1393668" name="Rectangle 4"/>
          <p:cNvSpPr>
            <a:spLocks noGrp="1" noChangeArrowheads="1"/>
          </p:cNvSpPr>
          <p:nvPr>
            <p:ph type="body" idx="1"/>
          </p:nvPr>
        </p:nvSpPr>
        <p:spPr>
          <a:xfrm>
            <a:off x="549275" y="820738"/>
            <a:ext cx="8199438" cy="385363"/>
          </a:xfr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pPr marL="341313" indent="-341313" defTabSz="449263" eaLnBrk="1" hangingPunct="1">
              <a:lnSpc>
                <a:spcPct val="90000"/>
              </a:lnSpc>
              <a:spcBef>
                <a:spcPts val="5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100" dirty="0"/>
              <a:t>Reduce length of ‘proofs’ – send less hashes of ‘other </a:t>
            </a:r>
            <a:r>
              <a:rPr lang="en-US" altLang="en-US" sz="2100" dirty="0" err="1"/>
              <a:t>msgs’</a:t>
            </a:r>
            <a:endParaRPr lang="en-GB" altLang="en-US" sz="1700" dirty="0"/>
          </a:p>
        </p:txBody>
      </p:sp>
      <p:pic>
        <p:nvPicPr>
          <p:cNvPr id="8" name="Picture 7">
            <a:extLst>
              <a:ext uri="{FF2B5EF4-FFF2-40B4-BE49-F238E27FC236}">
                <a16:creationId xmlns:a16="http://schemas.microsoft.com/office/drawing/2014/main" id="{ED23DD08-A68A-4F7E-B26D-2EBE97415A70}"/>
              </a:ext>
            </a:extLst>
          </p:cNvPr>
          <p:cNvPicPr>
            <a:picLocks noChangeAspect="1"/>
          </p:cNvPicPr>
          <p:nvPr/>
        </p:nvPicPr>
        <p:blipFill>
          <a:blip r:embed="rId3"/>
          <a:stretch>
            <a:fillRect/>
          </a:stretch>
        </p:blipFill>
        <p:spPr>
          <a:xfrm>
            <a:off x="941968" y="1337720"/>
            <a:ext cx="6980663" cy="3302897"/>
          </a:xfrm>
          <a:prstGeom prst="rect">
            <a:avLst/>
          </a:prstGeom>
        </p:spPr>
      </p:pic>
      <p:pic>
        <p:nvPicPr>
          <p:cNvPr id="16" name="Picture 15">
            <a:extLst>
              <a:ext uri="{FF2B5EF4-FFF2-40B4-BE49-F238E27FC236}">
                <a16:creationId xmlns:a16="http://schemas.microsoft.com/office/drawing/2014/main" id="{7C2E764F-13FF-4735-8849-39D79AF03F55}"/>
              </a:ext>
            </a:extLst>
          </p:cNvPr>
          <p:cNvPicPr>
            <a:picLocks noChangeAspect="1"/>
          </p:cNvPicPr>
          <p:nvPr/>
        </p:nvPicPr>
        <p:blipFill>
          <a:blip r:embed="rId4"/>
          <a:stretch>
            <a:fillRect/>
          </a:stretch>
        </p:blipFill>
        <p:spPr>
          <a:xfrm>
            <a:off x="602942" y="4708351"/>
            <a:ext cx="8145771" cy="1213773"/>
          </a:xfrm>
          <a:prstGeom prst="rect">
            <a:avLst/>
          </a:prstGeom>
        </p:spPr>
      </p:pic>
    </p:spTree>
    <p:extLst>
      <p:ext uri="{BB962C8B-B14F-4D97-AF65-F5344CB8AC3E}">
        <p14:creationId xmlns:p14="http://schemas.microsoft.com/office/powerpoint/2010/main" val="22277001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fld id="{BE2E73C4-1B3B-41E9-81DF-810284FA2151}" type="datetime1">
              <a:rPr lang="en-US"/>
              <a:pPr>
                <a:defRPr/>
              </a:pPr>
              <a:t>1/5/2021</a:t>
            </a:fld>
            <a:endParaRPr lang="en-US" altLang="en-US"/>
          </a:p>
        </p:txBody>
      </p:sp>
      <p:sp>
        <p:nvSpPr>
          <p:cNvPr id="7" name="Slide Number Placeholder 5"/>
          <p:cNvSpPr>
            <a:spLocks noGrp="1"/>
          </p:cNvSpPr>
          <p:nvPr>
            <p:ph type="sldNum" sz="quarter" idx="12"/>
          </p:nvPr>
        </p:nvSpPr>
        <p:spPr/>
        <p:txBody>
          <a:bodyPr/>
          <a:lstStyle/>
          <a:p>
            <a:pPr>
              <a:defRPr/>
            </a:pPr>
            <a:fld id="{95CB821B-50C0-4251-8504-FE2A0223D9B6}" type="slidenum">
              <a:rPr lang="he-IL" altLang="en-US"/>
              <a:pPr>
                <a:defRPr/>
              </a:pPr>
              <a:t>72</a:t>
            </a:fld>
            <a:endParaRPr lang="en-US" altLang="en-US"/>
          </a:p>
        </p:txBody>
      </p:sp>
      <p:sp>
        <p:nvSpPr>
          <p:cNvPr id="83974" name="Rectangle 3"/>
          <p:cNvSpPr>
            <a:spLocks noGrp="1" noChangeArrowheads="1"/>
          </p:cNvSpPr>
          <p:nvPr>
            <p:ph type="title"/>
          </p:nvPr>
        </p:nvSpPr>
        <p:spPr>
          <a:xfrm>
            <a:off x="546100" y="233363"/>
            <a:ext cx="7772400" cy="673100"/>
          </a:xfr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pPr defTabSz="449263"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800" dirty="0"/>
              <a:t>Merkle Tree: Proof of Inclusion (PoI)</a:t>
            </a:r>
          </a:p>
        </p:txBody>
      </p:sp>
      <mc:AlternateContent xmlns:mc="http://schemas.openxmlformats.org/markup-compatibility/2006" xmlns:a14="http://schemas.microsoft.com/office/drawing/2010/main">
        <mc:Choice Requires="a14">
          <p:sp>
            <p:nvSpPr>
              <p:cNvPr id="1393668" name="Rectangle 4"/>
              <p:cNvSpPr>
                <a:spLocks noGrp="1" noChangeArrowheads="1"/>
              </p:cNvSpPr>
              <p:nvPr>
                <p:ph type="body" idx="1"/>
              </p:nvPr>
            </p:nvSpPr>
            <p:spPr>
              <a:xfrm>
                <a:off x="549275" y="820738"/>
                <a:ext cx="8199438" cy="537712"/>
              </a:xfrm>
              <a:extLst>
                <a:ext uri="{91240B29-F687-4F45-9708-019B960494DF}">
                  <a14:hiddenLine w="9525">
                    <a:solidFill>
                      <a:srgbClr val="000000"/>
                    </a:solidFill>
                    <a:round/>
                    <a:headEnd/>
                    <a:tailEnd/>
                  </a14:hiddenLine>
                </a:ext>
              </a:extLst>
            </p:spPr>
            <p:txBody>
              <a:bodyPr lIns="90000" tIns="46800" rIns="90000" bIns="46800">
                <a:spAutoFit/>
              </a:bodyPr>
              <a:lstStyle/>
              <a:p>
                <a:pPr marL="341313" indent="-341313" defTabSz="449263" eaLnBrk="1" hangingPunct="1">
                  <a:lnSpc>
                    <a:spcPct val="90000"/>
                  </a:lnSpc>
                  <a:spcBef>
                    <a:spcPts val="5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100" dirty="0"/>
                  <a:t>To prove inclusion of </a:t>
                </a:r>
                <a14:m>
                  <m:oMath xmlns:m="http://schemas.openxmlformats.org/officeDocument/2006/math">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𝑚</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rPr>
                          <m:t>3</m:t>
                        </m:r>
                      </m:sub>
                    </m:sSub>
                  </m:oMath>
                </a14:m>
                <a:r>
                  <a:rPr lang="en-US" altLang="en-US" sz="3200" dirty="0"/>
                  <a:t> </a:t>
                </a:r>
                <a:r>
                  <a:rPr lang="en-US" altLang="en-US" sz="2100" dirty="0"/>
                  <a:t>, send also ‘proofs’: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2</m:t>
                        </m:r>
                      </m:sub>
                    </m:sSub>
                  </m:oMath>
                </a14:m>
                <a:r>
                  <a:rPr lang="en-GB" altLang="en-US" sz="32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b="0" i="1" smtClean="0">
                            <a:latin typeface="Cambria Math" panose="02040503050406030204" pitchFamily="18" charset="0"/>
                          </a:rPr>
                          <m:t>4</m:t>
                        </m:r>
                      </m:sub>
                    </m:sSub>
                  </m:oMath>
                </a14:m>
                <a:endParaRPr lang="en-GB" altLang="en-US" sz="1700" dirty="0"/>
              </a:p>
            </p:txBody>
          </p:sp>
        </mc:Choice>
        <mc:Fallback xmlns="">
          <p:sp>
            <p:nvSpPr>
              <p:cNvPr id="1393668" name="Rectangle 4"/>
              <p:cNvSpPr>
                <a:spLocks noGrp="1" noRot="1" noChangeAspect="1" noMove="1" noResize="1" noEditPoints="1" noAdjustHandles="1" noChangeArrowheads="1" noChangeShapeType="1" noTextEdit="1"/>
              </p:cNvSpPr>
              <p:nvPr>
                <p:ph type="body" idx="1"/>
              </p:nvPr>
            </p:nvSpPr>
            <p:spPr>
              <a:xfrm>
                <a:off x="549275" y="820738"/>
                <a:ext cx="8199438" cy="537712"/>
              </a:xfrm>
              <a:blipFill>
                <a:blip r:embed="rId3"/>
                <a:stretch>
                  <a:fillRect l="-74" t="-23864" b="-36364"/>
                </a:stretch>
              </a:blipFill>
              <a:extLst>
                <a:ext uri="{91240B29-F687-4F45-9708-019B960494DF}">
                  <a14:hiddenLine xmlns:a14="http://schemas.microsoft.com/office/drawing/2010/main" w="9525">
                    <a:solidFill>
                      <a:srgbClr val="000000"/>
                    </a:solidFill>
                    <a:round/>
                    <a:headEnd/>
                    <a:tailEnd/>
                  </a14:hiddenLine>
                </a:ext>
              </a:extLst>
            </p:spPr>
            <p:txBody>
              <a:bodyPr/>
              <a:lstStyle/>
              <a:p>
                <a:r>
                  <a:rPr lang="en-US">
                    <a:noFill/>
                  </a:rPr>
                  <a:t> </a:t>
                </a:r>
              </a:p>
            </p:txBody>
          </p:sp>
        </mc:Fallback>
      </mc:AlternateContent>
      <p:pic>
        <p:nvPicPr>
          <p:cNvPr id="3" name="Picture 2">
            <a:extLst>
              <a:ext uri="{FF2B5EF4-FFF2-40B4-BE49-F238E27FC236}">
                <a16:creationId xmlns:a16="http://schemas.microsoft.com/office/drawing/2014/main" id="{ABC689EE-C23D-4D88-8A30-57F75B8666D6}"/>
              </a:ext>
            </a:extLst>
          </p:cNvPr>
          <p:cNvPicPr>
            <a:picLocks noChangeAspect="1"/>
          </p:cNvPicPr>
          <p:nvPr/>
        </p:nvPicPr>
        <p:blipFill>
          <a:blip r:embed="rId4"/>
          <a:stretch>
            <a:fillRect/>
          </a:stretch>
        </p:blipFill>
        <p:spPr>
          <a:xfrm>
            <a:off x="610777" y="1628079"/>
            <a:ext cx="7438587" cy="3601842"/>
          </a:xfrm>
          <a:prstGeom prst="rect">
            <a:avLst/>
          </a:prstGeom>
        </p:spPr>
      </p:pic>
    </p:spTree>
    <p:extLst>
      <p:ext uri="{BB962C8B-B14F-4D97-AF65-F5344CB8AC3E}">
        <p14:creationId xmlns:p14="http://schemas.microsoft.com/office/powerpoint/2010/main" val="791136941"/>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ltLang="en-US" sz="3200" b="1"/>
              <a:t>Any</a:t>
            </a:r>
            <a:r>
              <a:rPr lang="en-GB" altLang="en-US" sz="3200"/>
              <a:t> prefix/suffix collision attack on </a:t>
            </a:r>
            <a:r>
              <a:rPr lang="en-GB" altLang="en-US" sz="3200" err="1"/>
              <a:t>Merkle</a:t>
            </a:r>
            <a:r>
              <a:rPr lang="en-GB" altLang="en-US" sz="3200"/>
              <a:t> Tree</a:t>
            </a:r>
            <a:endParaRPr lang="en-US" sz="3200"/>
          </a:p>
        </p:txBody>
      </p:sp>
      <p:sp>
        <p:nvSpPr>
          <p:cNvPr id="5" name="Date Placeholder 3"/>
          <p:cNvSpPr>
            <a:spLocks noGrp="1"/>
          </p:cNvSpPr>
          <p:nvPr>
            <p:ph type="dt" sz="half" idx="10"/>
          </p:nvPr>
        </p:nvSpPr>
        <p:spPr/>
        <p:txBody>
          <a:bodyPr/>
          <a:lstStyle/>
          <a:p>
            <a:pPr>
              <a:defRPr/>
            </a:pPr>
            <a:fld id="{BE2E73C4-1B3B-41E9-81DF-810284FA2151}" type="datetime1">
              <a:rPr lang="en-US"/>
              <a:pPr>
                <a:defRPr/>
              </a:pPr>
              <a:t>1/5/2021</a:t>
            </a:fld>
            <a:endParaRPr lang="en-US" altLang="en-US"/>
          </a:p>
        </p:txBody>
      </p:sp>
      <p:sp>
        <p:nvSpPr>
          <p:cNvPr id="7" name="Slide Number Placeholder 5"/>
          <p:cNvSpPr>
            <a:spLocks noGrp="1"/>
          </p:cNvSpPr>
          <p:nvPr>
            <p:ph type="sldNum" sz="quarter" idx="12"/>
          </p:nvPr>
        </p:nvSpPr>
        <p:spPr/>
        <p:txBody>
          <a:bodyPr/>
          <a:lstStyle/>
          <a:p>
            <a:pPr>
              <a:defRPr/>
            </a:pPr>
            <a:fld id="{95CB821B-50C0-4251-8504-FE2A0223D9B6}" type="slidenum">
              <a:rPr lang="he-IL" altLang="en-US"/>
              <a:pPr>
                <a:defRPr/>
              </a:pPr>
              <a:t>73</a:t>
            </a:fld>
            <a:endParaRPr lang="en-US" altLang="en-US"/>
          </a:p>
        </p:txBody>
      </p:sp>
      <p:grpSp>
        <p:nvGrpSpPr>
          <p:cNvPr id="4" name="Group 3"/>
          <p:cNvGrpSpPr/>
          <p:nvPr/>
        </p:nvGrpSpPr>
        <p:grpSpPr>
          <a:xfrm>
            <a:off x="641637" y="1494921"/>
            <a:ext cx="1523689" cy="528532"/>
            <a:chOff x="1268361" y="3951288"/>
            <a:chExt cx="914400" cy="576467"/>
          </a:xfrm>
        </p:grpSpPr>
        <p:sp>
          <p:nvSpPr>
            <p:cNvPr id="2" name="Snip Same Side Corner Rectangle 1"/>
            <p:cNvSpPr/>
            <p:nvPr/>
          </p:nvSpPr>
          <p:spPr bwMode="auto">
            <a:xfrm rot="10800000">
              <a:off x="1268361" y="3951288"/>
              <a:ext cx="914400" cy="576467"/>
            </a:xfrm>
            <a:prstGeom prst="snip2SameRect">
              <a:avLst>
                <a:gd name="adj1" fmla="val 50000"/>
                <a:gd name="adj2" fmla="val 0"/>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1612481" y="3976939"/>
                  <a:ext cx="267897" cy="5035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oMath>
                    </m:oMathPara>
                  </a14:m>
                  <a:endParaRPr lang="en-US" sz="2400"/>
                </a:p>
              </p:txBody>
            </p:sp>
          </mc:Choice>
          <mc:Fallback xmlns="">
            <p:sp>
              <p:nvSpPr>
                <p:cNvPr id="3" name="TextBox 2"/>
                <p:cNvSpPr txBox="1">
                  <a:spLocks noRot="1" noChangeAspect="1" noMove="1" noResize="1" noEditPoints="1" noAdjustHandles="1" noChangeArrowheads="1" noChangeShapeType="1" noTextEdit="1"/>
                </p:cNvSpPr>
                <p:nvPr/>
              </p:nvSpPr>
              <p:spPr>
                <a:xfrm>
                  <a:off x="1612481" y="3976939"/>
                  <a:ext cx="267897" cy="503536"/>
                </a:xfrm>
                <a:prstGeom prst="rect">
                  <a:avLst/>
                </a:prstGeom>
                <a:blipFill>
                  <a:blip r:embed="rId3"/>
                  <a:stretch>
                    <a:fillRect/>
                  </a:stretch>
                </a:blipFill>
              </p:spPr>
              <p:txBody>
                <a:bodyPr/>
                <a:lstStyle/>
                <a:p>
                  <a:r>
                    <a:rPr lang="en-US">
                      <a:noFill/>
                    </a:rPr>
                    <a:t> </a:t>
                  </a:r>
                </a:p>
              </p:txBody>
            </p:sp>
          </mc:Fallback>
        </mc:AlternateContent>
      </p:grpSp>
      <p:sp>
        <p:nvSpPr>
          <p:cNvPr id="14" name="Snip Same Side Corner Rectangle 13"/>
          <p:cNvSpPr/>
          <p:nvPr/>
        </p:nvSpPr>
        <p:spPr bwMode="auto">
          <a:xfrm rot="10800000">
            <a:off x="2596267" y="1533837"/>
            <a:ext cx="1523688" cy="528532"/>
          </a:xfrm>
          <a:prstGeom prst="snip2SameRect">
            <a:avLst>
              <a:gd name="adj1" fmla="val 50000"/>
              <a:gd name="adj2" fmla="val 0"/>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6" name="Snip Same Side Corner Rectangle 25"/>
          <p:cNvSpPr/>
          <p:nvPr/>
        </p:nvSpPr>
        <p:spPr bwMode="auto">
          <a:xfrm rot="10800000">
            <a:off x="4550897" y="1518314"/>
            <a:ext cx="1523688" cy="528531"/>
          </a:xfrm>
          <a:prstGeom prst="snip2SameRect">
            <a:avLst>
              <a:gd name="adj1" fmla="val 50000"/>
              <a:gd name="adj2" fmla="val 0"/>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35" name="Rectangle 34"/>
              <p:cNvSpPr/>
              <p:nvPr/>
            </p:nvSpPr>
            <p:spPr bwMode="auto">
              <a:xfrm>
                <a:off x="641637" y="1142841"/>
                <a:ext cx="761845" cy="382600"/>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35" name="Rectangle 34"/>
              <p:cNvSpPr>
                <a:spLocks noRot="1" noChangeAspect="1" noMove="1" noResize="1" noEditPoints="1" noAdjustHandles="1" noChangeArrowheads="1" noChangeShapeType="1" noTextEdit="1"/>
              </p:cNvSpPr>
              <p:nvPr/>
            </p:nvSpPr>
            <p:spPr bwMode="auto">
              <a:xfrm>
                <a:off x="641637" y="1142841"/>
                <a:ext cx="761845" cy="382600"/>
              </a:xfrm>
              <a:prstGeom prst="rect">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bwMode="auto">
              <a:xfrm>
                <a:off x="1411948" y="1137506"/>
                <a:ext cx="761845" cy="382600"/>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2</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39" name="Rectangle 38"/>
              <p:cNvSpPr>
                <a:spLocks noRot="1" noChangeAspect="1" noMove="1" noResize="1" noEditPoints="1" noAdjustHandles="1" noChangeArrowheads="1" noChangeShapeType="1" noTextEdit="1"/>
              </p:cNvSpPr>
              <p:nvPr/>
            </p:nvSpPr>
            <p:spPr bwMode="auto">
              <a:xfrm>
                <a:off x="1411948" y="1137506"/>
                <a:ext cx="761845" cy="382600"/>
              </a:xfrm>
              <a:prstGeom prst="rect">
                <a:avLst/>
              </a:prstGeom>
              <a:blipFill>
                <a:blip r:embed="rId5"/>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bwMode="auto">
              <a:xfrm>
                <a:off x="2599133" y="1146020"/>
                <a:ext cx="761845" cy="382600"/>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3</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40" name="Rectangle 39"/>
              <p:cNvSpPr>
                <a:spLocks noRot="1" noChangeAspect="1" noMove="1" noResize="1" noEditPoints="1" noAdjustHandles="1" noChangeArrowheads="1" noChangeShapeType="1" noTextEdit="1"/>
              </p:cNvSpPr>
              <p:nvPr/>
            </p:nvSpPr>
            <p:spPr bwMode="auto">
              <a:xfrm>
                <a:off x="2599133" y="1146020"/>
                <a:ext cx="761845" cy="382600"/>
              </a:xfrm>
              <a:prstGeom prst="rect">
                <a:avLst/>
              </a:prstGeom>
              <a:blipFill>
                <a:blip r:embed="rId6"/>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bwMode="auto">
              <a:xfrm>
                <a:off x="3363844" y="1150401"/>
                <a:ext cx="761845" cy="382600"/>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4</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41" name="Rectangle 40"/>
              <p:cNvSpPr>
                <a:spLocks noRot="1" noChangeAspect="1" noMove="1" noResize="1" noEditPoints="1" noAdjustHandles="1" noChangeArrowheads="1" noChangeShapeType="1" noTextEdit="1"/>
              </p:cNvSpPr>
              <p:nvPr/>
            </p:nvSpPr>
            <p:spPr bwMode="auto">
              <a:xfrm>
                <a:off x="3363844" y="1150401"/>
                <a:ext cx="761845" cy="382600"/>
              </a:xfrm>
              <a:prstGeom prst="rect">
                <a:avLst/>
              </a:prstGeom>
              <a:blipFill>
                <a:blip r:embed="rId7"/>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bwMode="auto">
              <a:xfrm>
                <a:off x="4545430" y="1178965"/>
                <a:ext cx="1529155" cy="326860"/>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42" name="Rectangle 41"/>
              <p:cNvSpPr>
                <a:spLocks noRot="1" noChangeAspect="1" noMove="1" noResize="1" noEditPoints="1" noAdjustHandles="1" noChangeArrowheads="1" noChangeShapeType="1" noTextEdit="1"/>
              </p:cNvSpPr>
              <p:nvPr/>
            </p:nvSpPr>
            <p:spPr bwMode="auto">
              <a:xfrm>
                <a:off x="4545430" y="1178965"/>
                <a:ext cx="1529155" cy="326860"/>
              </a:xfrm>
              <a:prstGeom prst="rect">
                <a:avLst/>
              </a:prstGeom>
              <a:blipFill>
                <a:blip r:embed="rId8"/>
                <a:stretch>
                  <a:fillRect b="-26786"/>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bwMode="auto">
              <a:xfrm>
                <a:off x="6876926" y="1151234"/>
                <a:ext cx="761845" cy="382600"/>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7</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46" name="Rectangle 45"/>
              <p:cNvSpPr>
                <a:spLocks noRot="1" noChangeAspect="1" noMove="1" noResize="1" noEditPoints="1" noAdjustHandles="1" noChangeArrowheads="1" noChangeShapeType="1" noTextEdit="1"/>
              </p:cNvSpPr>
              <p:nvPr/>
            </p:nvSpPr>
            <p:spPr bwMode="auto">
              <a:xfrm>
                <a:off x="6876926" y="1151234"/>
                <a:ext cx="761845" cy="382600"/>
              </a:xfrm>
              <a:prstGeom prst="rect">
                <a:avLst/>
              </a:prstGeom>
              <a:blipFill>
                <a:blip r:embed="rId9"/>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p:cNvSpPr/>
              <p:nvPr/>
            </p:nvSpPr>
            <p:spPr bwMode="auto">
              <a:xfrm>
                <a:off x="7638005" y="1165916"/>
                <a:ext cx="761845" cy="382600"/>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8</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47" name="Rectangle 46"/>
              <p:cNvSpPr>
                <a:spLocks noRot="1" noChangeAspect="1" noMove="1" noResize="1" noEditPoints="1" noAdjustHandles="1" noChangeArrowheads="1" noChangeShapeType="1" noTextEdit="1"/>
              </p:cNvSpPr>
              <p:nvPr/>
            </p:nvSpPr>
            <p:spPr bwMode="auto">
              <a:xfrm>
                <a:off x="7638005" y="1165916"/>
                <a:ext cx="761845" cy="382600"/>
              </a:xfrm>
              <a:prstGeom prst="rect">
                <a:avLst/>
              </a:prstGeom>
              <a:blipFill>
                <a:blip r:embed="rId10"/>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bwMode="auto">
              <a:xfrm>
                <a:off x="1708156" y="2380872"/>
                <a:ext cx="761845" cy="382600"/>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12</m:t>
                          </m:r>
                        </m:sub>
                      </m:sSub>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48" name="Rectangle 47"/>
              <p:cNvSpPr>
                <a:spLocks noRot="1" noChangeAspect="1" noMove="1" noResize="1" noEditPoints="1" noAdjustHandles="1" noChangeArrowheads="1" noChangeShapeType="1" noTextEdit="1"/>
              </p:cNvSpPr>
              <p:nvPr/>
            </p:nvSpPr>
            <p:spPr bwMode="auto">
              <a:xfrm>
                <a:off x="1708156" y="2380872"/>
                <a:ext cx="761845" cy="382600"/>
              </a:xfrm>
              <a:prstGeom prst="rect">
                <a:avLst/>
              </a:prstGeom>
              <a:blipFill>
                <a:blip r:embed="rId11"/>
                <a:stretch>
                  <a:fillRect b="-3125"/>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bwMode="auto">
              <a:xfrm>
                <a:off x="2461846" y="2373231"/>
                <a:ext cx="765873" cy="379771"/>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34</m:t>
                          </m:r>
                        </m:sub>
                      </m:sSub>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49" name="Rectangle 48"/>
              <p:cNvSpPr>
                <a:spLocks noRot="1" noChangeAspect="1" noMove="1" noResize="1" noEditPoints="1" noAdjustHandles="1" noChangeArrowheads="1" noChangeShapeType="1" noTextEdit="1"/>
              </p:cNvSpPr>
              <p:nvPr/>
            </p:nvSpPr>
            <p:spPr bwMode="auto">
              <a:xfrm>
                <a:off x="2461846" y="2373231"/>
                <a:ext cx="765873" cy="379771"/>
              </a:xfrm>
              <a:prstGeom prst="rect">
                <a:avLst/>
              </a:prstGeom>
              <a:blipFill>
                <a:blip r:embed="rId12"/>
                <a:stretch>
                  <a:fillRect b="-3077"/>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bwMode="auto">
              <a:xfrm>
                <a:off x="5824483" y="2378825"/>
                <a:ext cx="787301" cy="382600"/>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56</m:t>
                          </m:r>
                        </m:sub>
                      </m:sSub>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53" name="Rectangle 52"/>
              <p:cNvSpPr>
                <a:spLocks noRot="1" noChangeAspect="1" noMove="1" noResize="1" noEditPoints="1" noAdjustHandles="1" noChangeArrowheads="1" noChangeShapeType="1" noTextEdit="1"/>
              </p:cNvSpPr>
              <p:nvPr/>
            </p:nvSpPr>
            <p:spPr bwMode="auto">
              <a:xfrm>
                <a:off x="5824483" y="2378825"/>
                <a:ext cx="787301" cy="382600"/>
              </a:xfrm>
              <a:prstGeom prst="rect">
                <a:avLst/>
              </a:prstGeom>
              <a:blipFill>
                <a:blip r:embed="rId13"/>
                <a:stretch>
                  <a:fillRect b="-3077"/>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bwMode="auto">
              <a:xfrm>
                <a:off x="6612622" y="2382204"/>
                <a:ext cx="739609" cy="376656"/>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78</m:t>
                          </m:r>
                        </m:sub>
                      </m:sSub>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54" name="Rectangle 53"/>
              <p:cNvSpPr>
                <a:spLocks noRot="1" noChangeAspect="1" noMove="1" noResize="1" noEditPoints="1" noAdjustHandles="1" noChangeArrowheads="1" noChangeShapeType="1" noTextEdit="1"/>
              </p:cNvSpPr>
              <p:nvPr/>
            </p:nvSpPr>
            <p:spPr bwMode="auto">
              <a:xfrm>
                <a:off x="6612622" y="2382204"/>
                <a:ext cx="739609" cy="376656"/>
              </a:xfrm>
              <a:prstGeom prst="rect">
                <a:avLst/>
              </a:prstGeom>
              <a:blipFill>
                <a:blip r:embed="rId14"/>
                <a:stretch>
                  <a:fillRect b="-3125"/>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p:cNvSpPr/>
              <p:nvPr/>
            </p:nvSpPr>
            <p:spPr bwMode="auto">
              <a:xfrm>
                <a:off x="3816671" y="3368395"/>
                <a:ext cx="761845" cy="382600"/>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14</m:t>
                          </m:r>
                        </m:sub>
                      </m:sSub>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58" name="Rectangle 57"/>
              <p:cNvSpPr>
                <a:spLocks noRot="1" noChangeAspect="1" noMove="1" noResize="1" noEditPoints="1" noAdjustHandles="1" noChangeArrowheads="1" noChangeShapeType="1" noTextEdit="1"/>
              </p:cNvSpPr>
              <p:nvPr/>
            </p:nvSpPr>
            <p:spPr bwMode="auto">
              <a:xfrm>
                <a:off x="3816671" y="3368395"/>
                <a:ext cx="761845" cy="382600"/>
              </a:xfrm>
              <a:prstGeom prst="rect">
                <a:avLst/>
              </a:prstGeom>
              <a:blipFill>
                <a:blip r:embed="rId15"/>
                <a:stretch>
                  <a:fillRect b="-3125"/>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p:cNvSpPr/>
              <p:nvPr/>
            </p:nvSpPr>
            <p:spPr bwMode="auto">
              <a:xfrm>
                <a:off x="4567666" y="3374339"/>
                <a:ext cx="739609" cy="376656"/>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58</m:t>
                          </m:r>
                        </m:sub>
                      </m:sSub>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59" name="Rectangle 58"/>
              <p:cNvSpPr>
                <a:spLocks noRot="1" noChangeAspect="1" noMove="1" noResize="1" noEditPoints="1" noAdjustHandles="1" noChangeArrowheads="1" noChangeShapeType="1" noTextEdit="1"/>
              </p:cNvSpPr>
              <p:nvPr/>
            </p:nvSpPr>
            <p:spPr bwMode="auto">
              <a:xfrm>
                <a:off x="4567666" y="3374339"/>
                <a:ext cx="739609" cy="376656"/>
              </a:xfrm>
              <a:prstGeom prst="rect">
                <a:avLst/>
              </a:prstGeom>
              <a:blipFill>
                <a:blip r:embed="rId16"/>
                <a:stretch>
                  <a:fillRect b="-4762"/>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bwMode="auto">
              <a:xfrm>
                <a:off x="3227719" y="4477635"/>
                <a:ext cx="2801774" cy="43020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14</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𝑀𝑇</m:t>
                          </m:r>
                        </m:sup>
                      </m:sSup>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8</m:t>
                      </m:r>
                      <m:r>
                        <a:rPr lang="en-US" b="0" i="1" smtClean="0">
                          <a:latin typeface="Cambria Math" panose="02040503050406030204" pitchFamily="18" charset="0"/>
                        </a:rPr>
                        <m:t>)</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60" name="Rectangle 59"/>
              <p:cNvSpPr>
                <a:spLocks noRot="1" noChangeAspect="1" noMove="1" noResize="1" noEditPoints="1" noAdjustHandles="1" noChangeArrowheads="1" noChangeShapeType="1" noTextEdit="1"/>
              </p:cNvSpPr>
              <p:nvPr/>
            </p:nvSpPr>
            <p:spPr bwMode="auto">
              <a:xfrm>
                <a:off x="3227719" y="4477635"/>
                <a:ext cx="2801774" cy="430202"/>
              </a:xfrm>
              <a:prstGeom prst="rect">
                <a:avLst/>
              </a:prstGeom>
              <a:blipFill>
                <a:blip r:embed="rId17"/>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37" name="Straight Arrow Connector 36"/>
          <p:cNvCxnSpPr>
            <a:stCxn id="2" idx="3"/>
            <a:endCxn id="48" idx="0"/>
          </p:cNvCxnSpPr>
          <p:nvPr/>
        </p:nvCxnSpPr>
        <p:spPr bwMode="auto">
          <a:xfrm>
            <a:off x="1403481" y="2023453"/>
            <a:ext cx="685598" cy="35741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a:stCxn id="14" idx="3"/>
            <a:endCxn id="49" idx="0"/>
          </p:cNvCxnSpPr>
          <p:nvPr/>
        </p:nvCxnSpPr>
        <p:spPr bwMode="auto">
          <a:xfrm flipH="1">
            <a:off x="2844783" y="2062369"/>
            <a:ext cx="513328" cy="31086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Straight Arrow Connector 62"/>
          <p:cNvCxnSpPr>
            <a:stCxn id="26" idx="3"/>
            <a:endCxn id="53" idx="0"/>
          </p:cNvCxnSpPr>
          <p:nvPr/>
        </p:nvCxnSpPr>
        <p:spPr bwMode="auto">
          <a:xfrm>
            <a:off x="5312741" y="2046845"/>
            <a:ext cx="905393" cy="3319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3665" name="Straight Arrow Connector 1393664"/>
          <p:cNvCxnSpPr>
            <a:stCxn id="23" idx="3"/>
            <a:endCxn id="54" idx="0"/>
          </p:cNvCxnSpPr>
          <p:nvPr/>
        </p:nvCxnSpPr>
        <p:spPr bwMode="auto">
          <a:xfrm flipH="1">
            <a:off x="6982427" y="2050895"/>
            <a:ext cx="655579" cy="33130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3670" name="Straight Arrow Connector 1393669"/>
          <p:cNvCxnSpPr>
            <a:stCxn id="74" idx="2"/>
            <a:endCxn id="58" idx="1"/>
          </p:cNvCxnSpPr>
          <p:nvPr/>
        </p:nvCxnSpPr>
        <p:spPr bwMode="auto">
          <a:xfrm>
            <a:off x="2500648" y="3253115"/>
            <a:ext cx="1316023" cy="3065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3672" name="Straight Arrow Connector 1393671"/>
          <p:cNvCxnSpPr>
            <a:stCxn id="77" idx="2"/>
            <a:endCxn id="59" idx="3"/>
          </p:cNvCxnSpPr>
          <p:nvPr/>
        </p:nvCxnSpPr>
        <p:spPr bwMode="auto">
          <a:xfrm flipH="1">
            <a:off x="5307275" y="3265459"/>
            <a:ext cx="1313826" cy="29720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3674" name="Straight Arrow Connector 1393673"/>
          <p:cNvCxnSpPr>
            <a:stCxn id="80" idx="2"/>
            <a:endCxn id="60" idx="0"/>
          </p:cNvCxnSpPr>
          <p:nvPr/>
        </p:nvCxnSpPr>
        <p:spPr bwMode="auto">
          <a:xfrm>
            <a:off x="4613289" y="4234305"/>
            <a:ext cx="15317" cy="2433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2" name="Group 61"/>
          <p:cNvGrpSpPr/>
          <p:nvPr/>
        </p:nvGrpSpPr>
        <p:grpSpPr>
          <a:xfrm>
            <a:off x="2604866" y="1535979"/>
            <a:ext cx="1523689" cy="528532"/>
            <a:chOff x="1268361" y="3951288"/>
            <a:chExt cx="914400" cy="576467"/>
          </a:xfrm>
        </p:grpSpPr>
        <p:sp>
          <p:nvSpPr>
            <p:cNvPr id="64" name="Snip Same Side Corner Rectangle 63"/>
            <p:cNvSpPr/>
            <p:nvPr/>
          </p:nvSpPr>
          <p:spPr bwMode="auto">
            <a:xfrm rot="10800000">
              <a:off x="1268361" y="3951288"/>
              <a:ext cx="914400" cy="576467"/>
            </a:xfrm>
            <a:prstGeom prst="snip2SameRect">
              <a:avLst>
                <a:gd name="adj1" fmla="val 50000"/>
                <a:gd name="adj2" fmla="val 0"/>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65" name="TextBox 64"/>
                <p:cNvSpPr txBox="1"/>
                <p:nvPr/>
              </p:nvSpPr>
              <p:spPr>
                <a:xfrm>
                  <a:off x="1612481" y="3976939"/>
                  <a:ext cx="267897" cy="5035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oMath>
                    </m:oMathPara>
                  </a14:m>
                  <a:endParaRPr lang="en-US" sz="2400"/>
                </a:p>
              </p:txBody>
            </p:sp>
          </mc:Choice>
          <mc:Fallback xmlns="">
            <p:sp>
              <p:nvSpPr>
                <p:cNvPr id="65" name="TextBox 64"/>
                <p:cNvSpPr txBox="1">
                  <a:spLocks noRot="1" noChangeAspect="1" noMove="1" noResize="1" noEditPoints="1" noAdjustHandles="1" noChangeArrowheads="1" noChangeShapeType="1" noTextEdit="1"/>
                </p:cNvSpPr>
                <p:nvPr/>
              </p:nvSpPr>
              <p:spPr>
                <a:xfrm>
                  <a:off x="1612481" y="3976939"/>
                  <a:ext cx="267897" cy="503536"/>
                </a:xfrm>
                <a:prstGeom prst="rect">
                  <a:avLst/>
                </a:prstGeom>
                <a:blipFill>
                  <a:blip r:embed="rId18"/>
                  <a:stretch>
                    <a:fillRect/>
                  </a:stretch>
                </a:blipFill>
              </p:spPr>
              <p:txBody>
                <a:bodyPr/>
                <a:lstStyle/>
                <a:p>
                  <a:r>
                    <a:rPr lang="en-US">
                      <a:noFill/>
                    </a:rPr>
                    <a:t> </a:t>
                  </a:r>
                </a:p>
              </p:txBody>
            </p:sp>
          </mc:Fallback>
        </mc:AlternateContent>
      </p:grpSp>
      <p:grpSp>
        <p:nvGrpSpPr>
          <p:cNvPr id="66" name="Group 65"/>
          <p:cNvGrpSpPr/>
          <p:nvPr/>
        </p:nvGrpSpPr>
        <p:grpSpPr>
          <a:xfrm>
            <a:off x="4556079" y="1510946"/>
            <a:ext cx="1523689" cy="528532"/>
            <a:chOff x="1268361" y="3951288"/>
            <a:chExt cx="914400" cy="576467"/>
          </a:xfrm>
        </p:grpSpPr>
        <p:sp>
          <p:nvSpPr>
            <p:cNvPr id="67" name="Snip Same Side Corner Rectangle 66"/>
            <p:cNvSpPr/>
            <p:nvPr/>
          </p:nvSpPr>
          <p:spPr bwMode="auto">
            <a:xfrm rot="10800000">
              <a:off x="1268361" y="3951288"/>
              <a:ext cx="914400" cy="576467"/>
            </a:xfrm>
            <a:prstGeom prst="snip2SameRect">
              <a:avLst>
                <a:gd name="adj1" fmla="val 50000"/>
                <a:gd name="adj2" fmla="val 0"/>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68" name="TextBox 67"/>
                <p:cNvSpPr txBox="1"/>
                <p:nvPr/>
              </p:nvSpPr>
              <p:spPr>
                <a:xfrm>
                  <a:off x="1612481" y="3976939"/>
                  <a:ext cx="267897" cy="5035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oMath>
                    </m:oMathPara>
                  </a14:m>
                  <a:endParaRPr lang="en-US" sz="2400"/>
                </a:p>
              </p:txBody>
            </p:sp>
          </mc:Choice>
          <mc:Fallback xmlns="">
            <p:sp>
              <p:nvSpPr>
                <p:cNvPr id="68" name="TextBox 67"/>
                <p:cNvSpPr txBox="1">
                  <a:spLocks noRot="1" noChangeAspect="1" noMove="1" noResize="1" noEditPoints="1" noAdjustHandles="1" noChangeArrowheads="1" noChangeShapeType="1" noTextEdit="1"/>
                </p:cNvSpPr>
                <p:nvPr/>
              </p:nvSpPr>
              <p:spPr>
                <a:xfrm>
                  <a:off x="1612481" y="3976939"/>
                  <a:ext cx="267897" cy="503536"/>
                </a:xfrm>
                <a:prstGeom prst="rect">
                  <a:avLst/>
                </a:prstGeom>
                <a:blipFill>
                  <a:blip r:embed="rId19"/>
                  <a:stretch>
                    <a:fillRect/>
                  </a:stretch>
                </a:blipFill>
              </p:spPr>
              <p:txBody>
                <a:bodyPr/>
                <a:lstStyle/>
                <a:p>
                  <a:r>
                    <a:rPr lang="en-US">
                      <a:noFill/>
                    </a:rPr>
                    <a:t> </a:t>
                  </a:r>
                </a:p>
              </p:txBody>
            </p:sp>
          </mc:Fallback>
        </mc:AlternateContent>
      </p:grpSp>
      <p:grpSp>
        <p:nvGrpSpPr>
          <p:cNvPr id="69" name="Group 68"/>
          <p:cNvGrpSpPr/>
          <p:nvPr/>
        </p:nvGrpSpPr>
        <p:grpSpPr>
          <a:xfrm>
            <a:off x="6876926" y="1539730"/>
            <a:ext cx="1523689" cy="528532"/>
            <a:chOff x="1268361" y="3951288"/>
            <a:chExt cx="914400" cy="576467"/>
          </a:xfrm>
        </p:grpSpPr>
        <p:sp>
          <p:nvSpPr>
            <p:cNvPr id="70" name="Snip Same Side Corner Rectangle 69"/>
            <p:cNvSpPr/>
            <p:nvPr/>
          </p:nvSpPr>
          <p:spPr bwMode="auto">
            <a:xfrm rot="10800000">
              <a:off x="1268361" y="3951288"/>
              <a:ext cx="914400" cy="576467"/>
            </a:xfrm>
            <a:prstGeom prst="snip2SameRect">
              <a:avLst>
                <a:gd name="adj1" fmla="val 50000"/>
                <a:gd name="adj2" fmla="val 0"/>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71" name="TextBox 70"/>
                <p:cNvSpPr txBox="1"/>
                <p:nvPr/>
              </p:nvSpPr>
              <p:spPr>
                <a:xfrm>
                  <a:off x="1612481" y="3976939"/>
                  <a:ext cx="267897" cy="5035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oMath>
                    </m:oMathPara>
                  </a14:m>
                  <a:endParaRPr lang="en-US" sz="2400"/>
                </a:p>
              </p:txBody>
            </p:sp>
          </mc:Choice>
          <mc:Fallback xmlns="">
            <p:sp>
              <p:nvSpPr>
                <p:cNvPr id="71" name="TextBox 70"/>
                <p:cNvSpPr txBox="1">
                  <a:spLocks noRot="1" noChangeAspect="1" noMove="1" noResize="1" noEditPoints="1" noAdjustHandles="1" noChangeArrowheads="1" noChangeShapeType="1" noTextEdit="1"/>
                </p:cNvSpPr>
                <p:nvPr/>
              </p:nvSpPr>
              <p:spPr>
                <a:xfrm>
                  <a:off x="1612481" y="3976939"/>
                  <a:ext cx="267897" cy="503536"/>
                </a:xfrm>
                <a:prstGeom prst="rect">
                  <a:avLst/>
                </a:prstGeom>
                <a:blipFill>
                  <a:blip r:embed="rId20"/>
                  <a:stretch>
                    <a:fillRect/>
                  </a:stretch>
                </a:blipFill>
              </p:spPr>
              <p:txBody>
                <a:bodyPr/>
                <a:lstStyle/>
                <a:p>
                  <a:r>
                    <a:rPr lang="en-US">
                      <a:noFill/>
                    </a:rPr>
                    <a:t> </a:t>
                  </a:r>
                </a:p>
              </p:txBody>
            </p:sp>
          </mc:Fallback>
        </mc:AlternateContent>
      </p:grpSp>
      <p:grpSp>
        <p:nvGrpSpPr>
          <p:cNvPr id="72" name="Group 71"/>
          <p:cNvGrpSpPr/>
          <p:nvPr/>
        </p:nvGrpSpPr>
        <p:grpSpPr>
          <a:xfrm>
            <a:off x="1704030" y="2767932"/>
            <a:ext cx="1523689" cy="528532"/>
            <a:chOff x="1268361" y="3951288"/>
            <a:chExt cx="914400" cy="576467"/>
          </a:xfrm>
        </p:grpSpPr>
        <p:sp>
          <p:nvSpPr>
            <p:cNvPr id="73" name="Snip Same Side Corner Rectangle 72"/>
            <p:cNvSpPr/>
            <p:nvPr/>
          </p:nvSpPr>
          <p:spPr bwMode="auto">
            <a:xfrm rot="10800000">
              <a:off x="1268361" y="3951288"/>
              <a:ext cx="914400" cy="576467"/>
            </a:xfrm>
            <a:prstGeom prst="snip2SameRect">
              <a:avLst>
                <a:gd name="adj1" fmla="val 50000"/>
                <a:gd name="adj2" fmla="val 0"/>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74" name="TextBox 73"/>
                <p:cNvSpPr txBox="1"/>
                <p:nvPr/>
              </p:nvSpPr>
              <p:spPr>
                <a:xfrm>
                  <a:off x="1612481" y="3976939"/>
                  <a:ext cx="267897" cy="5035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oMath>
                    </m:oMathPara>
                  </a14:m>
                  <a:endParaRPr lang="en-US" sz="2400"/>
                </a:p>
              </p:txBody>
            </p:sp>
          </mc:Choice>
          <mc:Fallback xmlns="">
            <p:sp>
              <p:nvSpPr>
                <p:cNvPr id="74" name="TextBox 73"/>
                <p:cNvSpPr txBox="1">
                  <a:spLocks noRot="1" noChangeAspect="1" noMove="1" noResize="1" noEditPoints="1" noAdjustHandles="1" noChangeArrowheads="1" noChangeShapeType="1" noTextEdit="1"/>
                </p:cNvSpPr>
                <p:nvPr/>
              </p:nvSpPr>
              <p:spPr>
                <a:xfrm>
                  <a:off x="1612481" y="3976939"/>
                  <a:ext cx="267897" cy="503536"/>
                </a:xfrm>
                <a:prstGeom prst="rect">
                  <a:avLst/>
                </a:prstGeom>
                <a:blipFill>
                  <a:blip r:embed="rId21"/>
                  <a:stretch>
                    <a:fillRect/>
                  </a:stretch>
                </a:blipFill>
              </p:spPr>
              <p:txBody>
                <a:bodyPr/>
                <a:lstStyle/>
                <a:p>
                  <a:r>
                    <a:rPr lang="en-US">
                      <a:noFill/>
                    </a:rPr>
                    <a:t> </a:t>
                  </a:r>
                </a:p>
              </p:txBody>
            </p:sp>
          </mc:Fallback>
        </mc:AlternateContent>
      </p:grpSp>
      <p:grpSp>
        <p:nvGrpSpPr>
          <p:cNvPr id="75" name="Group 74"/>
          <p:cNvGrpSpPr/>
          <p:nvPr/>
        </p:nvGrpSpPr>
        <p:grpSpPr>
          <a:xfrm>
            <a:off x="5824483" y="2780276"/>
            <a:ext cx="1523689" cy="528532"/>
            <a:chOff x="1268361" y="3951288"/>
            <a:chExt cx="914400" cy="576467"/>
          </a:xfrm>
        </p:grpSpPr>
        <p:sp>
          <p:nvSpPr>
            <p:cNvPr id="76" name="Snip Same Side Corner Rectangle 75"/>
            <p:cNvSpPr/>
            <p:nvPr/>
          </p:nvSpPr>
          <p:spPr bwMode="auto">
            <a:xfrm rot="10800000">
              <a:off x="1268361" y="3951288"/>
              <a:ext cx="914400" cy="576467"/>
            </a:xfrm>
            <a:prstGeom prst="snip2SameRect">
              <a:avLst>
                <a:gd name="adj1" fmla="val 50000"/>
                <a:gd name="adj2" fmla="val 0"/>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77" name="TextBox 76"/>
                <p:cNvSpPr txBox="1"/>
                <p:nvPr/>
              </p:nvSpPr>
              <p:spPr>
                <a:xfrm>
                  <a:off x="1612481" y="3976939"/>
                  <a:ext cx="267897" cy="5035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oMath>
                    </m:oMathPara>
                  </a14:m>
                  <a:endParaRPr lang="en-US" sz="2400"/>
                </a:p>
              </p:txBody>
            </p:sp>
          </mc:Choice>
          <mc:Fallback xmlns="">
            <p:sp>
              <p:nvSpPr>
                <p:cNvPr id="77" name="TextBox 76"/>
                <p:cNvSpPr txBox="1">
                  <a:spLocks noRot="1" noChangeAspect="1" noMove="1" noResize="1" noEditPoints="1" noAdjustHandles="1" noChangeArrowheads="1" noChangeShapeType="1" noTextEdit="1"/>
                </p:cNvSpPr>
                <p:nvPr/>
              </p:nvSpPr>
              <p:spPr>
                <a:xfrm>
                  <a:off x="1612481" y="3976939"/>
                  <a:ext cx="267897" cy="503536"/>
                </a:xfrm>
                <a:prstGeom prst="rect">
                  <a:avLst/>
                </a:prstGeom>
                <a:blipFill>
                  <a:blip r:embed="rId21"/>
                  <a:stretch>
                    <a:fillRect/>
                  </a:stretch>
                </a:blipFill>
              </p:spPr>
              <p:txBody>
                <a:bodyPr/>
                <a:lstStyle/>
                <a:p>
                  <a:r>
                    <a:rPr lang="en-US">
                      <a:noFill/>
                    </a:rPr>
                    <a:t> </a:t>
                  </a:r>
                </a:p>
              </p:txBody>
            </p:sp>
          </mc:Fallback>
        </mc:AlternateContent>
      </p:grpSp>
      <p:grpSp>
        <p:nvGrpSpPr>
          <p:cNvPr id="78" name="Group 77"/>
          <p:cNvGrpSpPr/>
          <p:nvPr/>
        </p:nvGrpSpPr>
        <p:grpSpPr>
          <a:xfrm>
            <a:off x="3816671" y="3749122"/>
            <a:ext cx="1523689" cy="528532"/>
            <a:chOff x="1268361" y="3951288"/>
            <a:chExt cx="914400" cy="576467"/>
          </a:xfrm>
        </p:grpSpPr>
        <p:sp>
          <p:nvSpPr>
            <p:cNvPr id="79" name="Snip Same Side Corner Rectangle 78"/>
            <p:cNvSpPr/>
            <p:nvPr/>
          </p:nvSpPr>
          <p:spPr bwMode="auto">
            <a:xfrm rot="10800000">
              <a:off x="1268361" y="3951288"/>
              <a:ext cx="914400" cy="576467"/>
            </a:xfrm>
            <a:prstGeom prst="snip2SameRect">
              <a:avLst>
                <a:gd name="adj1" fmla="val 50000"/>
                <a:gd name="adj2" fmla="val 0"/>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80" name="TextBox 79"/>
                <p:cNvSpPr txBox="1"/>
                <p:nvPr/>
              </p:nvSpPr>
              <p:spPr>
                <a:xfrm>
                  <a:off x="1612481" y="3976939"/>
                  <a:ext cx="267897" cy="5035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oMath>
                    </m:oMathPara>
                  </a14:m>
                  <a:endParaRPr lang="en-US" sz="2400"/>
                </a:p>
              </p:txBody>
            </p:sp>
          </mc:Choice>
          <mc:Fallback xmlns="">
            <p:sp>
              <p:nvSpPr>
                <p:cNvPr id="80" name="TextBox 79"/>
                <p:cNvSpPr txBox="1">
                  <a:spLocks noRot="1" noChangeAspect="1" noMove="1" noResize="1" noEditPoints="1" noAdjustHandles="1" noChangeArrowheads="1" noChangeShapeType="1" noTextEdit="1"/>
                </p:cNvSpPr>
                <p:nvPr/>
              </p:nvSpPr>
              <p:spPr>
                <a:xfrm>
                  <a:off x="1612481" y="3976939"/>
                  <a:ext cx="267897" cy="503536"/>
                </a:xfrm>
                <a:prstGeom prst="rect">
                  <a:avLst/>
                </a:prstGeom>
                <a:blipFill>
                  <a:blip r:embed="rId2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1" name="Rounded Rectangle 80"/>
              <p:cNvSpPr/>
              <p:nvPr/>
            </p:nvSpPr>
            <p:spPr bwMode="auto">
              <a:xfrm>
                <a:off x="353216" y="5039911"/>
                <a:ext cx="8333584" cy="987395"/>
              </a:xfrm>
              <a:prstGeom prst="roundRect">
                <a:avLst/>
              </a:prstGeom>
              <a:solidFill>
                <a:srgbClr val="FF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latin typeface="Arial" pitchFamily="34" charset="0"/>
                    <a:cs typeface="Arial" pitchFamily="34" charset="0"/>
                    <a:sym typeface="Wingdings" panose="05000000000000000000" pitchFamily="2" charset="2"/>
                  </a:rPr>
                  <a:t> F</a:t>
                </a:r>
                <a:r>
                  <a:rPr lang="en-US">
                    <a:latin typeface="Arial" pitchFamily="34" charset="0"/>
                    <a:cs typeface="Arial" pitchFamily="34" charset="0"/>
                  </a:rPr>
                  <a:t>or </a:t>
                </a:r>
                <a:r>
                  <a:rPr lang="en-US" u="sng">
                    <a:latin typeface="Arial" pitchFamily="34" charset="0"/>
                    <a:cs typeface="Arial" pitchFamily="34" charset="0"/>
                  </a:rPr>
                  <a:t>any</a:t>
                </a:r>
                <a:r>
                  <a:rPr lang="en-US">
                    <a:latin typeface="Arial" pitchFamily="34" charset="0"/>
                    <a:cs typeface="Arial" pitchFamily="34" charset="0"/>
                  </a:rPr>
                  <a:t> prefix, say </a:t>
                </a:r>
                <a:r>
                  <a:rPr lang="en-US" i="1">
                    <a:latin typeface="Arial" pitchFamily="34" charset="0"/>
                    <a:cs typeface="Arial" pitchFamily="34" charset="0"/>
                  </a:rPr>
                  <a:t>m1, m2, m3, m4</a:t>
                </a:r>
                <a:r>
                  <a:rPr lang="en-US">
                    <a:latin typeface="Arial" pitchFamily="34" charset="0"/>
                    <a:cs typeface="Arial" pitchFamily="34" charset="0"/>
                  </a:rPr>
                  <a:t>, and </a:t>
                </a:r>
                <a:r>
                  <a:rPr lang="en-US" u="sng">
                    <a:latin typeface="Arial" pitchFamily="34" charset="0"/>
                    <a:cs typeface="Arial" pitchFamily="34" charset="0"/>
                  </a:rPr>
                  <a:t>any</a:t>
                </a:r>
                <a:r>
                  <a:rPr lang="en-US">
                    <a:latin typeface="Arial" pitchFamily="34" charset="0"/>
                    <a:cs typeface="Arial" pitchFamily="34" charset="0"/>
                  </a:rPr>
                  <a:t> suffix, say </a:t>
                </a:r>
                <a:r>
                  <a:rPr lang="en-US" i="1">
                    <a:latin typeface="Arial" pitchFamily="34" charset="0"/>
                    <a:cs typeface="Arial" pitchFamily="34" charset="0"/>
                  </a:rPr>
                  <a:t>m6, m7, m8, </a:t>
                </a:r>
                <a:r>
                  <a:rPr lang="en-US">
                    <a:latin typeface="Arial" pitchFamily="34" charset="0"/>
                    <a:cs typeface="Arial" pitchFamily="34" charset="0"/>
                  </a:rPr>
                  <a:t>holds: </a:t>
                </a:r>
                <a:br>
                  <a:rPr lang="en-US">
                    <a:latin typeface="Arial" pitchFamily="34" charset="0"/>
                    <a:cs typeface="Arial" pitchFamily="34" charset="0"/>
                  </a:rPr>
                </a:br>
                <a:r>
                  <a:rPr lang="en-US">
                    <a:latin typeface="Arial" pitchFamily="34" charset="0"/>
                    <a:cs typeface="Arial" pitchFamily="34" charset="0"/>
                  </a:rPr>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h</m:t>
                        </m:r>
                      </m:e>
                      <m:sup>
                        <m:r>
                          <a:rPr lang="en-US" sz="2000" i="1">
                            <a:latin typeface="Cambria Math" panose="02040503050406030204" pitchFamily="18" charset="0"/>
                          </a:rPr>
                          <m:t>𝑀</m:t>
                        </m:r>
                        <m:r>
                          <a:rPr lang="en-US" sz="2000" b="0" i="1" smtClean="0">
                            <a:latin typeface="Cambria Math" panose="02040503050406030204" pitchFamily="18" charset="0"/>
                          </a:rPr>
                          <m:t>𝑇</m:t>
                        </m:r>
                      </m:sup>
                    </m:sSup>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4</m:t>
                        </m:r>
                        <m:d>
                          <m:dPr>
                            <m:begChr m:val="|"/>
                            <m:endChr m:val="|"/>
                            <m:ctrlPr>
                              <a:rPr lang="en-US" sz="2000" b="0" i="1" smtClean="0">
                                <a:latin typeface="Cambria Math" panose="02040503050406030204" pitchFamily="18" charset="0"/>
                              </a:rPr>
                            </m:ctrlPr>
                          </m:dPr>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7</m:t>
                                </m:r>
                              </m:e>
                            </m:d>
                          </m:e>
                        </m:d>
                        <m:r>
                          <a:rPr lang="en-US" sz="2000" b="0" i="1" smtClean="0">
                            <a:latin typeface="Cambria Math" panose="02040503050406030204" pitchFamily="18" charset="0"/>
                          </a:rPr>
                          <m:t>𝑚</m:t>
                        </m:r>
                        <m:r>
                          <a:rPr lang="en-US" sz="2000" b="0" i="1" smtClean="0">
                            <a:latin typeface="Cambria Math" panose="02040503050406030204" pitchFamily="18" charset="0"/>
                          </a:rPr>
                          <m:t>8</m:t>
                        </m:r>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h</m:t>
                        </m:r>
                      </m:e>
                      <m:sup>
                        <m:r>
                          <a:rPr lang="en-US" sz="2000" i="1">
                            <a:latin typeface="Cambria Math" panose="02040503050406030204" pitchFamily="18" charset="0"/>
                          </a:rPr>
                          <m:t>𝑀𝑇</m:t>
                        </m:r>
                      </m:sup>
                    </m:sSup>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1</m:t>
                        </m:r>
                        <m:d>
                          <m:dPr>
                            <m:begChr m:val="|"/>
                            <m:endChr m:val="|"/>
                            <m:ctrlPr>
                              <a:rPr lang="en-US" sz="2000" i="1">
                                <a:latin typeface="Cambria Math" panose="02040503050406030204" pitchFamily="18" charset="0"/>
                              </a:rPr>
                            </m:ctrlPr>
                          </m:dPr>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4</m:t>
                                        </m:r>
                                      </m:e>
                                    </m:d>
                                  </m:e>
                                </m:d>
                                <m:r>
                                  <a:rPr lang="en-US" sz="2000" i="1" smtClean="0">
                                    <a:solidFill>
                                      <a:srgbClr val="FF0000"/>
                                    </a:solidFill>
                                    <a:latin typeface="Cambria Math" panose="02040503050406030204" pitchFamily="18" charset="0"/>
                                  </a:rPr>
                                  <m:t>𝑥</m:t>
                                </m:r>
                                <m:r>
                                  <a:rPr lang="en-US" sz="2000" b="0" i="1" smtClean="0">
                                    <a:solidFill>
                                      <a:srgbClr val="FF0000"/>
                                    </a:solidFill>
                                    <a:latin typeface="Cambria Math" panose="02040503050406030204" pitchFamily="18" charset="0"/>
                                  </a:rPr>
                                  <m:t>′</m:t>
                                </m:r>
                              </m:e>
                            </m:d>
                          </m:e>
                        </m:d>
                        <m:r>
                          <a:rPr lang="en-US" sz="2000" i="1">
                            <a:latin typeface="Cambria Math" panose="02040503050406030204" pitchFamily="18" charset="0"/>
                          </a:rPr>
                          <m:t>𝑚</m:t>
                        </m:r>
                        <m:r>
                          <a:rPr lang="en-US" sz="2000" b="0" i="1" smtClean="0">
                            <a:latin typeface="Cambria Math" panose="02040503050406030204" pitchFamily="18" charset="0"/>
                          </a:rPr>
                          <m:t>7</m:t>
                        </m:r>
                        <m:r>
                          <a:rPr lang="en-US" sz="2000" b="0" i="1" smtClean="0">
                            <a:latin typeface="Cambria Math" panose="02040503050406030204" pitchFamily="18" charset="0"/>
                          </a:rPr>
                          <m:t>||</m:t>
                        </m:r>
                        <m:r>
                          <a:rPr lang="en-US" sz="2000" i="1">
                            <a:latin typeface="Cambria Math" panose="02040503050406030204" pitchFamily="18" charset="0"/>
                          </a:rPr>
                          <m:t>𝑚</m:t>
                        </m:r>
                        <m:r>
                          <a:rPr lang="en-US" sz="2000" i="1">
                            <a:latin typeface="Cambria Math" panose="02040503050406030204" pitchFamily="18" charset="0"/>
                          </a:rPr>
                          <m:t>8</m:t>
                        </m:r>
                      </m:e>
                    </m:d>
                  </m:oMath>
                </a14:m>
                <a:endParaRPr kumimoji="0" lang="en-US" sz="20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81" name="Rounded Rectangle 80"/>
              <p:cNvSpPr>
                <a:spLocks noRot="1" noChangeAspect="1" noMove="1" noResize="1" noEditPoints="1" noAdjustHandles="1" noChangeArrowheads="1" noChangeShapeType="1" noTextEdit="1"/>
              </p:cNvSpPr>
              <p:nvPr/>
            </p:nvSpPr>
            <p:spPr bwMode="auto">
              <a:xfrm>
                <a:off x="353216" y="5039911"/>
                <a:ext cx="8333584" cy="987395"/>
              </a:xfrm>
              <a:prstGeom prst="roundRect">
                <a:avLst/>
              </a:prstGeom>
              <a:blipFill>
                <a:blip r:embed="rId22"/>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p:cNvSpPr/>
              <p:nvPr/>
            </p:nvSpPr>
            <p:spPr bwMode="auto">
              <a:xfrm>
                <a:off x="6203553" y="3575010"/>
                <a:ext cx="2483247" cy="1200751"/>
              </a:xfrm>
              <a:prstGeom prst="roundRect">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400" b="1">
                    <a:solidFill>
                      <a:srgbClr val="00B0F0"/>
                    </a:solidFill>
                    <a:latin typeface="Arial" pitchFamily="34" charset="0"/>
                    <a:cs typeface="Arial" pitchFamily="34" charset="0"/>
                    <a:sym typeface="Wingdings" panose="05000000000000000000" pitchFamily="2" charset="2"/>
                  </a:rPr>
                  <a:t> </a:t>
                </a:r>
                <a:r>
                  <a:rPr lang="en-US" sz="2400" b="1" u="sng">
                    <a:solidFill>
                      <a:srgbClr val="00B0F0"/>
                    </a:solidFill>
                    <a:latin typeface="Arial" pitchFamily="34" charset="0"/>
                    <a:cs typeface="Arial" pitchFamily="34" charset="0"/>
                    <a:sym typeface="Wingdings" panose="05000000000000000000" pitchFamily="2" charset="2"/>
                  </a:rPr>
                  <a:t>Any</a:t>
                </a:r>
                <a:r>
                  <a:rPr lang="en-US" sz="2400" b="1">
                    <a:solidFill>
                      <a:srgbClr val="00B0F0"/>
                    </a:solidFill>
                    <a:latin typeface="Arial" pitchFamily="34" charset="0"/>
                    <a:cs typeface="Arial" pitchFamily="34" charset="0"/>
                    <a:sym typeface="Wingdings" panose="05000000000000000000" pitchFamily="2" charset="2"/>
                  </a:rPr>
                  <a:t> prefix, suffix collision </a:t>
                </a:r>
                <a:r>
                  <a:rPr lang="en-US" sz="2400">
                    <a:solidFill>
                      <a:srgbClr val="00B0F0"/>
                    </a:solidFill>
                    <a:latin typeface="Arial" pitchFamily="34" charset="0"/>
                    <a:cs typeface="Arial" pitchFamily="34" charset="0"/>
                    <a:sym typeface="Wingdings" panose="05000000000000000000" pitchFamily="2" charset="2"/>
                  </a:rPr>
                  <a:t>for </a:t>
                </a:r>
                <a14:m>
                  <m:oMath xmlns:m="http://schemas.openxmlformats.org/officeDocument/2006/math">
                    <m:sSup>
                      <m:sSupPr>
                        <m:ctrlPr>
                          <a:rPr lang="en-US" sz="2400" i="1">
                            <a:solidFill>
                              <a:srgbClr val="00B0F0"/>
                            </a:solidFill>
                            <a:latin typeface="Cambria Math" panose="02040503050406030204" pitchFamily="18" charset="0"/>
                          </a:rPr>
                        </m:ctrlPr>
                      </m:sSupPr>
                      <m:e>
                        <m:r>
                          <a:rPr lang="en-US" sz="2400" i="1">
                            <a:solidFill>
                              <a:srgbClr val="00B0F0"/>
                            </a:solidFill>
                            <a:latin typeface="Cambria Math" panose="02040503050406030204" pitchFamily="18" charset="0"/>
                          </a:rPr>
                          <m:t>h</m:t>
                        </m:r>
                      </m:e>
                      <m:sup>
                        <m:r>
                          <a:rPr lang="en-US" sz="2400" i="1">
                            <a:solidFill>
                              <a:srgbClr val="00B0F0"/>
                            </a:solidFill>
                            <a:latin typeface="Cambria Math" panose="02040503050406030204" pitchFamily="18" charset="0"/>
                          </a:rPr>
                          <m:t>𝑀𝑇</m:t>
                        </m:r>
                      </m:sup>
                    </m:sSup>
                  </m:oMath>
                </a14:m>
                <a:r>
                  <a:rPr lang="en-US" sz="2400" b="1">
                    <a:solidFill>
                      <a:srgbClr val="00B0F0"/>
                    </a:solidFill>
                    <a:latin typeface="Arial" pitchFamily="34" charset="0"/>
                    <a:cs typeface="Arial" pitchFamily="34" charset="0"/>
                    <a:sym typeface="Wingdings" panose="05000000000000000000" pitchFamily="2" charset="2"/>
                  </a:rPr>
                  <a:t> </a:t>
                </a:r>
                <a:endParaRPr kumimoji="0" lang="en-US" sz="2400" b="1" i="0" u="none" strike="noStrike" cap="none" normalizeH="0" baseline="0">
                  <a:ln>
                    <a:noFill/>
                  </a:ln>
                  <a:solidFill>
                    <a:srgbClr val="00B0F0"/>
                  </a:solidFill>
                  <a:effectLst/>
                  <a:latin typeface="Arial" pitchFamily="34" charset="0"/>
                  <a:cs typeface="Arial" pitchFamily="34" charset="0"/>
                </a:endParaRPr>
              </a:p>
            </p:txBody>
          </p:sp>
        </mc:Choice>
        <mc:Fallback xmlns="">
          <p:sp>
            <p:nvSpPr>
              <p:cNvPr id="19" name="Rounded Rectangle 18"/>
              <p:cNvSpPr>
                <a:spLocks noRot="1" noChangeAspect="1" noMove="1" noResize="1" noEditPoints="1" noAdjustHandles="1" noChangeArrowheads="1" noChangeShapeType="1" noTextEdit="1"/>
              </p:cNvSpPr>
              <p:nvPr/>
            </p:nvSpPr>
            <p:spPr bwMode="auto">
              <a:xfrm>
                <a:off x="6203553" y="3575010"/>
                <a:ext cx="2483247" cy="1200751"/>
              </a:xfrm>
              <a:prstGeom prst="roundRect">
                <a:avLst/>
              </a:prstGeom>
              <a:blipFill>
                <a:blip r:embed="rId23"/>
                <a:stretch>
                  <a:fillRect l="-489" r="-3178" b="-15578"/>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ounded Rectangle 54"/>
              <p:cNvSpPr/>
              <p:nvPr/>
            </p:nvSpPr>
            <p:spPr bwMode="auto">
              <a:xfrm>
                <a:off x="353216" y="3524886"/>
                <a:ext cx="2600262" cy="1205474"/>
              </a:xfrm>
              <a:prstGeom prst="round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r>
                  <a:rPr lang="en-US">
                    <a:latin typeface="Arial" pitchFamily="34" charset="0"/>
                    <a:cs typeface="Arial" pitchFamily="34" charset="0"/>
                  </a:rPr>
                  <a:t>Assume </a:t>
                </a:r>
                <a:r>
                  <a:rPr lang="en-US" u="sng">
                    <a:latin typeface="Arial" pitchFamily="34" charset="0"/>
                    <a:cs typeface="Arial" pitchFamily="34" charset="0"/>
                  </a:rPr>
                  <a:t>any</a:t>
                </a:r>
                <a:r>
                  <a:rPr lang="en-US">
                    <a:latin typeface="Arial" pitchFamily="34" charset="0"/>
                    <a:cs typeface="Arial" pitchFamily="34" charset="0"/>
                  </a:rPr>
                  <a:t> collision in underlying hash:</a:t>
                </a:r>
                <a:br>
                  <a:rPr lang="en-US">
                    <a:latin typeface="Arial" pitchFamily="34" charset="0"/>
                    <a:cs typeface="Arial" pitchFamily="34" charset="0"/>
                  </a:rPr>
                </a:br>
                <a14:m>
                  <m:oMathPara xmlns:m="http://schemas.openxmlformats.org/officeDocument/2006/math">
                    <m:oMathParaPr>
                      <m:jc m:val="centerGroup"/>
                    </m:oMathParaPr>
                    <m:oMath xmlns:m="http://schemas.openxmlformats.org/officeDocument/2006/math">
                      <m:r>
                        <a:rPr lang="en-US" sz="2400" i="1" smtClean="0">
                          <a:solidFill>
                            <a:srgbClr val="FF0000"/>
                          </a:solidFill>
                          <a:latin typeface="Cambria Math" panose="02040503050406030204" pitchFamily="18" charset="0"/>
                        </a:rPr>
                        <m:t>h</m:t>
                      </m:r>
                      <m:d>
                        <m:dPr>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𝑥</m:t>
                          </m:r>
                        </m:e>
                      </m:d>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h</m:t>
                      </m:r>
                      <m:r>
                        <a:rPr lang="en-US" sz="2400" b="0" i="1" smtClean="0">
                          <a:solidFill>
                            <a:srgbClr val="FF0000"/>
                          </a:solidFill>
                          <a:latin typeface="Cambria Math" panose="02040503050406030204" pitchFamily="18" charset="0"/>
                        </a:rPr>
                        <m:t>(</m:t>
                      </m:r>
                      <m:sSup>
                        <m:sSupPr>
                          <m:ctrlPr>
                            <a:rPr lang="en-US" sz="2400" b="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𝑥</m:t>
                          </m:r>
                        </m:e>
                        <m:sup>
                          <m:r>
                            <a:rPr lang="en-US" sz="2400" b="0" i="1" smtClean="0">
                              <a:solidFill>
                                <a:srgbClr val="FF0000"/>
                              </a:solidFill>
                              <a:latin typeface="Cambria Math" panose="02040503050406030204" pitchFamily="18" charset="0"/>
                            </a:rPr>
                            <m:t>′</m:t>
                          </m:r>
                        </m:sup>
                      </m:sSup>
                      <m:r>
                        <a:rPr lang="en-US" sz="2400" b="0" i="1" smtClean="0">
                          <a:solidFill>
                            <a:srgbClr val="FF0000"/>
                          </a:solidFill>
                          <a:latin typeface="Cambria Math" panose="02040503050406030204" pitchFamily="18" charset="0"/>
                        </a:rPr>
                        <m:t>)</m:t>
                      </m:r>
                    </m:oMath>
                  </m:oMathPara>
                </a14:m>
                <a:endParaRPr lang="en-US" sz="2400">
                  <a:solidFill>
                    <a:srgbClr val="FF0000"/>
                  </a:solidFill>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55" name="Rounded Rectangle 54"/>
              <p:cNvSpPr>
                <a:spLocks noRot="1" noChangeAspect="1" noMove="1" noResize="1" noEditPoints="1" noAdjustHandles="1" noChangeArrowheads="1" noChangeShapeType="1" noTextEdit="1"/>
              </p:cNvSpPr>
              <p:nvPr/>
            </p:nvSpPr>
            <p:spPr bwMode="auto">
              <a:xfrm>
                <a:off x="353216" y="3524886"/>
                <a:ext cx="2600262" cy="1205474"/>
              </a:xfrm>
              <a:prstGeom prst="roundRect">
                <a:avLst/>
              </a:prstGeom>
              <a:blipFill>
                <a:blip r:embed="rId2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Tree>
    <p:extLst>
      <p:ext uri="{BB962C8B-B14F-4D97-AF65-F5344CB8AC3E}">
        <p14:creationId xmlns:p14="http://schemas.microsoft.com/office/powerpoint/2010/main" val="26103783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ppt_x"/>
                                          </p:val>
                                        </p:tav>
                                        <p:tav tm="100000">
                                          <p:val>
                                            <p:strVal val="#ppt_x"/>
                                          </p:val>
                                        </p:tav>
                                      </p:tavLst>
                                    </p:anim>
                                    <p:anim calcmode="lin" valueType="num">
                                      <p:cBhvr additive="base">
                                        <p:cTn id="8"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mph" presetSubtype="0" fill="hold" grpId="0" nodeType="clickEffect">
                                  <p:stCondLst>
                                    <p:cond delay="0"/>
                                  </p:stCondLst>
                                  <p:childTnLst>
                                    <p:animClr clrSpc="hsl" dir="cw">
                                      <p:cBhvr override="childStyle">
                                        <p:cTn id="18" dur="500" fill="hold"/>
                                        <p:tgtEl>
                                          <p:spTgt spid="42"/>
                                        </p:tgtEl>
                                        <p:attrNameLst>
                                          <p:attrName>style.color</p:attrName>
                                        </p:attrNameLst>
                                      </p:cBhvr>
                                      <p:by>
                                        <p:hsl h="7200000" s="0" l="0"/>
                                      </p:by>
                                    </p:animClr>
                                    <p:animClr clrSpc="hsl" dir="cw">
                                      <p:cBhvr>
                                        <p:cTn id="19" dur="500" fill="hold"/>
                                        <p:tgtEl>
                                          <p:spTgt spid="42"/>
                                        </p:tgtEl>
                                        <p:attrNameLst>
                                          <p:attrName>fillcolor</p:attrName>
                                        </p:attrNameLst>
                                      </p:cBhvr>
                                      <p:by>
                                        <p:hsl h="7200000" s="0" l="0"/>
                                      </p:by>
                                    </p:animClr>
                                    <p:animClr clrSpc="hsl" dir="cw">
                                      <p:cBhvr>
                                        <p:cTn id="20" dur="500" fill="hold"/>
                                        <p:tgtEl>
                                          <p:spTgt spid="42"/>
                                        </p:tgtEl>
                                        <p:attrNameLst>
                                          <p:attrName>stroke.color</p:attrName>
                                        </p:attrNameLst>
                                      </p:cBhvr>
                                      <p:by>
                                        <p:hsl h="7200000" s="0" l="0"/>
                                      </p:by>
                                    </p:animClr>
                                    <p:set>
                                      <p:cBhvr>
                                        <p:cTn id="21" dur="500" fill="hold"/>
                                        <p:tgtEl>
                                          <p:spTgt spid="42"/>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2000" fill="hold"/>
                                        <p:tgtEl>
                                          <p:spTgt spid="53"/>
                                        </p:tgtEl>
                                        <p:attrNameLst>
                                          <p:attrName>fillcolor</p:attrName>
                                        </p:attrNameLst>
                                      </p:cBhvr>
                                      <p:to>
                                        <a:srgbClr val="FF0066"/>
                                      </p:to>
                                    </p:animClr>
                                    <p:set>
                                      <p:cBhvr>
                                        <p:cTn id="26" dur="2000" fill="hold"/>
                                        <p:tgtEl>
                                          <p:spTgt spid="53"/>
                                        </p:tgtEl>
                                        <p:attrNameLst>
                                          <p:attrName>fill.type</p:attrName>
                                        </p:attrNameLst>
                                      </p:cBhvr>
                                      <p:to>
                                        <p:strVal val="solid"/>
                                      </p:to>
                                    </p:set>
                                    <p:set>
                                      <p:cBhvr>
                                        <p:cTn id="27" dur="2000" fill="hold"/>
                                        <p:tgtEl>
                                          <p:spTgt spid="53"/>
                                        </p:tgtEl>
                                        <p:attrNameLst>
                                          <p:attrName>fill.on</p:attrName>
                                        </p:attrNameLst>
                                      </p:cBhvr>
                                      <p:to>
                                        <p:strVal val="true"/>
                                      </p:to>
                                    </p:set>
                                  </p:childTnLst>
                                </p:cTn>
                              </p:par>
                            </p:childTnLst>
                          </p:cTn>
                        </p:par>
                        <p:par>
                          <p:cTn id="28" fill="hold">
                            <p:stCondLst>
                              <p:cond delay="2000"/>
                            </p:stCondLst>
                            <p:childTnLst>
                              <p:par>
                                <p:cTn id="29" presetID="1" presetClass="emph" presetSubtype="2" fill="hold" nodeType="afterEffect">
                                  <p:stCondLst>
                                    <p:cond delay="500"/>
                                  </p:stCondLst>
                                  <p:childTnLst>
                                    <p:animClr clrSpc="rgb" dir="cw">
                                      <p:cBhvr>
                                        <p:cTn id="30" dur="2000" fill="hold"/>
                                        <p:tgtEl>
                                          <p:spTgt spid="59"/>
                                        </p:tgtEl>
                                        <p:attrNameLst>
                                          <p:attrName>fillcolor</p:attrName>
                                        </p:attrNameLst>
                                      </p:cBhvr>
                                      <p:to>
                                        <a:srgbClr val="FF0066"/>
                                      </p:to>
                                    </p:animClr>
                                    <p:set>
                                      <p:cBhvr>
                                        <p:cTn id="31" dur="2000" fill="hold"/>
                                        <p:tgtEl>
                                          <p:spTgt spid="59"/>
                                        </p:tgtEl>
                                        <p:attrNameLst>
                                          <p:attrName>fill.type</p:attrName>
                                        </p:attrNameLst>
                                      </p:cBhvr>
                                      <p:to>
                                        <p:strVal val="solid"/>
                                      </p:to>
                                    </p:set>
                                    <p:set>
                                      <p:cBhvr>
                                        <p:cTn id="32" dur="2000" fill="hold"/>
                                        <p:tgtEl>
                                          <p:spTgt spid="59"/>
                                        </p:tgtEl>
                                        <p:attrNameLst>
                                          <p:attrName>fill.on</p:attrName>
                                        </p:attrNameLst>
                                      </p:cBhvr>
                                      <p:to>
                                        <p:strVal val="true"/>
                                      </p:to>
                                    </p:set>
                                  </p:childTnLst>
                                </p:cTn>
                              </p:par>
                            </p:childTnLst>
                          </p:cTn>
                        </p:par>
                        <p:par>
                          <p:cTn id="33" fill="hold">
                            <p:stCondLst>
                              <p:cond delay="4500"/>
                            </p:stCondLst>
                            <p:childTnLst>
                              <p:par>
                                <p:cTn id="34" presetID="1" presetClass="emph" presetSubtype="2" fill="hold" nodeType="afterEffect">
                                  <p:stCondLst>
                                    <p:cond delay="500"/>
                                  </p:stCondLst>
                                  <p:childTnLst>
                                    <p:animClr clrSpc="rgb" dir="cw">
                                      <p:cBhvr>
                                        <p:cTn id="35" dur="2000" fill="hold"/>
                                        <p:tgtEl>
                                          <p:spTgt spid="60"/>
                                        </p:tgtEl>
                                        <p:attrNameLst>
                                          <p:attrName>fillcolor</p:attrName>
                                        </p:attrNameLst>
                                      </p:cBhvr>
                                      <p:to>
                                        <a:srgbClr val="FF0066"/>
                                      </p:to>
                                    </p:animClr>
                                    <p:set>
                                      <p:cBhvr>
                                        <p:cTn id="36" dur="2000" fill="hold"/>
                                        <p:tgtEl>
                                          <p:spTgt spid="60"/>
                                        </p:tgtEl>
                                        <p:attrNameLst>
                                          <p:attrName>fill.type</p:attrName>
                                        </p:attrNameLst>
                                      </p:cBhvr>
                                      <p:to>
                                        <p:strVal val="solid"/>
                                      </p:to>
                                    </p:set>
                                    <p:set>
                                      <p:cBhvr>
                                        <p:cTn id="37" dur="2000" fill="hold"/>
                                        <p:tgtEl>
                                          <p:spTgt spid="6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81" grpId="0" animBg="1"/>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fld id="{BE2E73C4-1B3B-41E9-81DF-810284FA2151}" type="datetime1">
              <a:rPr lang="en-US"/>
              <a:pPr>
                <a:defRPr/>
              </a:pPr>
              <a:t>1/5/2021</a:t>
            </a:fld>
            <a:endParaRPr lang="en-US" altLang="en-US"/>
          </a:p>
        </p:txBody>
      </p:sp>
      <p:sp>
        <p:nvSpPr>
          <p:cNvPr id="7" name="Slide Number Placeholder 5"/>
          <p:cNvSpPr>
            <a:spLocks noGrp="1"/>
          </p:cNvSpPr>
          <p:nvPr>
            <p:ph type="sldNum" sz="quarter" idx="12"/>
          </p:nvPr>
        </p:nvSpPr>
        <p:spPr/>
        <p:txBody>
          <a:bodyPr/>
          <a:lstStyle/>
          <a:p>
            <a:pPr>
              <a:defRPr/>
            </a:pPr>
            <a:fld id="{95CB821B-50C0-4251-8504-FE2A0223D9B6}" type="slidenum">
              <a:rPr lang="he-IL" altLang="en-US"/>
              <a:pPr>
                <a:defRPr/>
              </a:pPr>
              <a:t>74</a:t>
            </a:fld>
            <a:endParaRPr lang="en-US" altLang="en-US"/>
          </a:p>
        </p:txBody>
      </p:sp>
      <p:sp>
        <p:nvSpPr>
          <p:cNvPr id="83974" name="Rectangle 3"/>
          <p:cNvSpPr>
            <a:spLocks noGrp="1" noChangeArrowheads="1"/>
          </p:cNvSpPr>
          <p:nvPr>
            <p:ph type="title"/>
          </p:nvPr>
        </p:nvSpPr>
        <p:spPr>
          <a:xfrm>
            <a:off x="546100" y="233363"/>
            <a:ext cx="7772400" cy="679290"/>
          </a:xfr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pPr defTabSz="449263"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800"/>
              <a:t>Any prefix/suffix attack on </a:t>
            </a:r>
            <a:r>
              <a:rPr lang="en-GB" altLang="en-US" sz="3800" err="1"/>
              <a:t>Merkle</a:t>
            </a:r>
            <a:r>
              <a:rPr lang="en-GB" altLang="en-US" sz="3800"/>
              <a:t> Tree</a:t>
            </a:r>
          </a:p>
        </p:txBody>
      </p:sp>
      <p:sp>
        <p:nvSpPr>
          <p:cNvPr id="1393668" name="Rectangle 4"/>
          <p:cNvSpPr>
            <a:spLocks noGrp="1" noChangeArrowheads="1"/>
          </p:cNvSpPr>
          <p:nvPr>
            <p:ph type="body" idx="1"/>
          </p:nvPr>
        </p:nvSpPr>
        <p:spPr>
          <a:xfrm>
            <a:off x="549275" y="820738"/>
            <a:ext cx="8199438" cy="329963"/>
          </a:xfr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pPr marL="341313" indent="-341313" defTabSz="449263" eaLnBrk="1" hangingPunct="1">
              <a:lnSpc>
                <a:spcPct val="90000"/>
              </a:lnSpc>
              <a:spcBef>
                <a:spcPts val="525"/>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700"/>
          </a:p>
        </p:txBody>
      </p:sp>
      <p:grpSp>
        <p:nvGrpSpPr>
          <p:cNvPr id="4" name="Group 3"/>
          <p:cNvGrpSpPr/>
          <p:nvPr/>
        </p:nvGrpSpPr>
        <p:grpSpPr>
          <a:xfrm>
            <a:off x="774694" y="2128280"/>
            <a:ext cx="1678963" cy="570271"/>
            <a:chOff x="1221769" y="3905763"/>
            <a:chExt cx="1007584" cy="621992"/>
          </a:xfrm>
        </p:grpSpPr>
        <p:sp>
          <p:nvSpPr>
            <p:cNvPr id="2" name="Snip Same Side Corner Rectangle 1"/>
            <p:cNvSpPr/>
            <p:nvPr/>
          </p:nvSpPr>
          <p:spPr bwMode="auto">
            <a:xfrm rot="10800000">
              <a:off x="1268361" y="3951288"/>
              <a:ext cx="914400" cy="576467"/>
            </a:xfrm>
            <a:prstGeom prst="snip2SameRect">
              <a:avLst>
                <a:gd name="adj1" fmla="val 50000"/>
                <a:gd name="adj2" fmla="val 0"/>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1221769" y="3905763"/>
                  <a:ext cx="100758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𝑐𝑜𝑚𝑝</m:t>
                        </m:r>
                      </m:oMath>
                    </m:oMathPara>
                  </a14:m>
                  <a:endParaRPr lang="en-US" sz="2400"/>
                </a:p>
              </p:txBody>
            </p:sp>
          </mc:Choice>
          <mc:Fallback xmlns="">
            <p:sp>
              <p:nvSpPr>
                <p:cNvPr id="3" name="TextBox 2"/>
                <p:cNvSpPr txBox="1">
                  <a:spLocks noRot="1" noChangeAspect="1" noMove="1" noResize="1" noEditPoints="1" noAdjustHandles="1" noChangeArrowheads="1" noChangeShapeType="1" noTextEdit="1"/>
                </p:cNvSpPr>
                <p:nvPr/>
              </p:nvSpPr>
              <p:spPr>
                <a:xfrm>
                  <a:off x="1221769" y="3905763"/>
                  <a:ext cx="1007584" cy="461665"/>
                </a:xfrm>
                <a:prstGeom prst="rect">
                  <a:avLst/>
                </a:prstGeom>
                <a:blipFill>
                  <a:blip r:embed="rId3"/>
                  <a:stretch>
                    <a:fillRect b="-22857"/>
                  </a:stretch>
                </a:blipFill>
              </p:spPr>
              <p:txBody>
                <a:bodyPr/>
                <a:lstStyle/>
                <a:p>
                  <a:r>
                    <a:rPr lang="en-US">
                      <a:noFill/>
                    </a:rPr>
                    <a:t> </a:t>
                  </a:r>
                </a:p>
              </p:txBody>
            </p:sp>
          </mc:Fallback>
        </mc:AlternateContent>
      </p:grpSp>
      <p:grpSp>
        <p:nvGrpSpPr>
          <p:cNvPr id="10" name="Group 9"/>
          <p:cNvGrpSpPr/>
          <p:nvPr/>
        </p:nvGrpSpPr>
        <p:grpSpPr>
          <a:xfrm>
            <a:off x="1731021" y="3263527"/>
            <a:ext cx="1678963" cy="570271"/>
            <a:chOff x="1221769" y="3905763"/>
            <a:chExt cx="1007584" cy="621992"/>
          </a:xfrm>
        </p:grpSpPr>
        <p:sp>
          <p:nvSpPr>
            <p:cNvPr id="11" name="Snip Same Side Corner Rectangle 10"/>
            <p:cNvSpPr/>
            <p:nvPr/>
          </p:nvSpPr>
          <p:spPr bwMode="auto">
            <a:xfrm rot="10800000">
              <a:off x="1268361" y="3951288"/>
              <a:ext cx="914400" cy="576467"/>
            </a:xfrm>
            <a:prstGeom prst="snip2SameRect">
              <a:avLst>
                <a:gd name="adj1" fmla="val 50000"/>
                <a:gd name="adj2" fmla="val 0"/>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2" name="TextBox 11"/>
                <p:cNvSpPr txBox="1"/>
                <p:nvPr/>
              </p:nvSpPr>
              <p:spPr>
                <a:xfrm>
                  <a:off x="1221769" y="3905763"/>
                  <a:ext cx="100758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𝑐𝑜𝑚𝑝</m:t>
                        </m:r>
                      </m:oMath>
                    </m:oMathPara>
                  </a14:m>
                  <a:endParaRPr lang="en-US" sz="2400"/>
                </a:p>
              </p:txBody>
            </p:sp>
          </mc:Choice>
          <mc:Fallback xmlns="">
            <p:sp>
              <p:nvSpPr>
                <p:cNvPr id="12" name="TextBox 11"/>
                <p:cNvSpPr txBox="1">
                  <a:spLocks noRot="1" noChangeAspect="1" noMove="1" noResize="1" noEditPoints="1" noAdjustHandles="1" noChangeArrowheads="1" noChangeShapeType="1" noTextEdit="1"/>
                </p:cNvSpPr>
                <p:nvPr/>
              </p:nvSpPr>
              <p:spPr>
                <a:xfrm>
                  <a:off x="1221769" y="3905763"/>
                  <a:ext cx="1007584" cy="461665"/>
                </a:xfrm>
                <a:prstGeom prst="rect">
                  <a:avLst/>
                </a:prstGeom>
                <a:blipFill>
                  <a:blip r:embed="rId4"/>
                  <a:stretch>
                    <a:fillRect b="-22857"/>
                  </a:stretch>
                </a:blipFill>
              </p:spPr>
              <p:txBody>
                <a:bodyPr/>
                <a:lstStyle/>
                <a:p>
                  <a:r>
                    <a:rPr lang="en-US">
                      <a:noFill/>
                    </a:rPr>
                    <a:t> </a:t>
                  </a:r>
                </a:p>
              </p:txBody>
            </p:sp>
          </mc:Fallback>
        </mc:AlternateContent>
      </p:grpSp>
      <p:grpSp>
        <p:nvGrpSpPr>
          <p:cNvPr id="13" name="Group 12"/>
          <p:cNvGrpSpPr/>
          <p:nvPr/>
        </p:nvGrpSpPr>
        <p:grpSpPr>
          <a:xfrm>
            <a:off x="2729324" y="2134726"/>
            <a:ext cx="1678963" cy="570271"/>
            <a:chOff x="1221769" y="3905763"/>
            <a:chExt cx="1007584" cy="621992"/>
          </a:xfrm>
        </p:grpSpPr>
        <p:sp>
          <p:nvSpPr>
            <p:cNvPr id="14" name="Snip Same Side Corner Rectangle 13"/>
            <p:cNvSpPr/>
            <p:nvPr/>
          </p:nvSpPr>
          <p:spPr bwMode="auto">
            <a:xfrm rot="10800000">
              <a:off x="1268361" y="3951288"/>
              <a:ext cx="914400" cy="576467"/>
            </a:xfrm>
            <a:prstGeom prst="snip2SameRect">
              <a:avLst>
                <a:gd name="adj1" fmla="val 50000"/>
                <a:gd name="adj2" fmla="val 0"/>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5" name="TextBox 14"/>
                <p:cNvSpPr txBox="1"/>
                <p:nvPr/>
              </p:nvSpPr>
              <p:spPr>
                <a:xfrm>
                  <a:off x="1221769" y="3905763"/>
                  <a:ext cx="100758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𝑐𝑜𝑚𝑝</m:t>
                        </m:r>
                      </m:oMath>
                    </m:oMathPara>
                  </a14:m>
                  <a:endParaRPr lang="en-US" sz="2400"/>
                </a:p>
              </p:txBody>
            </p:sp>
          </mc:Choice>
          <mc:Fallback xmlns="">
            <p:sp>
              <p:nvSpPr>
                <p:cNvPr id="15" name="TextBox 14"/>
                <p:cNvSpPr txBox="1">
                  <a:spLocks noRot="1" noChangeAspect="1" noMove="1" noResize="1" noEditPoints="1" noAdjustHandles="1" noChangeArrowheads="1" noChangeShapeType="1" noTextEdit="1"/>
                </p:cNvSpPr>
                <p:nvPr/>
              </p:nvSpPr>
              <p:spPr>
                <a:xfrm>
                  <a:off x="1221769" y="3905763"/>
                  <a:ext cx="1007584" cy="461665"/>
                </a:xfrm>
                <a:prstGeom prst="rect">
                  <a:avLst/>
                </a:prstGeom>
                <a:blipFill>
                  <a:blip r:embed="rId4"/>
                  <a:stretch>
                    <a:fillRect b="-22857"/>
                  </a:stretch>
                </a:blipFill>
              </p:spPr>
              <p:txBody>
                <a:bodyPr/>
                <a:lstStyle/>
                <a:p>
                  <a:r>
                    <a:rPr lang="en-US">
                      <a:noFill/>
                    </a:rPr>
                    <a:t> </a:t>
                  </a:r>
                </a:p>
              </p:txBody>
            </p:sp>
          </mc:Fallback>
        </mc:AlternateContent>
      </p:grpSp>
      <p:grpSp>
        <p:nvGrpSpPr>
          <p:cNvPr id="22" name="Group 21"/>
          <p:cNvGrpSpPr/>
          <p:nvPr/>
        </p:nvGrpSpPr>
        <p:grpSpPr>
          <a:xfrm>
            <a:off x="7069750" y="2134358"/>
            <a:ext cx="1678963" cy="559168"/>
            <a:chOff x="1258096" y="3917873"/>
            <a:chExt cx="1007584" cy="609882"/>
          </a:xfrm>
        </p:grpSpPr>
        <p:sp>
          <p:nvSpPr>
            <p:cNvPr id="23" name="Snip Same Side Corner Rectangle 22"/>
            <p:cNvSpPr/>
            <p:nvPr/>
          </p:nvSpPr>
          <p:spPr bwMode="auto">
            <a:xfrm rot="10800000">
              <a:off x="1268361" y="3951288"/>
              <a:ext cx="914400" cy="576467"/>
            </a:xfrm>
            <a:prstGeom prst="snip2SameRect">
              <a:avLst>
                <a:gd name="adj1" fmla="val 50000"/>
                <a:gd name="adj2" fmla="val 0"/>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4" name="TextBox 23"/>
                <p:cNvSpPr txBox="1"/>
                <p:nvPr/>
              </p:nvSpPr>
              <p:spPr>
                <a:xfrm>
                  <a:off x="1258096" y="3917873"/>
                  <a:ext cx="100758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𝑐𝑜𝑚𝑝</m:t>
                        </m:r>
                      </m:oMath>
                    </m:oMathPara>
                  </a14:m>
                  <a:endParaRPr lang="en-US" sz="2400"/>
                </a:p>
              </p:txBody>
            </p:sp>
          </mc:Choice>
          <mc:Fallback xmlns="">
            <p:sp>
              <p:nvSpPr>
                <p:cNvPr id="24" name="TextBox 23"/>
                <p:cNvSpPr txBox="1">
                  <a:spLocks noRot="1" noChangeAspect="1" noMove="1" noResize="1" noEditPoints="1" noAdjustHandles="1" noChangeArrowheads="1" noChangeShapeType="1" noTextEdit="1"/>
                </p:cNvSpPr>
                <p:nvPr/>
              </p:nvSpPr>
              <p:spPr>
                <a:xfrm>
                  <a:off x="1258096" y="3917873"/>
                  <a:ext cx="1007584" cy="461665"/>
                </a:xfrm>
                <a:prstGeom prst="rect">
                  <a:avLst/>
                </a:prstGeom>
                <a:blipFill>
                  <a:blip r:embed="rId4"/>
                  <a:stretch>
                    <a:fillRect b="-22857"/>
                  </a:stretch>
                </a:blipFill>
              </p:spPr>
              <p:txBody>
                <a:bodyPr/>
                <a:lstStyle/>
                <a:p>
                  <a:r>
                    <a:rPr lang="en-US">
                      <a:noFill/>
                    </a:rPr>
                    <a:t> </a:t>
                  </a:r>
                </a:p>
              </p:txBody>
            </p:sp>
          </mc:Fallback>
        </mc:AlternateContent>
      </p:grpSp>
      <p:grpSp>
        <p:nvGrpSpPr>
          <p:cNvPr id="25" name="Group 24"/>
          <p:cNvGrpSpPr/>
          <p:nvPr/>
        </p:nvGrpSpPr>
        <p:grpSpPr>
          <a:xfrm>
            <a:off x="4683954" y="2119210"/>
            <a:ext cx="1678963" cy="570269"/>
            <a:chOff x="1221769" y="3905765"/>
            <a:chExt cx="1007584" cy="621990"/>
          </a:xfrm>
        </p:grpSpPr>
        <p:sp>
          <p:nvSpPr>
            <p:cNvPr id="26" name="Snip Same Side Corner Rectangle 25"/>
            <p:cNvSpPr/>
            <p:nvPr/>
          </p:nvSpPr>
          <p:spPr bwMode="auto">
            <a:xfrm rot="10800000">
              <a:off x="1268361" y="3951288"/>
              <a:ext cx="914400" cy="576467"/>
            </a:xfrm>
            <a:prstGeom prst="snip2SameRect">
              <a:avLst>
                <a:gd name="adj1" fmla="val 50000"/>
                <a:gd name="adj2" fmla="val 0"/>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7" name="TextBox 26"/>
                <p:cNvSpPr txBox="1"/>
                <p:nvPr/>
              </p:nvSpPr>
              <p:spPr>
                <a:xfrm>
                  <a:off x="1221769" y="3905765"/>
                  <a:ext cx="100758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𝑐𝑜𝑚𝑝</m:t>
                        </m:r>
                      </m:oMath>
                    </m:oMathPara>
                  </a14:m>
                  <a:endParaRPr lang="en-US" sz="2400"/>
                </a:p>
              </p:txBody>
            </p:sp>
          </mc:Choice>
          <mc:Fallback xmlns="">
            <p:sp>
              <p:nvSpPr>
                <p:cNvPr id="27" name="TextBox 26"/>
                <p:cNvSpPr txBox="1">
                  <a:spLocks noRot="1" noChangeAspect="1" noMove="1" noResize="1" noEditPoints="1" noAdjustHandles="1" noChangeArrowheads="1" noChangeShapeType="1" noTextEdit="1"/>
                </p:cNvSpPr>
                <p:nvPr/>
              </p:nvSpPr>
              <p:spPr>
                <a:xfrm>
                  <a:off x="1221769" y="3905765"/>
                  <a:ext cx="1007584" cy="461665"/>
                </a:xfrm>
                <a:prstGeom prst="rect">
                  <a:avLst/>
                </a:prstGeom>
                <a:blipFill>
                  <a:blip r:embed="rId5"/>
                  <a:stretch>
                    <a:fillRect b="-2318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5" name="Rectangle 34"/>
              <p:cNvSpPr/>
              <p:nvPr/>
            </p:nvSpPr>
            <p:spPr bwMode="auto">
              <a:xfrm>
                <a:off x="852331" y="1785472"/>
                <a:ext cx="761845" cy="382600"/>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1</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35" name="Rectangle 34"/>
              <p:cNvSpPr>
                <a:spLocks noRot="1" noChangeAspect="1" noMove="1" noResize="1" noEditPoints="1" noAdjustHandles="1" noChangeArrowheads="1" noChangeShapeType="1" noTextEdit="1"/>
              </p:cNvSpPr>
              <p:nvPr/>
            </p:nvSpPr>
            <p:spPr bwMode="auto">
              <a:xfrm>
                <a:off x="852331" y="1785472"/>
                <a:ext cx="761845" cy="382600"/>
              </a:xfrm>
              <a:prstGeom prst="rect">
                <a:avLst/>
              </a:prstGeom>
              <a:blipFill>
                <a:blip r:embed="rId6"/>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bwMode="auto">
              <a:xfrm>
                <a:off x="1591940" y="1788811"/>
                <a:ext cx="761845" cy="382600"/>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2</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39" name="Rectangle 38"/>
              <p:cNvSpPr>
                <a:spLocks noRot="1" noChangeAspect="1" noMove="1" noResize="1" noEditPoints="1" noAdjustHandles="1" noChangeArrowheads="1" noChangeShapeType="1" noTextEdit="1"/>
              </p:cNvSpPr>
              <p:nvPr/>
            </p:nvSpPr>
            <p:spPr bwMode="auto">
              <a:xfrm>
                <a:off x="1591940" y="1788811"/>
                <a:ext cx="761845" cy="382600"/>
              </a:xfrm>
              <a:prstGeom prst="rect">
                <a:avLst/>
              </a:prstGeom>
              <a:blipFill>
                <a:blip r:embed="rId7"/>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bwMode="auto">
              <a:xfrm>
                <a:off x="2801494" y="1807212"/>
                <a:ext cx="761845" cy="382600"/>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3</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40" name="Rectangle 39"/>
              <p:cNvSpPr>
                <a:spLocks noRot="1" noChangeAspect="1" noMove="1" noResize="1" noEditPoints="1" noAdjustHandles="1" noChangeArrowheads="1" noChangeShapeType="1" noTextEdit="1"/>
              </p:cNvSpPr>
              <p:nvPr/>
            </p:nvSpPr>
            <p:spPr bwMode="auto">
              <a:xfrm>
                <a:off x="2801494" y="1807212"/>
                <a:ext cx="761845" cy="382600"/>
              </a:xfrm>
              <a:prstGeom prst="rect">
                <a:avLst/>
              </a:prstGeom>
              <a:blipFill>
                <a:blip r:embed="rId8"/>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bwMode="auto">
              <a:xfrm>
                <a:off x="3541103" y="1810551"/>
                <a:ext cx="761845" cy="382600"/>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4</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41" name="Rectangle 40"/>
              <p:cNvSpPr>
                <a:spLocks noRot="1" noChangeAspect="1" noMove="1" noResize="1" noEditPoints="1" noAdjustHandles="1" noChangeArrowheads="1" noChangeShapeType="1" noTextEdit="1"/>
              </p:cNvSpPr>
              <p:nvPr/>
            </p:nvSpPr>
            <p:spPr bwMode="auto">
              <a:xfrm>
                <a:off x="3541103" y="1810551"/>
                <a:ext cx="761845" cy="382600"/>
              </a:xfrm>
              <a:prstGeom prst="rect">
                <a:avLst/>
              </a:prstGeom>
              <a:blipFill>
                <a:blip r:embed="rId9"/>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bwMode="auto">
              <a:xfrm>
                <a:off x="4746686" y="1747041"/>
                <a:ext cx="761845" cy="382600"/>
              </a:xfrm>
              <a:prstGeom prst="rect">
                <a:avLst/>
              </a:prstGeom>
              <a:pattFill prst="ltHorz">
                <a:fgClr>
                  <a:srgbClr val="02F6D9"/>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42" name="Rectangle 41"/>
              <p:cNvSpPr>
                <a:spLocks noRot="1" noChangeAspect="1" noMove="1" noResize="1" noEditPoints="1" noAdjustHandles="1" noChangeArrowheads="1" noChangeShapeType="1" noTextEdit="1"/>
              </p:cNvSpPr>
              <p:nvPr/>
            </p:nvSpPr>
            <p:spPr bwMode="auto">
              <a:xfrm>
                <a:off x="4746686" y="1747041"/>
                <a:ext cx="761845" cy="382600"/>
              </a:xfrm>
              <a:prstGeom prst="rect">
                <a:avLst/>
              </a:prstGeom>
              <a:blipFill>
                <a:blip r:embed="rId10"/>
                <a:stretch>
                  <a:fillRect b="-9375"/>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bwMode="auto">
              <a:xfrm>
                <a:off x="5508614" y="1741826"/>
                <a:ext cx="761845" cy="382600"/>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6</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43" name="Rectangle 42"/>
              <p:cNvSpPr>
                <a:spLocks noRot="1" noChangeAspect="1" noMove="1" noResize="1" noEditPoints="1" noAdjustHandles="1" noChangeArrowheads="1" noChangeShapeType="1" noTextEdit="1"/>
              </p:cNvSpPr>
              <p:nvPr/>
            </p:nvSpPr>
            <p:spPr bwMode="auto">
              <a:xfrm>
                <a:off x="5508614" y="1741826"/>
                <a:ext cx="761845" cy="382600"/>
              </a:xfrm>
              <a:prstGeom prst="rect">
                <a:avLst/>
              </a:prstGeom>
              <a:blipFill>
                <a:blip r:embed="rId11"/>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bwMode="auto">
              <a:xfrm>
                <a:off x="7087620" y="1793865"/>
                <a:ext cx="761845" cy="382600"/>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7</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46" name="Rectangle 45"/>
              <p:cNvSpPr>
                <a:spLocks noRot="1" noChangeAspect="1" noMove="1" noResize="1" noEditPoints="1" noAdjustHandles="1" noChangeArrowheads="1" noChangeShapeType="1" noTextEdit="1"/>
              </p:cNvSpPr>
              <p:nvPr/>
            </p:nvSpPr>
            <p:spPr bwMode="auto">
              <a:xfrm>
                <a:off x="7087620" y="1793865"/>
                <a:ext cx="761845" cy="382600"/>
              </a:xfrm>
              <a:prstGeom prst="rect">
                <a:avLst/>
              </a:prstGeom>
              <a:blipFill>
                <a:blip r:embed="rId12"/>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p:cNvSpPr/>
              <p:nvPr/>
            </p:nvSpPr>
            <p:spPr bwMode="auto">
              <a:xfrm>
                <a:off x="7827229" y="1797204"/>
                <a:ext cx="761845" cy="382600"/>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8</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47" name="Rectangle 46"/>
              <p:cNvSpPr>
                <a:spLocks noRot="1" noChangeAspect="1" noMove="1" noResize="1" noEditPoints="1" noAdjustHandles="1" noChangeArrowheads="1" noChangeShapeType="1" noTextEdit="1"/>
              </p:cNvSpPr>
              <p:nvPr/>
            </p:nvSpPr>
            <p:spPr bwMode="auto">
              <a:xfrm>
                <a:off x="7827229" y="1797204"/>
                <a:ext cx="761845" cy="382600"/>
              </a:xfrm>
              <a:prstGeom prst="rect">
                <a:avLst/>
              </a:prstGeom>
              <a:blipFill>
                <a:blip r:embed="rId1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bwMode="auto">
              <a:xfrm>
                <a:off x="1831730" y="2928610"/>
                <a:ext cx="761845" cy="382600"/>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12</m:t>
                          </m:r>
                        </m:sub>
                      </m:sSub>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48" name="Rectangle 47"/>
              <p:cNvSpPr>
                <a:spLocks noRot="1" noChangeAspect="1" noMove="1" noResize="1" noEditPoints="1" noAdjustHandles="1" noChangeArrowheads="1" noChangeShapeType="1" noTextEdit="1"/>
              </p:cNvSpPr>
              <p:nvPr/>
            </p:nvSpPr>
            <p:spPr bwMode="auto">
              <a:xfrm>
                <a:off x="1831730" y="2928610"/>
                <a:ext cx="761845" cy="382600"/>
              </a:xfrm>
              <a:prstGeom prst="rect">
                <a:avLst/>
              </a:prstGeom>
              <a:blipFill>
                <a:blip r:embed="rId14"/>
                <a:stretch>
                  <a:fillRect b="-3077"/>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bwMode="auto">
              <a:xfrm>
                <a:off x="2593575" y="2928611"/>
                <a:ext cx="739609" cy="376656"/>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34</m:t>
                          </m:r>
                        </m:sub>
                      </m:sSub>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49" name="Rectangle 48"/>
              <p:cNvSpPr>
                <a:spLocks noRot="1" noChangeAspect="1" noMove="1" noResize="1" noEditPoints="1" noAdjustHandles="1" noChangeArrowheads="1" noChangeShapeType="1" noTextEdit="1"/>
              </p:cNvSpPr>
              <p:nvPr/>
            </p:nvSpPr>
            <p:spPr bwMode="auto">
              <a:xfrm>
                <a:off x="2593575" y="2928611"/>
                <a:ext cx="739609" cy="376656"/>
              </a:xfrm>
              <a:prstGeom prst="rect">
                <a:avLst/>
              </a:prstGeom>
              <a:blipFill>
                <a:blip r:embed="rId15"/>
                <a:stretch>
                  <a:fillRect b="-4688"/>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grpSp>
        <p:nvGrpSpPr>
          <p:cNvPr id="50" name="Group 49"/>
          <p:cNvGrpSpPr/>
          <p:nvPr/>
        </p:nvGrpSpPr>
        <p:grpSpPr>
          <a:xfrm>
            <a:off x="5821241" y="3263527"/>
            <a:ext cx="1678963" cy="570271"/>
            <a:chOff x="1221769" y="3905763"/>
            <a:chExt cx="1007584" cy="621992"/>
          </a:xfrm>
        </p:grpSpPr>
        <p:sp>
          <p:nvSpPr>
            <p:cNvPr id="51" name="Snip Same Side Corner Rectangle 50"/>
            <p:cNvSpPr/>
            <p:nvPr/>
          </p:nvSpPr>
          <p:spPr bwMode="auto">
            <a:xfrm rot="10800000">
              <a:off x="1268361" y="3951288"/>
              <a:ext cx="914400" cy="576467"/>
            </a:xfrm>
            <a:prstGeom prst="snip2SameRect">
              <a:avLst>
                <a:gd name="adj1" fmla="val 50000"/>
                <a:gd name="adj2" fmla="val 0"/>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52" name="TextBox 51"/>
                <p:cNvSpPr txBox="1"/>
                <p:nvPr/>
              </p:nvSpPr>
              <p:spPr>
                <a:xfrm>
                  <a:off x="1221769" y="3905763"/>
                  <a:ext cx="100758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𝑐𝑜𝑚𝑝</m:t>
                        </m:r>
                      </m:oMath>
                    </m:oMathPara>
                  </a14:m>
                  <a:endParaRPr lang="en-US" sz="2400"/>
                </a:p>
              </p:txBody>
            </p:sp>
          </mc:Choice>
          <mc:Fallback xmlns="">
            <p:sp>
              <p:nvSpPr>
                <p:cNvPr id="52" name="TextBox 51"/>
                <p:cNvSpPr txBox="1">
                  <a:spLocks noRot="1" noChangeAspect="1" noMove="1" noResize="1" noEditPoints="1" noAdjustHandles="1" noChangeArrowheads="1" noChangeShapeType="1" noTextEdit="1"/>
                </p:cNvSpPr>
                <p:nvPr/>
              </p:nvSpPr>
              <p:spPr>
                <a:xfrm>
                  <a:off x="1221769" y="3905763"/>
                  <a:ext cx="1007584" cy="461665"/>
                </a:xfrm>
                <a:prstGeom prst="rect">
                  <a:avLst/>
                </a:prstGeom>
                <a:blipFill>
                  <a:blip r:embed="rId4"/>
                  <a:stretch>
                    <a:fillRect b="-2285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Rectangle 52"/>
              <p:cNvSpPr/>
              <p:nvPr/>
            </p:nvSpPr>
            <p:spPr bwMode="auto">
              <a:xfrm>
                <a:off x="5921950" y="2928610"/>
                <a:ext cx="761845" cy="382600"/>
              </a:xfrm>
              <a:prstGeom prst="rect">
                <a:avLst/>
              </a:prstGeom>
              <a:pattFill prst="ltVert">
                <a:fgClr>
                  <a:srgbClr val="02F6D9"/>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56</m:t>
                          </m:r>
                        </m:sub>
                      </m:sSub>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53" name="Rectangle 52"/>
              <p:cNvSpPr>
                <a:spLocks noRot="1" noChangeAspect="1" noMove="1" noResize="1" noEditPoints="1" noAdjustHandles="1" noChangeArrowheads="1" noChangeShapeType="1" noTextEdit="1"/>
              </p:cNvSpPr>
              <p:nvPr/>
            </p:nvSpPr>
            <p:spPr bwMode="auto">
              <a:xfrm>
                <a:off x="5921950" y="2928610"/>
                <a:ext cx="761845" cy="382600"/>
              </a:xfrm>
              <a:prstGeom prst="rect">
                <a:avLst/>
              </a:prstGeom>
              <a:blipFill>
                <a:blip r:embed="rId16"/>
                <a:stretch>
                  <a:fillRect b="-3077"/>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bwMode="auto">
              <a:xfrm>
                <a:off x="6683795" y="2928611"/>
                <a:ext cx="739609" cy="376656"/>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78</m:t>
                          </m:r>
                        </m:sub>
                      </m:sSub>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54" name="Rectangle 53"/>
              <p:cNvSpPr>
                <a:spLocks noRot="1" noChangeAspect="1" noMove="1" noResize="1" noEditPoints="1" noAdjustHandles="1" noChangeArrowheads="1" noChangeShapeType="1" noTextEdit="1"/>
              </p:cNvSpPr>
              <p:nvPr/>
            </p:nvSpPr>
            <p:spPr bwMode="auto">
              <a:xfrm>
                <a:off x="6683795" y="2928611"/>
                <a:ext cx="739609" cy="376656"/>
              </a:xfrm>
              <a:prstGeom prst="rect">
                <a:avLst/>
              </a:prstGeom>
              <a:blipFill>
                <a:blip r:embed="rId17"/>
                <a:stretch>
                  <a:fillRect b="-4688"/>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grpSp>
        <p:nvGrpSpPr>
          <p:cNvPr id="55" name="Group 54"/>
          <p:cNvGrpSpPr/>
          <p:nvPr/>
        </p:nvGrpSpPr>
        <p:grpSpPr>
          <a:xfrm>
            <a:off x="3784911" y="4021719"/>
            <a:ext cx="1678963" cy="570271"/>
            <a:chOff x="1221769" y="3905763"/>
            <a:chExt cx="1007584" cy="621992"/>
          </a:xfrm>
        </p:grpSpPr>
        <p:sp>
          <p:nvSpPr>
            <p:cNvPr id="56" name="Snip Same Side Corner Rectangle 55"/>
            <p:cNvSpPr/>
            <p:nvPr/>
          </p:nvSpPr>
          <p:spPr bwMode="auto">
            <a:xfrm rot="10800000">
              <a:off x="1268361" y="3951288"/>
              <a:ext cx="914400" cy="576467"/>
            </a:xfrm>
            <a:prstGeom prst="snip2SameRect">
              <a:avLst>
                <a:gd name="adj1" fmla="val 50000"/>
                <a:gd name="adj2" fmla="val 0"/>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57" name="TextBox 56"/>
                <p:cNvSpPr txBox="1"/>
                <p:nvPr/>
              </p:nvSpPr>
              <p:spPr>
                <a:xfrm>
                  <a:off x="1221769" y="3905763"/>
                  <a:ext cx="100758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𝑐𝑜𝑚𝑝</m:t>
                        </m:r>
                      </m:oMath>
                    </m:oMathPara>
                  </a14:m>
                  <a:endParaRPr lang="en-US" sz="2400"/>
                </a:p>
              </p:txBody>
            </p:sp>
          </mc:Choice>
          <mc:Fallback xmlns="">
            <p:sp>
              <p:nvSpPr>
                <p:cNvPr id="57" name="TextBox 56"/>
                <p:cNvSpPr txBox="1">
                  <a:spLocks noRot="1" noChangeAspect="1" noMove="1" noResize="1" noEditPoints="1" noAdjustHandles="1" noChangeArrowheads="1" noChangeShapeType="1" noTextEdit="1"/>
                </p:cNvSpPr>
                <p:nvPr/>
              </p:nvSpPr>
              <p:spPr>
                <a:xfrm>
                  <a:off x="1221769" y="3905763"/>
                  <a:ext cx="1007584" cy="461665"/>
                </a:xfrm>
                <a:prstGeom prst="rect">
                  <a:avLst/>
                </a:prstGeom>
                <a:blipFill>
                  <a:blip r:embed="rId18"/>
                  <a:stretch>
                    <a:fillRect b="-2318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8" name="Rectangle 57"/>
              <p:cNvSpPr/>
              <p:nvPr/>
            </p:nvSpPr>
            <p:spPr bwMode="auto">
              <a:xfrm>
                <a:off x="3885620" y="3686802"/>
                <a:ext cx="761845" cy="382600"/>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14</m:t>
                          </m:r>
                        </m:sub>
                      </m:sSub>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58" name="Rectangle 57"/>
              <p:cNvSpPr>
                <a:spLocks noRot="1" noChangeAspect="1" noMove="1" noResize="1" noEditPoints="1" noAdjustHandles="1" noChangeArrowheads="1" noChangeShapeType="1" noTextEdit="1"/>
              </p:cNvSpPr>
              <p:nvPr/>
            </p:nvSpPr>
            <p:spPr bwMode="auto">
              <a:xfrm>
                <a:off x="3885620" y="3686802"/>
                <a:ext cx="761845" cy="382600"/>
              </a:xfrm>
              <a:prstGeom prst="rect">
                <a:avLst/>
              </a:prstGeom>
              <a:blipFill>
                <a:blip r:embed="rId19"/>
                <a:stretch>
                  <a:fillRect b="-1538"/>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p:cNvSpPr/>
              <p:nvPr/>
            </p:nvSpPr>
            <p:spPr bwMode="auto">
              <a:xfrm>
                <a:off x="4647465" y="3686803"/>
                <a:ext cx="739609" cy="376656"/>
              </a:xfrm>
              <a:prstGeom prst="rect">
                <a:avLst/>
              </a:prstGeom>
              <a:pattFill prst="ltVert">
                <a:fgClr>
                  <a:srgbClr val="02F6D9"/>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58</m:t>
                          </m:r>
                        </m:sub>
                      </m:sSub>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59" name="Rectangle 58"/>
              <p:cNvSpPr>
                <a:spLocks noRot="1" noChangeAspect="1" noMove="1" noResize="1" noEditPoints="1" noAdjustHandles="1" noChangeArrowheads="1" noChangeShapeType="1" noTextEdit="1"/>
              </p:cNvSpPr>
              <p:nvPr/>
            </p:nvSpPr>
            <p:spPr bwMode="auto">
              <a:xfrm>
                <a:off x="4647465" y="3686803"/>
                <a:ext cx="739609" cy="376656"/>
              </a:xfrm>
              <a:prstGeom prst="rect">
                <a:avLst/>
              </a:prstGeom>
              <a:blipFill>
                <a:blip r:embed="rId20"/>
                <a:stretch>
                  <a:fillRect b="-3125"/>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bwMode="auto">
              <a:xfrm>
                <a:off x="3462235" y="4923800"/>
                <a:ext cx="2324312" cy="430202"/>
              </a:xfrm>
              <a:prstGeom prst="rect">
                <a:avLst/>
              </a:prstGeom>
              <a:pattFill prst="ltVert">
                <a:fgClr>
                  <a:srgbClr val="02F6D9"/>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14</m:t>
                          </m:r>
                        </m:sub>
                      </m:sSub>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8</m:t>
                      </m:r>
                      <m:r>
                        <a:rPr lang="en-US" b="0" i="1" smtClean="0">
                          <a:latin typeface="Cambria Math" panose="02040503050406030204" pitchFamily="18" charset="0"/>
                        </a:rPr>
                        <m:t>)</m:t>
                      </m:r>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60" name="Rectangle 59"/>
              <p:cNvSpPr>
                <a:spLocks noRot="1" noChangeAspect="1" noMove="1" noResize="1" noEditPoints="1" noAdjustHandles="1" noChangeArrowheads="1" noChangeShapeType="1" noTextEdit="1"/>
              </p:cNvSpPr>
              <p:nvPr/>
            </p:nvSpPr>
            <p:spPr bwMode="auto">
              <a:xfrm>
                <a:off x="3462235" y="4923800"/>
                <a:ext cx="2324312" cy="430202"/>
              </a:xfrm>
              <a:prstGeom prst="rect">
                <a:avLst/>
              </a:prstGeom>
              <a:blipFill>
                <a:blip r:embed="rId21"/>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37" name="Straight Arrow Connector 36"/>
          <p:cNvCxnSpPr>
            <a:endCxn id="48" idx="0"/>
          </p:cNvCxnSpPr>
          <p:nvPr/>
        </p:nvCxnSpPr>
        <p:spPr bwMode="auto">
          <a:xfrm>
            <a:off x="2154869" y="2689480"/>
            <a:ext cx="57784" cy="2391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a:endCxn id="49" idx="0"/>
          </p:cNvCxnSpPr>
          <p:nvPr/>
        </p:nvCxnSpPr>
        <p:spPr bwMode="auto">
          <a:xfrm>
            <a:off x="2963380" y="2575634"/>
            <a:ext cx="0" cy="35297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Straight Arrow Connector 62"/>
          <p:cNvCxnSpPr>
            <a:endCxn id="53" idx="0"/>
          </p:cNvCxnSpPr>
          <p:nvPr/>
        </p:nvCxnSpPr>
        <p:spPr bwMode="auto">
          <a:xfrm>
            <a:off x="6122185" y="2558002"/>
            <a:ext cx="180688" cy="37060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3665" name="Straight Arrow Connector 1393664"/>
          <p:cNvCxnSpPr>
            <a:endCxn id="54" idx="0"/>
          </p:cNvCxnSpPr>
          <p:nvPr/>
        </p:nvCxnSpPr>
        <p:spPr bwMode="auto">
          <a:xfrm flipH="1">
            <a:off x="7053600" y="2558002"/>
            <a:ext cx="174483" cy="37060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3670" name="Straight Arrow Connector 1393669"/>
          <p:cNvCxnSpPr>
            <a:endCxn id="58" idx="1"/>
          </p:cNvCxnSpPr>
          <p:nvPr/>
        </p:nvCxnSpPr>
        <p:spPr bwMode="auto">
          <a:xfrm>
            <a:off x="3157759" y="3686802"/>
            <a:ext cx="727861" cy="1913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3672" name="Straight Arrow Connector 1393671"/>
          <p:cNvCxnSpPr>
            <a:endCxn id="59" idx="3"/>
          </p:cNvCxnSpPr>
          <p:nvPr/>
        </p:nvCxnSpPr>
        <p:spPr bwMode="auto">
          <a:xfrm flipH="1">
            <a:off x="5387074" y="3738149"/>
            <a:ext cx="539695" cy="13698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3674" name="Straight Arrow Connector 1393673"/>
          <p:cNvCxnSpPr>
            <a:stCxn id="56" idx="3"/>
            <a:endCxn id="60" idx="0"/>
          </p:cNvCxnSpPr>
          <p:nvPr/>
        </p:nvCxnSpPr>
        <p:spPr bwMode="auto">
          <a:xfrm flipH="1">
            <a:off x="4624391" y="4591990"/>
            <a:ext cx="1" cy="33181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2862841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B184850A-0B5B-4A12-9FF2-6F6DA02BB2B8}"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B9CDE677-60FF-4DB3-A886-240C8CA58A33}" type="slidenum">
              <a:rPr lang="he-IL" altLang="en-US"/>
              <a:pPr>
                <a:defRPr/>
              </a:pPr>
              <a:t>75</a:t>
            </a:fld>
            <a:endParaRPr lang="en-US" altLang="en-US"/>
          </a:p>
        </p:txBody>
      </p:sp>
      <p:sp>
        <p:nvSpPr>
          <p:cNvPr id="82949" name="Rectangle 2"/>
          <p:cNvSpPr>
            <a:spLocks noGrp="1" noChangeArrowheads="1"/>
          </p:cNvSpPr>
          <p:nvPr>
            <p:ph type="title"/>
          </p:nvPr>
        </p:nvSpPr>
        <p:spPr/>
        <p:txBody>
          <a:bodyPr/>
          <a:lstStyle/>
          <a:p>
            <a:pPr defTabSz="449263" eaLnBrk="1" hangingPunct="1"/>
            <a:r>
              <a:rPr lang="en-US" altLang="en-US"/>
              <a:t>Pseudo-collisions </a:t>
            </a:r>
          </a:p>
        </p:txBody>
      </p:sp>
      <p:sp>
        <p:nvSpPr>
          <p:cNvPr id="82950" name="Rectangle 3"/>
          <p:cNvSpPr>
            <a:spLocks noGrp="1" noChangeArrowheads="1"/>
          </p:cNvSpPr>
          <p:nvPr>
            <p:ph type="body" idx="1"/>
          </p:nvPr>
        </p:nvSpPr>
        <p:spPr/>
        <p:txBody>
          <a:bodyPr/>
          <a:lstStyle/>
          <a:p>
            <a:pPr marL="341313" indent="-341313" defTabSz="449263" eaLnBrk="1" hangingPunct="1">
              <a:lnSpc>
                <a:spcPct val="83000"/>
              </a:lnSpc>
            </a:pPr>
            <a:r>
              <a:rPr lang="en-US" altLang="en-US" sz="2600"/>
              <a:t>Question: does reverse hold, i.e.:</a:t>
            </a:r>
            <a:br>
              <a:rPr lang="en-US" altLang="en-US" sz="2600"/>
            </a:br>
            <a:r>
              <a:rPr lang="en-GB" altLang="en-US" sz="2400">
                <a:sym typeface="Wingdings" pitchFamily="2" charset="2"/>
              </a:rPr>
              <a:t>(</a:t>
            </a:r>
            <a:r>
              <a:rPr lang="en-GB" altLang="en-US" sz="2800" i="1">
                <a:latin typeface="Times New Roman" pitchFamily="18" charset="0"/>
                <a:cs typeface="Times New Roman" pitchFamily="18" charset="0"/>
              </a:rPr>
              <a:t>MD[c]</a:t>
            </a:r>
            <a:r>
              <a:rPr lang="en-GB" altLang="en-US" sz="2400" i="1">
                <a:latin typeface="Times New Roman" pitchFamily="18" charset="0"/>
                <a:cs typeface="Times New Roman" pitchFamily="18" charset="0"/>
              </a:rPr>
              <a:t> </a:t>
            </a:r>
            <a:r>
              <a:rPr lang="en-GB" altLang="en-US" sz="2400"/>
              <a:t>is CRHF)</a:t>
            </a:r>
            <a:r>
              <a:rPr lang="en-GB" altLang="en-US" sz="2400">
                <a:sym typeface="Wingdings" pitchFamily="2" charset="2"/>
              </a:rPr>
              <a:t> </a:t>
            </a:r>
            <a:r>
              <a:rPr lang="en-US" altLang="en-US" sz="2600"/>
              <a:t>(</a:t>
            </a:r>
            <a:r>
              <a:rPr lang="en-GB" altLang="en-US" sz="2400" i="1">
                <a:latin typeface="Times New Roman" pitchFamily="18" charset="0"/>
                <a:cs typeface="Times New Roman" pitchFamily="18" charset="0"/>
              </a:rPr>
              <a:t>c</a:t>
            </a:r>
            <a:r>
              <a:rPr lang="en-GB" altLang="en-US" sz="2400"/>
              <a:t> is CRHF) ?</a:t>
            </a:r>
          </a:p>
          <a:p>
            <a:pPr marL="341313" indent="-341313" defTabSz="449263" eaLnBrk="1" hangingPunct="1">
              <a:lnSpc>
                <a:spcPct val="83000"/>
              </a:lnSpc>
            </a:pPr>
            <a:r>
              <a:rPr lang="en-US" altLang="en-US" sz="2600"/>
              <a:t>Collision for compression function </a:t>
            </a:r>
            <a:r>
              <a:rPr lang="en-GB" altLang="en-US" sz="2400" i="1">
                <a:latin typeface="Times New Roman" pitchFamily="18" charset="0"/>
                <a:cs typeface="Times New Roman" pitchFamily="18" charset="0"/>
              </a:rPr>
              <a:t>c </a:t>
            </a:r>
            <a:r>
              <a:rPr lang="en-US" altLang="en-US" sz="2600"/>
              <a:t>is called </a:t>
            </a:r>
            <a:r>
              <a:rPr lang="en-US" altLang="en-US" sz="2600" u="sng"/>
              <a:t>pseudo-collision</a:t>
            </a:r>
            <a:r>
              <a:rPr lang="en-US" altLang="en-US" sz="2600"/>
              <a:t> for the hash </a:t>
            </a:r>
            <a:r>
              <a:rPr lang="en-GB" altLang="en-US" sz="2400" i="1">
                <a:latin typeface="Times New Roman" pitchFamily="18" charset="0"/>
                <a:cs typeface="Times New Roman" pitchFamily="18" charset="0"/>
              </a:rPr>
              <a:t>MD[c] </a:t>
            </a:r>
            <a:endParaRPr lang="en-US" altLang="en-US" sz="2400" i="1">
              <a:latin typeface="Times New Roman" pitchFamily="18" charset="0"/>
              <a:cs typeface="Times New Roman" pitchFamily="18" charset="0"/>
            </a:endParaRPr>
          </a:p>
          <a:p>
            <a:pPr marL="341313" indent="-341313" defTabSz="449263" eaLnBrk="1" hangingPunct="1">
              <a:lnSpc>
                <a:spcPct val="83000"/>
              </a:lnSpc>
            </a:pPr>
            <a:r>
              <a:rPr lang="en-GB" altLang="en-US" sz="2600"/>
              <a:t>Collision (for</a:t>
            </a:r>
            <a:r>
              <a:rPr lang="en-GB" altLang="en-US" sz="2400"/>
              <a:t> </a:t>
            </a:r>
            <a:r>
              <a:rPr lang="en-GB" altLang="en-US" sz="2800" i="1">
                <a:latin typeface="Times New Roman" pitchFamily="18" charset="0"/>
                <a:cs typeface="Times New Roman" pitchFamily="18" charset="0"/>
              </a:rPr>
              <a:t>MD[c]</a:t>
            </a:r>
            <a:r>
              <a:rPr lang="en-GB" altLang="en-US" sz="2400"/>
              <a:t>) </a:t>
            </a:r>
            <a:r>
              <a:rPr lang="en-GB" altLang="en-US" sz="2600"/>
              <a:t>from</a:t>
            </a:r>
            <a:r>
              <a:rPr lang="en-US" altLang="en-US" sz="2600"/>
              <a:t> pseudo-collision </a:t>
            </a:r>
            <a:br>
              <a:rPr lang="en-US" altLang="en-US" sz="2600"/>
            </a:br>
            <a:r>
              <a:rPr lang="en-US" altLang="en-US" sz="2600"/>
              <a:t>(for compression function) </a:t>
            </a:r>
            <a:r>
              <a:rPr lang="en-US" altLang="en-US" sz="2800" i="1">
                <a:latin typeface="Times New Roman" pitchFamily="18" charset="0"/>
                <a:cs typeface="Times New Roman" pitchFamily="18" charset="0"/>
              </a:rPr>
              <a:t>c</a:t>
            </a:r>
            <a:r>
              <a:rPr lang="en-US" altLang="en-US" sz="2600"/>
              <a:t>?</a:t>
            </a:r>
          </a:p>
          <a:p>
            <a:pPr marL="341313" indent="-341313" defTabSz="449263" eaLnBrk="1" hangingPunct="1">
              <a:lnSpc>
                <a:spcPct val="83000"/>
              </a:lnSpc>
            </a:pPr>
            <a:r>
              <a:rPr lang="en-US" altLang="en-US" sz="2600" i="1"/>
              <a:t>Not always. </a:t>
            </a:r>
          </a:p>
          <a:p>
            <a:pPr marL="668338" lvl="1" defTabSz="449263" eaLnBrk="1" hangingPunct="1">
              <a:lnSpc>
                <a:spcPct val="83000"/>
              </a:lnSpc>
            </a:pPr>
            <a:r>
              <a:rPr lang="en-US" altLang="en-US" sz="2200"/>
              <a:t>If FIL CRHF exist, then exists </a:t>
            </a:r>
            <a:r>
              <a:rPr lang="en-US" altLang="en-US" sz="2400" i="1">
                <a:latin typeface="Times New Roman" pitchFamily="18" charset="0"/>
                <a:cs typeface="Times New Roman" pitchFamily="18" charset="0"/>
              </a:rPr>
              <a:t>c</a:t>
            </a:r>
            <a:r>
              <a:rPr lang="en-US" altLang="en-US" sz="2200" i="1"/>
              <a:t> </a:t>
            </a:r>
            <a:r>
              <a:rPr lang="en-US" altLang="en-US" sz="2200"/>
              <a:t>which is </a:t>
            </a:r>
            <a:r>
              <a:rPr lang="en-US" altLang="en-US" sz="2200" i="1"/>
              <a:t>not</a:t>
            </a:r>
            <a:r>
              <a:rPr lang="en-US" altLang="en-US" sz="2200"/>
              <a:t> CRHF but </a:t>
            </a:r>
            <a:r>
              <a:rPr lang="en-GB" altLang="en-US" sz="2400" i="1">
                <a:latin typeface="Times New Roman" pitchFamily="18" charset="0"/>
                <a:cs typeface="Times New Roman" pitchFamily="18" charset="0"/>
              </a:rPr>
              <a:t>MD[c]</a:t>
            </a:r>
            <a:r>
              <a:rPr lang="en-GB" altLang="en-US" sz="2000" i="1">
                <a:latin typeface="Times New Roman" pitchFamily="18" charset="0"/>
                <a:cs typeface="Times New Roman" pitchFamily="18" charset="0"/>
              </a:rPr>
              <a:t> </a:t>
            </a:r>
            <a:r>
              <a:rPr lang="en-GB" altLang="en-US" sz="2000"/>
              <a:t>is CRHF</a:t>
            </a:r>
            <a:r>
              <a:rPr lang="en-US" altLang="en-US" sz="2200"/>
              <a:t>   [Prove yourself!] </a:t>
            </a:r>
          </a:p>
          <a:p>
            <a:pPr marL="668338" lvl="1" defTabSz="449263" eaLnBrk="1" hangingPunct="1">
              <a:lnSpc>
                <a:spcPct val="83000"/>
              </a:lnSpc>
            </a:pPr>
            <a:r>
              <a:rPr lang="en-US" altLang="en-US" sz="2200"/>
              <a:t>Intuition: think of 1-block messages: </a:t>
            </a:r>
            <a:r>
              <a:rPr lang="en-US" altLang="en-US" sz="2100" i="1">
                <a:latin typeface="Times New Roman" pitchFamily="18" charset="0"/>
                <a:cs typeface="Times New Roman" pitchFamily="18" charset="0"/>
              </a:rPr>
              <a:t>c(</a:t>
            </a:r>
            <a:r>
              <a:rPr lang="en-US" altLang="en-US" sz="2100" i="1" err="1">
                <a:latin typeface="Times New Roman" pitchFamily="18" charset="0"/>
                <a:cs typeface="Times New Roman" pitchFamily="18" charset="0"/>
              </a:rPr>
              <a:t>x,y</a:t>
            </a:r>
            <a:r>
              <a:rPr lang="en-US" altLang="en-US" sz="2100" i="1">
                <a:latin typeface="Times New Roman" pitchFamily="18" charset="0"/>
                <a:cs typeface="Times New Roman" pitchFamily="18" charset="0"/>
              </a:rPr>
              <a:t>)=c(</a:t>
            </a:r>
            <a:r>
              <a:rPr lang="en-US" altLang="en-US" sz="2100" i="1" err="1">
                <a:latin typeface="Times New Roman" pitchFamily="18" charset="0"/>
                <a:cs typeface="Times New Roman" pitchFamily="18" charset="0"/>
              </a:rPr>
              <a:t>x’,y</a:t>
            </a:r>
            <a:r>
              <a:rPr lang="en-US" altLang="en-US" sz="2100" i="1">
                <a:latin typeface="Times New Roman" pitchFamily="18" charset="0"/>
                <a:cs typeface="Times New Roman" pitchFamily="18" charset="0"/>
              </a:rPr>
              <a:t>’).</a:t>
            </a:r>
            <a:r>
              <a:rPr lang="en-US" altLang="en-US" sz="2200" i="1"/>
              <a:t> </a:t>
            </a:r>
            <a:r>
              <a:rPr lang="en-US" altLang="en-US" sz="2200"/>
              <a:t>But </a:t>
            </a:r>
            <a:r>
              <a:rPr lang="en-US" altLang="en-US" sz="2100" i="1">
                <a:latin typeface="Times New Roman" pitchFamily="18" charset="0"/>
                <a:cs typeface="Times New Roman" pitchFamily="18" charset="0"/>
              </a:rPr>
              <a:t>h(x)=c(</a:t>
            </a:r>
            <a:r>
              <a:rPr lang="en-US" altLang="en-US" sz="2100" i="1" err="1">
                <a:latin typeface="Times New Roman" pitchFamily="18" charset="0"/>
                <a:cs typeface="Times New Roman" pitchFamily="18" charset="0"/>
              </a:rPr>
              <a:t>x,IV</a:t>
            </a:r>
            <a:r>
              <a:rPr lang="en-US" altLang="en-US" sz="2100" i="1">
                <a:latin typeface="Times New Roman" pitchFamily="18" charset="0"/>
                <a:cs typeface="Times New Roman" pitchFamily="18" charset="0"/>
              </a:rPr>
              <a:t>)</a:t>
            </a:r>
            <a:r>
              <a:rPr lang="en-US" altLang="en-US" sz="2100" i="1">
                <a:latin typeface="Times New Roman" pitchFamily="18" charset="0"/>
              </a:rPr>
              <a:t>≠</a:t>
            </a:r>
            <a:r>
              <a:rPr lang="en-US" altLang="en-US" sz="2100" i="1">
                <a:latin typeface="Times New Roman" pitchFamily="18" charset="0"/>
                <a:cs typeface="Times New Roman" pitchFamily="18" charset="0"/>
              </a:rPr>
              <a:t>c(</a:t>
            </a:r>
            <a:r>
              <a:rPr lang="en-US" altLang="en-US" sz="2100" i="1" err="1">
                <a:latin typeface="Times New Roman" pitchFamily="18" charset="0"/>
                <a:cs typeface="Times New Roman" pitchFamily="18" charset="0"/>
              </a:rPr>
              <a:t>x</a:t>
            </a:r>
            <a:r>
              <a:rPr lang="en-US" altLang="en-US" sz="2100" i="1" err="1">
                <a:cs typeface="Times New Roman" pitchFamily="18" charset="0"/>
              </a:rPr>
              <a:t>’</a:t>
            </a:r>
            <a:r>
              <a:rPr lang="en-US" altLang="en-US" sz="2100" i="1" err="1">
                <a:latin typeface="Times New Roman" pitchFamily="18" charset="0"/>
                <a:cs typeface="Times New Roman" pitchFamily="18" charset="0"/>
              </a:rPr>
              <a:t>,IV</a:t>
            </a:r>
            <a:r>
              <a:rPr lang="en-US" altLang="en-US" sz="2100" i="1">
                <a:latin typeface="Times New Roman" pitchFamily="18" charset="0"/>
                <a:cs typeface="Times New Roman" pitchFamily="18" charset="0"/>
              </a:rPr>
              <a:t>)=h(x</a:t>
            </a:r>
            <a:r>
              <a:rPr lang="en-US" altLang="en-US" sz="2100" i="1">
                <a:cs typeface="Times New Roman" pitchFamily="18" charset="0"/>
              </a:rPr>
              <a:t>’</a:t>
            </a:r>
            <a:r>
              <a:rPr lang="en-US" altLang="en-US" sz="2100" i="1">
                <a:latin typeface="Times New Roman" pitchFamily="18" charset="0"/>
                <a:cs typeface="Times New Roman" pitchFamily="18" charset="0"/>
              </a:rPr>
              <a:t>)!</a:t>
            </a:r>
          </a:p>
          <a:p>
            <a:pPr marL="341313" indent="-341313" defTabSz="449263" eaLnBrk="1" hangingPunct="1">
              <a:lnSpc>
                <a:spcPct val="83000"/>
              </a:lnSpc>
            </a:pPr>
            <a:r>
              <a:rPr lang="en-GB" altLang="en-US" sz="2600"/>
              <a:t>Nice property of MD… may not hold for other FIL2VIL hash constructions, </a:t>
            </a:r>
            <a:r>
              <a:rPr lang="en-GB" altLang="en-US" sz="2600" err="1"/>
              <a:t>e.g</a:t>
            </a:r>
            <a:r>
              <a:rPr lang="en-US" altLang="en-US" sz="2600"/>
              <a:t> </a:t>
            </a:r>
            <a:r>
              <a:rPr lang="en-US" altLang="en-US" sz="2600" err="1"/>
              <a:t>Merkle</a:t>
            </a:r>
            <a:r>
              <a:rPr lang="en-US" altLang="en-US" sz="2600"/>
              <a:t> Tree</a:t>
            </a:r>
            <a:endParaRPr lang="en-US" altLang="en-US" sz="2500" i="1">
              <a:latin typeface="Times New Roman" pitchFamily="18" charset="0"/>
              <a:cs typeface="Times New Roman" pitchFamily="18" charset="0"/>
            </a:endParaRPr>
          </a:p>
          <a:p>
            <a:pPr marL="341313" indent="-341313" defTabSz="449263" eaLnBrk="1" hangingPunct="1">
              <a:lnSpc>
                <a:spcPct val="83000"/>
              </a:lnSpc>
            </a:pPr>
            <a:endParaRPr lang="en-US" altLang="en-US" sz="2600"/>
          </a:p>
        </p:txBody>
      </p:sp>
    </p:spTree>
    <p:extLst>
      <p:ext uri="{BB962C8B-B14F-4D97-AF65-F5344CB8AC3E}">
        <p14:creationId xmlns:p14="http://schemas.microsoft.com/office/powerpoint/2010/main" val="307827117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5D67-612C-4B8C-80F2-276B30F789AE}"/>
              </a:ext>
            </a:extLst>
          </p:cNvPr>
          <p:cNvSpPr>
            <a:spLocks noGrp="1"/>
          </p:cNvSpPr>
          <p:nvPr>
            <p:ph type="title"/>
          </p:nvPr>
        </p:nvSpPr>
        <p:spPr/>
        <p:txBody>
          <a:bodyPr/>
          <a:lstStyle/>
          <a:p>
            <a:r>
              <a:rPr lang="en-US" dirty="0"/>
              <a:t>Blockchain Schemes and Bitcoin</a:t>
            </a:r>
          </a:p>
        </p:txBody>
      </p:sp>
      <p:sp>
        <p:nvSpPr>
          <p:cNvPr id="3" name="Content Placeholder 2">
            <a:extLst>
              <a:ext uri="{FF2B5EF4-FFF2-40B4-BE49-F238E27FC236}">
                <a16:creationId xmlns:a16="http://schemas.microsoft.com/office/drawing/2014/main" id="{8E1659B9-516C-4205-B7A3-9A48513F2D25}"/>
              </a:ext>
            </a:extLst>
          </p:cNvPr>
          <p:cNvSpPr>
            <a:spLocks noGrp="1"/>
          </p:cNvSpPr>
          <p:nvPr>
            <p:ph idx="1"/>
          </p:nvPr>
        </p:nvSpPr>
        <p:spPr/>
        <p:txBody>
          <a:bodyPr/>
          <a:lstStyle/>
          <a:p>
            <a:r>
              <a:rPr lang="en-US" dirty="0"/>
              <a:t>Exciting application of crypto-hash</a:t>
            </a:r>
          </a:p>
          <a:p>
            <a:r>
              <a:rPr lang="en-US" dirty="0"/>
              <a:t>Blockchain digest scheme: </a:t>
            </a:r>
          </a:p>
          <a:p>
            <a:pPr lvl="1"/>
            <a:r>
              <a:rPr lang="en-US" dirty="0"/>
              <a:t>Extension – often combination – of Merkle digest scheme with block-chain digest scheme</a:t>
            </a:r>
          </a:p>
          <a:p>
            <a:pPr lvl="1"/>
            <a:r>
              <a:rPr lang="en-US" dirty="0"/>
              <a:t>Digest, PoI, </a:t>
            </a:r>
            <a:r>
              <a:rPr lang="en-US" dirty="0" err="1"/>
              <a:t>PoC</a:t>
            </a:r>
            <a:endParaRPr lang="en-US" dirty="0"/>
          </a:p>
          <a:p>
            <a:r>
              <a:rPr lang="en-US" dirty="0"/>
              <a:t>Controlled blockchains</a:t>
            </a:r>
          </a:p>
          <a:p>
            <a:pPr lvl="1"/>
            <a:r>
              <a:rPr lang="en-US" dirty="0"/>
              <a:t>Permissioned: new blocks signed by authority</a:t>
            </a:r>
          </a:p>
          <a:p>
            <a:pPr lvl="1"/>
            <a:r>
              <a:rPr lang="en-US" dirty="0" err="1"/>
              <a:t>Permissionless</a:t>
            </a:r>
            <a:r>
              <a:rPr lang="en-US" dirty="0"/>
              <a:t>: ‘democratic controls’, e.g., Bitcoin</a:t>
            </a:r>
          </a:p>
          <a:p>
            <a:r>
              <a:rPr lang="en-US" dirty="0"/>
              <a:t>Proof-of-Work (</a:t>
            </a:r>
            <a:r>
              <a:rPr lang="en-US" dirty="0" err="1"/>
              <a:t>PoW</a:t>
            </a:r>
            <a:r>
              <a:rPr lang="en-US" dirty="0"/>
              <a:t>) : Bitcoin’s controls</a:t>
            </a:r>
          </a:p>
        </p:txBody>
      </p:sp>
      <p:sp>
        <p:nvSpPr>
          <p:cNvPr id="4" name="Date Placeholder 3">
            <a:extLst>
              <a:ext uri="{FF2B5EF4-FFF2-40B4-BE49-F238E27FC236}">
                <a16:creationId xmlns:a16="http://schemas.microsoft.com/office/drawing/2014/main" id="{5173A605-A899-4952-BB78-A4BAB063A695}"/>
              </a:ext>
            </a:extLst>
          </p:cNvPr>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a:extLst>
              <a:ext uri="{FF2B5EF4-FFF2-40B4-BE49-F238E27FC236}">
                <a16:creationId xmlns:a16="http://schemas.microsoft.com/office/drawing/2014/main" id="{4DDE542F-C9F3-4A23-9EC7-8014D6AB340F}"/>
              </a:ext>
            </a:extLst>
          </p:cNvPr>
          <p:cNvSpPr>
            <a:spLocks noGrp="1"/>
          </p:cNvSpPr>
          <p:nvPr>
            <p:ph type="sldNum" sz="quarter" idx="12"/>
          </p:nvPr>
        </p:nvSpPr>
        <p:spPr/>
        <p:txBody>
          <a:bodyPr/>
          <a:lstStyle/>
          <a:p>
            <a:pPr>
              <a:defRPr/>
            </a:pPr>
            <a:fld id="{4AC8934D-7EC5-4767-94BA-6AA41C7401E4}" type="slidenum">
              <a:rPr lang="he-IL" altLang="en-US" smtClean="0"/>
              <a:pPr>
                <a:defRPr/>
              </a:pPr>
              <a:t>76</a:t>
            </a:fld>
            <a:endParaRPr lang="en-US" altLang="en-US"/>
          </a:p>
        </p:txBody>
      </p:sp>
    </p:spTree>
    <p:extLst>
      <p:ext uri="{BB962C8B-B14F-4D97-AF65-F5344CB8AC3E}">
        <p14:creationId xmlns:p14="http://schemas.microsoft.com/office/powerpoint/2010/main" val="310517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 calcmode="lin" valueType="num">
                                      <p:cBhvr additive="base">
                                        <p:cTn id="2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8DA53E8-EED8-42E8-8EE6-4A32B4B9920D}"/>
                  </a:ext>
                </a:extLst>
              </p:cNvPr>
              <p:cNvSpPr>
                <a:spLocks noGrp="1"/>
              </p:cNvSpPr>
              <p:nvPr>
                <p:ph type="title"/>
              </p:nvPr>
            </p:nvSpPr>
            <p:spPr/>
            <p:txBody>
              <a:bodyPr/>
              <a:lstStyle/>
              <a:p>
                <a:r>
                  <a:rPr lang="en-US" dirty="0"/>
                  <a:t>Blockchain digest </a:t>
                </a:r>
                <a14:m>
                  <m:oMath xmlns:m="http://schemas.openxmlformats.org/officeDocument/2006/math">
                    <m:r>
                      <a:rPr lang="en-US" sz="4400" i="1" dirty="0" smtClean="0">
                        <a:latin typeface="Cambria Math" panose="02040503050406030204" pitchFamily="18" charset="0"/>
                        <a:ea typeface="Cambria Math" panose="02040503050406030204" pitchFamily="18" charset="0"/>
                      </a:rPr>
                      <m:t>ℬ</m:t>
                    </m:r>
                  </m:oMath>
                </a14:m>
                <a:br>
                  <a:rPr lang="en-US" sz="4400" dirty="0"/>
                </a:br>
                <a:endParaRPr lang="en-US" dirty="0"/>
              </a:p>
            </p:txBody>
          </p:sp>
        </mc:Choice>
        <mc:Fallback xmlns="">
          <p:sp>
            <p:nvSpPr>
              <p:cNvPr id="2" name="Title 1">
                <a:extLst>
                  <a:ext uri="{FF2B5EF4-FFF2-40B4-BE49-F238E27FC236}">
                    <a16:creationId xmlns:a16="http://schemas.microsoft.com/office/drawing/2014/main" id="{48DA53E8-EED8-42E8-8EE6-4A32B4B9920D}"/>
                  </a:ext>
                </a:extLst>
              </p:cNvPr>
              <p:cNvSpPr>
                <a:spLocks noGrp="1" noRot="1" noChangeAspect="1" noMove="1" noResize="1" noEditPoints="1" noAdjustHandles="1" noChangeArrowheads="1" noChangeShapeType="1" noTextEdit="1"/>
              </p:cNvSpPr>
              <p:nvPr>
                <p:ph type="title"/>
              </p:nvPr>
            </p:nvSpPr>
            <p:spPr>
              <a:blipFill>
                <a:blip r:embed="rId2"/>
                <a:stretch>
                  <a:fillRect l="-2866" t="-12598" b="-34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60DD62-A782-4EDA-A3E7-53029D1CA23C}"/>
                  </a:ext>
                </a:extLst>
              </p:cNvPr>
              <p:cNvSpPr>
                <a:spLocks noGrp="1"/>
              </p:cNvSpPr>
              <p:nvPr>
                <p:ph idx="1"/>
              </p:nvPr>
            </p:nvSpPr>
            <p:spPr>
              <a:xfrm>
                <a:off x="388938" y="938213"/>
                <a:ext cx="8229600" cy="3009320"/>
              </a:xfrm>
            </p:spPr>
            <p:txBody>
              <a:bodyPr/>
              <a:lstStyle/>
              <a:p>
                <a:r>
                  <a:rPr lang="en-US" dirty="0"/>
                  <a:t>Auditable log/ledger mechanism</a:t>
                </a:r>
              </a:p>
              <a:p>
                <a:r>
                  <a:rPr lang="en-US" dirty="0"/>
                  <a:t>Entries added over time, in </a:t>
                </a:r>
                <a:r>
                  <a:rPr lang="en-US" u="sng" dirty="0"/>
                  <a:t>blocks </a:t>
                </a:r>
                <a14:m>
                  <m:oMath xmlns:m="http://schemas.openxmlformats.org/officeDocument/2006/math">
                    <m:d>
                      <m:dPr>
                        <m:begChr m:val="{"/>
                        <m:endChr m:val="}"/>
                        <m:ctrlPr>
                          <a:rPr lang="en-US" sz="3200" i="1" smtClean="0">
                            <a:latin typeface="Cambria Math" panose="02040503050406030204" pitchFamily="18" charset="0"/>
                            <a:ea typeface="Cambria Math" panose="02040503050406030204" pitchFamily="18" charset="0"/>
                          </a:rPr>
                        </m:ctrlPr>
                      </m:dPr>
                      <m:e>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𝐵</m:t>
                            </m:r>
                          </m:e>
                          <m:sub>
                            <m:r>
                              <a:rPr lang="en-US" sz="3200" b="0" i="1" smtClean="0">
                                <a:latin typeface="Cambria Math" panose="02040503050406030204" pitchFamily="18" charset="0"/>
                                <a:ea typeface="Cambria Math" panose="02040503050406030204" pitchFamily="18" charset="0"/>
                              </a:rPr>
                              <m:t>𝑖</m:t>
                            </m:r>
                          </m:sub>
                        </m:sSub>
                      </m:e>
                    </m:d>
                  </m:oMath>
                </a14:m>
                <a:endParaRPr lang="en-US" u="sng" dirty="0"/>
              </a:p>
              <a:p>
                <a:pPr lvl="1"/>
                <a14:m>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𝐵</m:t>
                        </m:r>
                      </m:e>
                      <m:sub>
                        <m:r>
                          <a:rPr lang="en-US" sz="2800" i="1">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ea typeface="Cambria Math" panose="02040503050406030204" pitchFamily="18" charset="0"/>
                      </a:rPr>
                      <m:t>=</m:t>
                    </m:r>
                    <m:d>
                      <m:dPr>
                        <m:begChr m:val="{"/>
                        <m:endChr m:val="}"/>
                        <m:ctrlPr>
                          <a:rPr lang="en-US" sz="2800" i="1" smtClean="0">
                            <a:latin typeface="Cambria Math" panose="02040503050406030204" pitchFamily="18" charset="0"/>
                            <a:ea typeface="Cambria Math" panose="02040503050406030204" pitchFamily="18" charset="0"/>
                          </a:rPr>
                        </m:ctrlPr>
                      </m:dPr>
                      <m:e>
                        <m:sSubSup>
                          <m:sSubSupPr>
                            <m:ctrlPr>
                              <a:rPr lang="en-US" sz="2800" i="1" smtClean="0">
                                <a:latin typeface="Cambria Math" panose="02040503050406030204" pitchFamily="18" charset="0"/>
                                <a:ea typeface="Cambria Math" panose="02040503050406030204" pitchFamily="18" charset="0"/>
                              </a:rPr>
                            </m:ctrlPr>
                          </m:sSubSupPr>
                          <m:e>
                            <m:r>
                              <a:rPr lang="en-US" sz="2800" b="0" i="1" smtClean="0">
                                <a:latin typeface="Cambria Math" panose="02040503050406030204" pitchFamily="18" charset="0"/>
                                <a:ea typeface="Cambria Math" panose="02040503050406030204" pitchFamily="18" charset="0"/>
                              </a:rPr>
                              <m:t>𝑚</m:t>
                            </m:r>
                          </m:e>
                          <m:sub>
                            <m:r>
                              <a:rPr lang="en-US" sz="2800" b="0" i="1" smtClean="0">
                                <a:latin typeface="Cambria Math" panose="02040503050406030204" pitchFamily="18" charset="0"/>
                                <a:ea typeface="Cambria Math" panose="02040503050406030204" pitchFamily="18" charset="0"/>
                              </a:rPr>
                              <m:t>1</m:t>
                            </m:r>
                          </m:sub>
                          <m:sup>
                            <m:r>
                              <a:rPr lang="en-US" sz="2800" b="0" i="1" smtClean="0">
                                <a:latin typeface="Cambria Math" panose="02040503050406030204" pitchFamily="18" charset="0"/>
                                <a:ea typeface="Cambria Math" panose="02040503050406030204" pitchFamily="18" charset="0"/>
                              </a:rPr>
                              <m:t>1</m:t>
                            </m:r>
                          </m:sup>
                        </m:sSubSup>
                        <m:r>
                          <a:rPr lang="en-US" sz="2800" b="0" i="1" smtClean="0">
                            <a:latin typeface="Cambria Math" panose="02040503050406030204" pitchFamily="18" charset="0"/>
                            <a:ea typeface="Cambria Math" panose="02040503050406030204" pitchFamily="18" charset="0"/>
                          </a:rPr>
                          <m:t>,</m:t>
                        </m:r>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𝑚</m:t>
                            </m:r>
                          </m:e>
                          <m:sub>
                            <m:r>
                              <a:rPr lang="en-US" sz="2800" i="1">
                                <a:latin typeface="Cambria Math" panose="02040503050406030204" pitchFamily="18" charset="0"/>
                                <a:ea typeface="Cambria Math" panose="02040503050406030204" pitchFamily="18" charset="0"/>
                              </a:rPr>
                              <m:t>1</m:t>
                            </m:r>
                          </m:sub>
                          <m:sup>
                            <m:r>
                              <a:rPr lang="en-US" sz="2800" b="0" i="1" smtClean="0">
                                <a:latin typeface="Cambria Math" panose="02040503050406030204" pitchFamily="18" charset="0"/>
                                <a:ea typeface="Cambria Math" panose="02040503050406030204" pitchFamily="18" charset="0"/>
                              </a:rPr>
                              <m:t>2</m:t>
                            </m:r>
                          </m:sup>
                        </m:sSubSup>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m:t>
                        </m:r>
                      </m:e>
                    </m:d>
                    <m:r>
                      <a:rPr lang="en-US" sz="2800" b="0" i="0" smtClean="0">
                        <a:latin typeface="Cambria Math" panose="02040503050406030204" pitchFamily="18" charset="0"/>
                        <a:ea typeface="Cambria Math" panose="02040503050406030204" pitchFamily="18" charset="0"/>
                      </a:rPr>
                      <m:t>, </m:t>
                    </m:r>
                    <m:sSub>
                      <m:sSubPr>
                        <m:ctrlPr>
                          <a:rPr lang="en-US" sz="2800" i="1">
                            <a:solidFill>
                              <a:srgbClr val="000000"/>
                            </a:solidFill>
                            <a:latin typeface="Cambria Math" panose="02040503050406030204" pitchFamily="18" charset="0"/>
                            <a:ea typeface="Cambria Math" panose="02040503050406030204" pitchFamily="18" charset="0"/>
                          </a:rPr>
                        </m:ctrlPr>
                      </m:sSubPr>
                      <m:e>
                        <m:r>
                          <a:rPr lang="en-US" sz="2800" i="1">
                            <a:solidFill>
                              <a:srgbClr val="000000"/>
                            </a:solidFill>
                            <a:latin typeface="Cambria Math" panose="02040503050406030204" pitchFamily="18" charset="0"/>
                            <a:ea typeface="Cambria Math" panose="02040503050406030204" pitchFamily="18" charset="0"/>
                          </a:rPr>
                          <m:t>𝐵</m:t>
                        </m:r>
                      </m:e>
                      <m:sub>
                        <m:r>
                          <a:rPr lang="en-US" sz="2800" b="0" i="1" smtClean="0">
                            <a:solidFill>
                              <a:srgbClr val="000000"/>
                            </a:solidFill>
                            <a:latin typeface="Cambria Math" panose="02040503050406030204" pitchFamily="18" charset="0"/>
                            <a:ea typeface="Cambria Math" panose="02040503050406030204" pitchFamily="18" charset="0"/>
                          </a:rPr>
                          <m:t>2</m:t>
                        </m:r>
                      </m:sub>
                    </m:sSub>
                    <m:r>
                      <a:rPr lang="en-US" sz="2800" i="1">
                        <a:solidFill>
                          <a:srgbClr val="000000"/>
                        </a:solidFill>
                        <a:latin typeface="Cambria Math" panose="02040503050406030204" pitchFamily="18" charset="0"/>
                        <a:ea typeface="Cambria Math" panose="02040503050406030204" pitchFamily="18" charset="0"/>
                      </a:rPr>
                      <m:t>=</m:t>
                    </m:r>
                    <m:d>
                      <m:dPr>
                        <m:begChr m:val="{"/>
                        <m:endChr m:val="}"/>
                        <m:ctrlPr>
                          <a:rPr lang="en-US" sz="2800" i="1">
                            <a:solidFill>
                              <a:srgbClr val="000000"/>
                            </a:solidFill>
                            <a:latin typeface="Cambria Math" panose="02040503050406030204" pitchFamily="18" charset="0"/>
                            <a:ea typeface="Cambria Math" panose="02040503050406030204" pitchFamily="18" charset="0"/>
                          </a:rPr>
                        </m:ctrlPr>
                      </m:dPr>
                      <m:e>
                        <m:sSubSup>
                          <m:sSubSupPr>
                            <m:ctrlPr>
                              <a:rPr lang="en-US" sz="2800" i="1">
                                <a:solidFill>
                                  <a:srgbClr val="000000"/>
                                </a:solidFill>
                                <a:latin typeface="Cambria Math" panose="02040503050406030204" pitchFamily="18" charset="0"/>
                                <a:ea typeface="Cambria Math" panose="02040503050406030204" pitchFamily="18" charset="0"/>
                              </a:rPr>
                            </m:ctrlPr>
                          </m:sSubSupPr>
                          <m:e>
                            <m:r>
                              <a:rPr lang="en-US" sz="2800" i="1">
                                <a:solidFill>
                                  <a:srgbClr val="000000"/>
                                </a:solidFill>
                                <a:latin typeface="Cambria Math" panose="02040503050406030204" pitchFamily="18" charset="0"/>
                                <a:ea typeface="Cambria Math" panose="02040503050406030204" pitchFamily="18" charset="0"/>
                              </a:rPr>
                              <m:t>𝑚</m:t>
                            </m:r>
                          </m:e>
                          <m:sub>
                            <m:r>
                              <a:rPr lang="en-US" sz="2800" b="0" i="1" smtClean="0">
                                <a:solidFill>
                                  <a:srgbClr val="000000"/>
                                </a:solidFill>
                                <a:latin typeface="Cambria Math" panose="02040503050406030204" pitchFamily="18" charset="0"/>
                                <a:ea typeface="Cambria Math" panose="02040503050406030204" pitchFamily="18" charset="0"/>
                              </a:rPr>
                              <m:t>2</m:t>
                            </m:r>
                          </m:sub>
                          <m:sup>
                            <m:r>
                              <a:rPr lang="en-US" sz="2800" i="1">
                                <a:solidFill>
                                  <a:srgbClr val="000000"/>
                                </a:solidFill>
                                <a:latin typeface="Cambria Math" panose="02040503050406030204" pitchFamily="18" charset="0"/>
                                <a:ea typeface="Cambria Math" panose="02040503050406030204" pitchFamily="18" charset="0"/>
                              </a:rPr>
                              <m:t>1</m:t>
                            </m:r>
                          </m:sup>
                        </m:sSubSup>
                        <m:r>
                          <a:rPr lang="en-US" sz="2800" i="1">
                            <a:solidFill>
                              <a:srgbClr val="000000"/>
                            </a:solidFill>
                            <a:latin typeface="Cambria Math" panose="02040503050406030204" pitchFamily="18" charset="0"/>
                            <a:ea typeface="Cambria Math" panose="02040503050406030204" pitchFamily="18" charset="0"/>
                          </a:rPr>
                          <m:t>,</m:t>
                        </m:r>
                        <m:sSubSup>
                          <m:sSubSupPr>
                            <m:ctrlPr>
                              <a:rPr lang="en-US" sz="2800" i="1">
                                <a:solidFill>
                                  <a:srgbClr val="000000"/>
                                </a:solidFill>
                                <a:latin typeface="Cambria Math" panose="02040503050406030204" pitchFamily="18" charset="0"/>
                                <a:ea typeface="Cambria Math" panose="02040503050406030204" pitchFamily="18" charset="0"/>
                              </a:rPr>
                            </m:ctrlPr>
                          </m:sSubSupPr>
                          <m:e>
                            <m:r>
                              <a:rPr lang="en-US" sz="2800" i="1">
                                <a:solidFill>
                                  <a:srgbClr val="000000"/>
                                </a:solidFill>
                                <a:latin typeface="Cambria Math" panose="02040503050406030204" pitchFamily="18" charset="0"/>
                                <a:ea typeface="Cambria Math" panose="02040503050406030204" pitchFamily="18" charset="0"/>
                              </a:rPr>
                              <m:t>𝑚</m:t>
                            </m:r>
                          </m:e>
                          <m:sub>
                            <m:r>
                              <a:rPr lang="en-US" sz="2800" b="0" i="1" smtClean="0">
                                <a:solidFill>
                                  <a:srgbClr val="000000"/>
                                </a:solidFill>
                                <a:latin typeface="Cambria Math" panose="02040503050406030204" pitchFamily="18" charset="0"/>
                                <a:ea typeface="Cambria Math" panose="02040503050406030204" pitchFamily="18" charset="0"/>
                              </a:rPr>
                              <m:t>2</m:t>
                            </m:r>
                          </m:sub>
                          <m:sup>
                            <m:r>
                              <a:rPr lang="en-US" sz="2800" i="1">
                                <a:solidFill>
                                  <a:srgbClr val="000000"/>
                                </a:solidFill>
                                <a:latin typeface="Cambria Math" panose="02040503050406030204" pitchFamily="18" charset="0"/>
                                <a:ea typeface="Cambria Math" panose="02040503050406030204" pitchFamily="18" charset="0"/>
                              </a:rPr>
                              <m:t>2</m:t>
                            </m:r>
                          </m:sup>
                        </m:sSubSup>
                        <m:r>
                          <a:rPr lang="en-US" sz="2800" i="1">
                            <a:solidFill>
                              <a:srgbClr val="000000"/>
                            </a:solidFill>
                            <a:latin typeface="Cambria Math" panose="02040503050406030204" pitchFamily="18" charset="0"/>
                            <a:ea typeface="Cambria Math" panose="02040503050406030204" pitchFamily="18" charset="0"/>
                          </a:rPr>
                          <m:t>,…</m:t>
                        </m:r>
                      </m:e>
                    </m:d>
                  </m:oMath>
                </a14:m>
                <a:r>
                  <a:rPr lang="en-US" dirty="0"/>
                  <a:t>, …</a:t>
                </a:r>
              </a:p>
              <a:p>
                <a:pPr lvl="1"/>
                <a:r>
                  <a:rPr lang="en-US" b="1" dirty="0"/>
                  <a:t>Blockchain digest: </a:t>
                </a:r>
                <a14:m>
                  <m:oMath xmlns:m="http://schemas.openxmlformats.org/officeDocument/2006/math">
                    <m:sSub>
                      <m:sSubPr>
                        <m:ctrlPr>
                          <a:rPr lang="en-US" sz="2800" i="1">
                            <a:solidFill>
                              <a:srgbClr val="000000"/>
                            </a:solidFill>
                            <a:latin typeface="Cambria Math" panose="02040503050406030204" pitchFamily="18" charset="0"/>
                            <a:ea typeface="Cambria Math" panose="02040503050406030204" pitchFamily="18" charset="0"/>
                          </a:rPr>
                        </m:ctrlPr>
                      </m:sSubPr>
                      <m:e>
                        <m:r>
                          <a:rPr lang="en-US" sz="2800" i="1" dirty="0">
                            <a:latin typeface="Cambria Math" panose="02040503050406030204" pitchFamily="18" charset="0"/>
                            <a:ea typeface="Cambria Math" panose="02040503050406030204" pitchFamily="18" charset="0"/>
                          </a:rPr>
                          <m:t>ℬ</m:t>
                        </m:r>
                        <m:r>
                          <a:rPr lang="en-US" sz="2800" b="0" i="1" dirty="0" smtClean="0">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ea typeface="Cambria Math" panose="02040503050406030204" pitchFamily="18" charset="0"/>
                          </a:rPr>
                          <m:t>Δ</m:t>
                        </m:r>
                      </m:e>
                      <m:sub>
                        <m:r>
                          <a:rPr lang="en-US" sz="2800" b="0" i="1" smtClean="0">
                            <a:latin typeface="Cambria Math" panose="02040503050406030204" pitchFamily="18" charset="0"/>
                            <a:ea typeface="Cambria Math" panose="02040503050406030204" pitchFamily="18" charset="0"/>
                          </a:rPr>
                          <m:t>𝑖</m:t>
                        </m:r>
                      </m:sub>
                    </m:sSub>
                    <m:r>
                      <a:rPr lang="en-US" sz="2800" b="0" i="1" smtClean="0">
                        <a:solidFill>
                          <a:srgbClr val="000000"/>
                        </a:solidFill>
                        <a:latin typeface="Cambria Math" panose="02040503050406030204" pitchFamily="18" charset="0"/>
                        <a:ea typeface="Cambria Math" panose="02040503050406030204" pitchFamily="18" charset="0"/>
                      </a:rPr>
                      <m:t>=</m:t>
                    </m:r>
                    <m:r>
                      <a:rPr lang="en-US" sz="2800" i="1">
                        <a:solidFill>
                          <a:srgbClr val="000000"/>
                        </a:solidFill>
                        <a:latin typeface="Cambria Math" panose="02040503050406030204" pitchFamily="18" charset="0"/>
                        <a:ea typeface="Cambria Math" panose="02040503050406030204" pitchFamily="18" charset="0"/>
                      </a:rPr>
                      <m:t>h</m:t>
                    </m:r>
                    <m:r>
                      <a:rPr lang="en-US" sz="2800" i="1">
                        <a:solidFill>
                          <a:srgbClr val="000000"/>
                        </a:solidFill>
                        <a:latin typeface="Cambria Math" panose="02040503050406030204" pitchFamily="18" charset="0"/>
                        <a:ea typeface="Cambria Math" panose="02040503050406030204" pitchFamily="18" charset="0"/>
                      </a:rPr>
                      <m:t>(</m:t>
                    </m:r>
                    <m:sSub>
                      <m:sSubPr>
                        <m:ctrlPr>
                          <a:rPr lang="en-US" sz="2800" i="1">
                            <a:solidFill>
                              <a:srgbClr val="000000"/>
                            </a:solidFill>
                            <a:latin typeface="Cambria Math" panose="02040503050406030204" pitchFamily="18" charset="0"/>
                            <a:ea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Δ</m:t>
                        </m:r>
                      </m:e>
                      <m:sub>
                        <m:r>
                          <a:rPr lang="en-US" sz="2800" b="0" i="1" smtClean="0">
                            <a:solidFill>
                              <a:srgbClr val="000000"/>
                            </a:solidFill>
                            <a:latin typeface="Cambria Math" panose="02040503050406030204" pitchFamily="18" charset="0"/>
                            <a:ea typeface="Cambria Math" panose="02040503050406030204" pitchFamily="18" charset="0"/>
                          </a:rPr>
                          <m:t>𝑖</m:t>
                        </m:r>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1</m:t>
                        </m:r>
                      </m:sub>
                    </m:sSub>
                    <m:r>
                      <m:rPr>
                        <m:nor/>
                      </m:rPr>
                      <a:rPr lang="en-US" sz="2800" dirty="0"/>
                      <m:t>,</m:t>
                    </m:r>
                    <m:r>
                      <a:rPr lang="en-US" sz="2800" i="1" dirty="0">
                        <a:latin typeface="Cambria Math" panose="02040503050406030204" pitchFamily="18" charset="0"/>
                        <a:ea typeface="Cambria Math" panose="02040503050406030204" pitchFamily="18" charset="0"/>
                      </a:rPr>
                      <m:t>ℳ</m:t>
                    </m:r>
                    <m:r>
                      <a:rPr lang="en-US" sz="2800" b="0" i="1" dirty="0" smtClean="0">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ea typeface="Cambria Math" panose="02040503050406030204" pitchFamily="18" charset="0"/>
                      </a:rPr>
                      <m:t>Δ</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𝐵</m:t>
                        </m:r>
                      </m:e>
                      <m:sub>
                        <m:r>
                          <a:rPr lang="en-US" sz="2800" b="0" i="1" smtClean="0">
                            <a:latin typeface="Cambria Math" panose="02040503050406030204" pitchFamily="18" charset="0"/>
                          </a:rPr>
                          <m:t>𝑖</m:t>
                        </m:r>
                      </m:sub>
                    </m:sSub>
                    <m:r>
                      <a:rPr lang="en-US" sz="2800" i="1">
                        <a:latin typeface="Cambria Math" panose="02040503050406030204" pitchFamily="18" charset="0"/>
                      </a:rPr>
                      <m:t>)</m:t>
                    </m:r>
                    <m:r>
                      <m:rPr>
                        <m:nor/>
                      </m:rPr>
                      <a:rPr lang="en-US" sz="2800" dirty="0"/>
                      <m:t>)</m:t>
                    </m:r>
                  </m:oMath>
                </a14:m>
                <a:endParaRPr lang="en-US" dirty="0"/>
              </a:p>
              <a:p>
                <a:pPr lvl="2"/>
                <a:r>
                  <a:rPr lang="en-US" sz="2400" dirty="0"/>
                  <a:t>Where is </a:t>
                </a:r>
                <a14:m>
                  <m:oMath xmlns:m="http://schemas.openxmlformats.org/officeDocument/2006/math">
                    <m:r>
                      <a:rPr lang="en-US" sz="2400" i="1" dirty="0">
                        <a:latin typeface="Cambria Math" panose="02040503050406030204" pitchFamily="18" charset="0"/>
                        <a:ea typeface="Cambria Math" panose="02040503050406030204" pitchFamily="18" charset="0"/>
                      </a:rPr>
                      <m:t>ℳ</m:t>
                    </m:r>
                    <m:r>
                      <a:rPr lang="en-US" sz="2400" i="1" dirty="0">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Δ</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𝑖</m:t>
                        </m:r>
                      </m:sub>
                    </m:sSub>
                    <m:r>
                      <a:rPr lang="en-US" sz="2400" i="1">
                        <a:latin typeface="Cambria Math" panose="02040503050406030204" pitchFamily="18" charset="0"/>
                      </a:rPr>
                      <m:t>)</m:t>
                    </m:r>
                  </m:oMath>
                </a14:m>
                <a:r>
                  <a:rPr lang="en-US" sz="2400" dirty="0">
                    <a:solidFill>
                      <a:srgbClr val="000000"/>
                    </a:solidFill>
                    <a:ea typeface="Cambria Math" panose="02040503050406030204" pitchFamily="18" charset="0"/>
                  </a:rPr>
                  <a:t> is </a:t>
                </a:r>
                <a:r>
                  <a:rPr lang="en-US" sz="2400" dirty="0"/>
                  <a:t>Merkle digest of block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i="1">
                            <a:latin typeface="Cambria Math" panose="02040503050406030204" pitchFamily="18" charset="0"/>
                          </a:rPr>
                          <m:t>𝑖</m:t>
                        </m:r>
                      </m:sub>
                    </m:sSub>
                  </m:oMath>
                </a14:m>
                <a:endParaRPr lang="en-US" sz="2000" dirty="0"/>
              </a:p>
              <a:p>
                <a:pPr lvl="2"/>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ℳ</m:t>
                    </m:r>
                    <m:r>
                      <a:rPr lang="en-US" sz="2000" i="1" dirty="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Δ</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r>
                          <a:rPr lang="en-US" sz="2000" b="0" i="1" smtClean="0">
                            <a:latin typeface="Cambria Math" panose="02040503050406030204" pitchFamily="18" charset="0"/>
                          </a:rPr>
                          <m:t>1</m:t>
                        </m:r>
                      </m:sub>
                    </m:sSub>
                    <m:r>
                      <a:rPr lang="en-US" sz="2000" i="1">
                        <a:latin typeface="Cambria Math" panose="02040503050406030204" pitchFamily="18" charset="0"/>
                      </a:rPr>
                      <m:t>)</m:t>
                    </m:r>
                  </m:oMath>
                </a14:m>
                <a:r>
                  <a:rPr lang="en-US" sz="2000" dirty="0">
                    <a:solidFill>
                      <a:srgbClr val="000000"/>
                    </a:solidFill>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i="1">
                            <a:solidFill>
                              <a:srgbClr val="000000"/>
                            </a:solidFill>
                            <a:latin typeface="Cambria Math" panose="02040503050406030204" pitchFamily="18" charset="0"/>
                            <a:ea typeface="Cambria Math" panose="02040503050406030204" pitchFamily="18" charset="0"/>
                          </a:rPr>
                          <m:t>1</m:t>
                        </m:r>
                      </m:sub>
                    </m:sSub>
                  </m:oMath>
                </a14:m>
                <a:r>
                  <a:rPr lang="en-US" sz="2000" dirty="0"/>
                  <a:t>,</a:t>
                </a:r>
                <a14:m>
                  <m:oMath xmlns:m="http://schemas.openxmlformats.org/officeDocument/2006/math">
                    <m:r>
                      <a:rPr lang="en-US" sz="2000" i="1" dirty="0">
                        <a:latin typeface="Cambria Math" panose="02040503050406030204" pitchFamily="18" charset="0"/>
                        <a:ea typeface="Cambria Math" panose="02040503050406030204" pitchFamily="18" charset="0"/>
                      </a:rPr>
                      <m:t>ℳ</m:t>
                    </m:r>
                    <m:r>
                      <a:rPr lang="en-US" sz="2000" i="1" dirty="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Δ</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r>
                          <a:rPr lang="en-US" sz="2000" i="1">
                            <a:latin typeface="Cambria Math" panose="02040503050406030204" pitchFamily="18" charset="0"/>
                          </a:rPr>
                          <m:t>2</m:t>
                        </m:r>
                      </m:sub>
                    </m:sSub>
                    <m:r>
                      <a:rPr lang="en-US" sz="2000" i="1">
                        <a:latin typeface="Cambria Math" panose="02040503050406030204" pitchFamily="18" charset="0"/>
                      </a:rPr>
                      <m:t>)</m:t>
                    </m:r>
                  </m:oMath>
                </a14:m>
                <a:r>
                  <a:rPr lang="en-US" sz="2000" dirty="0"/>
                  <a:t>),...</a:t>
                </a:r>
              </a:p>
            </p:txBody>
          </p:sp>
        </mc:Choice>
        <mc:Fallback xmlns="">
          <p:sp>
            <p:nvSpPr>
              <p:cNvPr id="3" name="Content Placeholder 2">
                <a:extLst>
                  <a:ext uri="{FF2B5EF4-FFF2-40B4-BE49-F238E27FC236}">
                    <a16:creationId xmlns:a16="http://schemas.microsoft.com/office/drawing/2014/main" id="{AF60DD62-A782-4EDA-A3E7-53029D1CA23C}"/>
                  </a:ext>
                </a:extLst>
              </p:cNvPr>
              <p:cNvSpPr>
                <a:spLocks noGrp="1" noRot="1" noChangeAspect="1" noMove="1" noResize="1" noEditPoints="1" noAdjustHandles="1" noChangeArrowheads="1" noChangeShapeType="1" noTextEdit="1"/>
              </p:cNvSpPr>
              <p:nvPr>
                <p:ph idx="1"/>
              </p:nvPr>
            </p:nvSpPr>
            <p:spPr>
              <a:xfrm>
                <a:off x="388938" y="938213"/>
                <a:ext cx="8229600" cy="3009320"/>
              </a:xfrm>
              <a:blipFill>
                <a:blip r:embed="rId3"/>
                <a:stretch>
                  <a:fillRect l="-667" t="-2632" b="-242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5DCC63F-B5F4-4369-A56A-49C1225E32B0}"/>
              </a:ext>
            </a:extLst>
          </p:cNvPr>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a:extLst>
              <a:ext uri="{FF2B5EF4-FFF2-40B4-BE49-F238E27FC236}">
                <a16:creationId xmlns:a16="http://schemas.microsoft.com/office/drawing/2014/main" id="{CF544D18-5A9E-401A-8B3B-4E661B49ACFE}"/>
              </a:ext>
            </a:extLst>
          </p:cNvPr>
          <p:cNvSpPr>
            <a:spLocks noGrp="1"/>
          </p:cNvSpPr>
          <p:nvPr>
            <p:ph type="sldNum" sz="quarter" idx="12"/>
          </p:nvPr>
        </p:nvSpPr>
        <p:spPr/>
        <p:txBody>
          <a:bodyPr/>
          <a:lstStyle/>
          <a:p>
            <a:pPr>
              <a:defRPr/>
            </a:pPr>
            <a:fld id="{4AC8934D-7EC5-4767-94BA-6AA41C7401E4}" type="slidenum">
              <a:rPr lang="he-IL" altLang="en-US" smtClean="0"/>
              <a:pPr>
                <a:defRPr/>
              </a:pPr>
              <a:t>77</a:t>
            </a:fld>
            <a:endParaRPr lang="en-US" alt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2ACEA36-FAEA-40A3-91FD-15C381E848DA}"/>
                  </a:ext>
                </a:extLst>
              </p:cNvPr>
              <p:cNvSpPr/>
              <p:nvPr/>
            </p:nvSpPr>
            <p:spPr bwMode="auto">
              <a:xfrm>
                <a:off x="531135" y="3947533"/>
                <a:ext cx="2392569" cy="402919"/>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𝐵</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1</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m:t>
                          </m:r>
                        </m:e>
                      </m:d>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7" name="Rectangle 6">
                <a:extLst>
                  <a:ext uri="{FF2B5EF4-FFF2-40B4-BE49-F238E27FC236}">
                    <a16:creationId xmlns:a16="http://schemas.microsoft.com/office/drawing/2014/main" id="{72ACEA36-FAEA-40A3-91FD-15C381E848DA}"/>
                  </a:ext>
                </a:extLst>
              </p:cNvPr>
              <p:cNvSpPr>
                <a:spLocks noRot="1" noChangeAspect="1" noMove="1" noResize="1" noEditPoints="1" noAdjustHandles="1" noChangeArrowheads="1" noChangeShapeType="1" noTextEdit="1"/>
              </p:cNvSpPr>
              <p:nvPr/>
            </p:nvSpPr>
            <p:spPr bwMode="auto">
              <a:xfrm>
                <a:off x="531135" y="3947533"/>
                <a:ext cx="2392569" cy="402919"/>
              </a:xfrm>
              <a:prstGeom prst="rect">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294EF30-9C62-4CB1-BD06-5F5B54616AC6}"/>
                  </a:ext>
                </a:extLst>
              </p:cNvPr>
              <p:cNvSpPr/>
              <p:nvPr/>
            </p:nvSpPr>
            <p:spPr bwMode="auto">
              <a:xfrm>
                <a:off x="3282629" y="3962518"/>
                <a:ext cx="2398241" cy="400118"/>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𝐵</m:t>
                          </m:r>
                        </m:e>
                        <m:sub>
                          <m:r>
                            <a:rPr lang="en-US" i="1">
                              <a:solidFill>
                                <a:srgbClr val="000000"/>
                              </a:solidFill>
                              <a:latin typeface="Cambria Math" panose="02040503050406030204" pitchFamily="18" charset="0"/>
                              <a:ea typeface="Cambria Math" panose="02040503050406030204" pitchFamily="18" charset="0"/>
                            </a:rPr>
                            <m:t>2</m:t>
                          </m:r>
                        </m:sub>
                      </m:sSub>
                      <m:r>
                        <a:rPr lang="en-US" i="1">
                          <a:solidFill>
                            <a:srgbClr val="000000"/>
                          </a:solidFill>
                          <a:latin typeface="Cambria Math" panose="02040503050406030204" pitchFamily="18" charset="0"/>
                          <a:ea typeface="Cambria Math" panose="02040503050406030204" pitchFamily="18" charset="0"/>
                        </a:rPr>
                        <m:t>=</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i="1">
                                  <a:solidFill>
                                    <a:srgbClr val="000000"/>
                                  </a:solidFill>
                                  <a:latin typeface="Cambria Math" panose="02040503050406030204" pitchFamily="18" charset="0"/>
                                  <a:ea typeface="Cambria Math" panose="02040503050406030204" pitchFamily="18" charset="0"/>
                                </a:rPr>
                                <m:t>2</m:t>
                              </m:r>
                            </m:sub>
                            <m:sup>
                              <m:r>
                                <a:rPr lang="en-US" i="1">
                                  <a:solidFill>
                                    <a:srgbClr val="000000"/>
                                  </a:solidFill>
                                  <a:latin typeface="Cambria Math" panose="02040503050406030204" pitchFamily="18" charset="0"/>
                                  <a:ea typeface="Cambria Math" panose="02040503050406030204" pitchFamily="18" charset="0"/>
                                </a:rPr>
                                <m:t>1</m:t>
                              </m:r>
                            </m:sup>
                          </m:sSubSup>
                          <m:r>
                            <a:rPr lang="en-US" i="1">
                              <a:solidFill>
                                <a:srgbClr val="000000"/>
                              </a:solidFill>
                              <a:latin typeface="Cambria Math" panose="02040503050406030204" pitchFamily="18" charset="0"/>
                              <a:ea typeface="Cambria Math" panose="02040503050406030204" pitchFamily="18" charset="0"/>
                            </a:rPr>
                            <m:t>,</m:t>
                          </m:r>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i="1">
                                  <a:solidFill>
                                    <a:srgbClr val="000000"/>
                                  </a:solidFill>
                                  <a:latin typeface="Cambria Math" panose="02040503050406030204" pitchFamily="18" charset="0"/>
                                  <a:ea typeface="Cambria Math" panose="02040503050406030204" pitchFamily="18" charset="0"/>
                                </a:rPr>
                                <m:t>2</m:t>
                              </m:r>
                            </m:sub>
                            <m:sup>
                              <m:r>
                                <a:rPr lang="en-US" i="1">
                                  <a:solidFill>
                                    <a:srgbClr val="000000"/>
                                  </a:solidFill>
                                  <a:latin typeface="Cambria Math" panose="02040503050406030204" pitchFamily="18" charset="0"/>
                                  <a:ea typeface="Cambria Math" panose="02040503050406030204" pitchFamily="18" charset="0"/>
                                </a:rPr>
                                <m:t>2</m:t>
                              </m:r>
                            </m:sup>
                          </m:sSubSup>
                          <m:r>
                            <a:rPr lang="en-US" i="1">
                              <a:solidFill>
                                <a:srgbClr val="000000"/>
                              </a:solidFill>
                              <a:latin typeface="Cambria Math" panose="02040503050406030204" pitchFamily="18" charset="0"/>
                              <a:ea typeface="Cambria Math" panose="02040503050406030204" pitchFamily="18" charset="0"/>
                            </a:rPr>
                            <m:t>,…</m:t>
                          </m:r>
                        </m:e>
                      </m:d>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8" name="Rectangle 7">
                <a:extLst>
                  <a:ext uri="{FF2B5EF4-FFF2-40B4-BE49-F238E27FC236}">
                    <a16:creationId xmlns:a16="http://schemas.microsoft.com/office/drawing/2014/main" id="{A294EF30-9C62-4CB1-BD06-5F5B54616AC6}"/>
                  </a:ext>
                </a:extLst>
              </p:cNvPr>
              <p:cNvSpPr>
                <a:spLocks noRot="1" noChangeAspect="1" noMove="1" noResize="1" noEditPoints="1" noAdjustHandles="1" noChangeArrowheads="1" noChangeShapeType="1" noTextEdit="1"/>
              </p:cNvSpPr>
              <p:nvPr/>
            </p:nvSpPr>
            <p:spPr bwMode="auto">
              <a:xfrm>
                <a:off x="3282629" y="3962518"/>
                <a:ext cx="2398241" cy="400118"/>
              </a:xfrm>
              <a:prstGeom prst="rect">
                <a:avLst/>
              </a:prstGeom>
              <a:blipFill>
                <a:blip r:embed="rId5"/>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9" name="Trapezoid 8">
            <a:extLst>
              <a:ext uri="{FF2B5EF4-FFF2-40B4-BE49-F238E27FC236}">
                <a16:creationId xmlns:a16="http://schemas.microsoft.com/office/drawing/2014/main" id="{814D7D31-D784-4BC9-ACAF-9FD1FFD2142B}"/>
              </a:ext>
            </a:extLst>
          </p:cNvPr>
          <p:cNvSpPr/>
          <p:nvPr/>
        </p:nvSpPr>
        <p:spPr bwMode="auto">
          <a:xfrm flipH="1" flipV="1">
            <a:off x="525462" y="4339060"/>
            <a:ext cx="2398241" cy="415979"/>
          </a:xfrm>
          <a:prstGeom prst="trapezoid">
            <a:avLst>
              <a:gd name="adj" fmla="val 16597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3BE72B1-A8CE-478D-A0EF-47D8BFBE75BC}"/>
                  </a:ext>
                </a:extLst>
              </p:cNvPr>
              <p:cNvSpPr txBox="1"/>
              <p:nvPr/>
            </p:nvSpPr>
            <p:spPr>
              <a:xfrm flipH="1">
                <a:off x="1421443" y="4339060"/>
                <a:ext cx="69235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rPr>
                        <m:t>ℳ</m:t>
                      </m:r>
                    </m:oMath>
                  </m:oMathPara>
                </a14:m>
                <a:endParaRPr lang="en-US" sz="2400" dirty="0"/>
              </a:p>
            </p:txBody>
          </p:sp>
        </mc:Choice>
        <mc:Fallback xmlns="">
          <p:sp>
            <p:nvSpPr>
              <p:cNvPr id="10" name="TextBox 9">
                <a:extLst>
                  <a:ext uri="{FF2B5EF4-FFF2-40B4-BE49-F238E27FC236}">
                    <a16:creationId xmlns:a16="http://schemas.microsoft.com/office/drawing/2014/main" id="{F3BE72B1-A8CE-478D-A0EF-47D8BFBE75BC}"/>
                  </a:ext>
                </a:extLst>
              </p:cNvPr>
              <p:cNvSpPr txBox="1">
                <a:spLocks noRot="1" noChangeAspect="1" noMove="1" noResize="1" noEditPoints="1" noAdjustHandles="1" noChangeArrowheads="1" noChangeShapeType="1" noTextEdit="1"/>
              </p:cNvSpPr>
              <p:nvPr/>
            </p:nvSpPr>
            <p:spPr>
              <a:xfrm flipH="1">
                <a:off x="1421443" y="4339060"/>
                <a:ext cx="692358" cy="461665"/>
              </a:xfrm>
              <a:prstGeom prst="rect">
                <a:avLst/>
              </a:prstGeom>
              <a:blipFill>
                <a:blip r:embed="rId6"/>
                <a:stretch>
                  <a:fillRect/>
                </a:stretch>
              </a:blipFill>
            </p:spPr>
            <p:txBody>
              <a:bodyPr/>
              <a:lstStyle/>
              <a:p>
                <a:r>
                  <a:rPr lang="en-US">
                    <a:noFill/>
                  </a:rPr>
                  <a:t> </a:t>
                </a:r>
              </a:p>
            </p:txBody>
          </p:sp>
        </mc:Fallback>
      </mc:AlternateContent>
      <p:sp>
        <p:nvSpPr>
          <p:cNvPr id="11" name="Trapezoid 10">
            <a:extLst>
              <a:ext uri="{FF2B5EF4-FFF2-40B4-BE49-F238E27FC236}">
                <a16:creationId xmlns:a16="http://schemas.microsoft.com/office/drawing/2014/main" id="{47B5EBA6-F2AB-42BB-8800-D86E8A233C05}"/>
              </a:ext>
            </a:extLst>
          </p:cNvPr>
          <p:cNvSpPr/>
          <p:nvPr/>
        </p:nvSpPr>
        <p:spPr bwMode="auto">
          <a:xfrm rot="16200000" flipH="1" flipV="1">
            <a:off x="4892709" y="5360418"/>
            <a:ext cx="907408"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0665F60-85FC-4EB6-8F0A-2572335A605B}"/>
                  </a:ext>
                </a:extLst>
              </p:cNvPr>
              <p:cNvSpPr txBox="1"/>
              <p:nvPr/>
            </p:nvSpPr>
            <p:spPr>
              <a:xfrm>
                <a:off x="5123211" y="5320570"/>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a:p>
            </p:txBody>
          </p:sp>
        </mc:Choice>
        <mc:Fallback xmlns="">
          <p:sp>
            <p:nvSpPr>
              <p:cNvPr id="12" name="TextBox 11">
                <a:extLst>
                  <a:ext uri="{FF2B5EF4-FFF2-40B4-BE49-F238E27FC236}">
                    <a16:creationId xmlns:a16="http://schemas.microsoft.com/office/drawing/2014/main" id="{30665F60-85FC-4EB6-8F0A-2572335A605B}"/>
                  </a:ext>
                </a:extLst>
              </p:cNvPr>
              <p:cNvSpPr txBox="1">
                <a:spLocks noRot="1" noChangeAspect="1" noMove="1" noResize="1" noEditPoints="1" noAdjustHandles="1" noChangeArrowheads="1" noChangeShapeType="1" noTextEdit="1"/>
              </p:cNvSpPr>
              <p:nvPr/>
            </p:nvSpPr>
            <p:spPr>
              <a:xfrm>
                <a:off x="5123211" y="5320570"/>
                <a:ext cx="446404" cy="461665"/>
              </a:xfrm>
              <a:prstGeom prst="rect">
                <a:avLst/>
              </a:prstGeom>
              <a:blipFill>
                <a:blip r:embed="rId7"/>
                <a:stretch>
                  <a:fillRect/>
                </a:stretch>
              </a:blipFill>
            </p:spPr>
            <p:txBody>
              <a:bodyPr/>
              <a:lstStyle/>
              <a:p>
                <a:r>
                  <a:rPr lang="en-US">
                    <a:noFill/>
                  </a:rPr>
                  <a:t> </a:t>
                </a:r>
              </a:p>
            </p:txBody>
          </p:sp>
        </mc:Fallback>
      </mc:AlternateContent>
      <p:sp>
        <p:nvSpPr>
          <p:cNvPr id="13" name="Trapezoid 12">
            <a:extLst>
              <a:ext uri="{FF2B5EF4-FFF2-40B4-BE49-F238E27FC236}">
                <a16:creationId xmlns:a16="http://schemas.microsoft.com/office/drawing/2014/main" id="{678DB148-7C06-43BE-BAAF-DADC3E47F73F}"/>
              </a:ext>
            </a:extLst>
          </p:cNvPr>
          <p:cNvSpPr/>
          <p:nvPr/>
        </p:nvSpPr>
        <p:spPr bwMode="auto">
          <a:xfrm flipH="1" flipV="1">
            <a:off x="3282630" y="4362636"/>
            <a:ext cx="2398241" cy="415979"/>
          </a:xfrm>
          <a:prstGeom prst="trapezoid">
            <a:avLst>
              <a:gd name="adj" fmla="val 160953"/>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E11C7C1-1633-4732-9739-BF52CD7DA2E4}"/>
                  </a:ext>
                </a:extLst>
              </p:cNvPr>
              <p:cNvSpPr txBox="1"/>
              <p:nvPr/>
            </p:nvSpPr>
            <p:spPr>
              <a:xfrm flipH="1">
                <a:off x="4178611" y="4362636"/>
                <a:ext cx="6713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ea typeface="Cambria Math" panose="02040503050406030204" pitchFamily="18" charset="0"/>
                        </a:rPr>
                        <m:t>ℳ</m:t>
                      </m:r>
                    </m:oMath>
                  </m:oMathPara>
                </a14:m>
                <a:endParaRPr lang="en-US" sz="2400" dirty="0"/>
              </a:p>
            </p:txBody>
          </p:sp>
        </mc:Choice>
        <mc:Fallback xmlns="">
          <p:sp>
            <p:nvSpPr>
              <p:cNvPr id="14" name="TextBox 13">
                <a:extLst>
                  <a:ext uri="{FF2B5EF4-FFF2-40B4-BE49-F238E27FC236}">
                    <a16:creationId xmlns:a16="http://schemas.microsoft.com/office/drawing/2014/main" id="{DE11C7C1-1633-4732-9739-BF52CD7DA2E4}"/>
                  </a:ext>
                </a:extLst>
              </p:cNvPr>
              <p:cNvSpPr txBox="1">
                <a:spLocks noRot="1" noChangeAspect="1" noMove="1" noResize="1" noEditPoints="1" noAdjustHandles="1" noChangeArrowheads="1" noChangeShapeType="1" noTextEdit="1"/>
              </p:cNvSpPr>
              <p:nvPr/>
            </p:nvSpPr>
            <p:spPr>
              <a:xfrm flipH="1">
                <a:off x="4178611" y="4362636"/>
                <a:ext cx="671360"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7FCA352-7F53-4346-AD05-F733E8B52C91}"/>
                  </a:ext>
                </a:extLst>
              </p:cNvPr>
              <p:cNvSpPr/>
              <p:nvPr/>
            </p:nvSpPr>
            <p:spPr bwMode="auto">
              <a:xfrm>
                <a:off x="3958113" y="4772490"/>
                <a:ext cx="1044137" cy="337547"/>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ℳ</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15" name="Rectangle 14">
                <a:extLst>
                  <a:ext uri="{FF2B5EF4-FFF2-40B4-BE49-F238E27FC236}">
                    <a16:creationId xmlns:a16="http://schemas.microsoft.com/office/drawing/2014/main" id="{17FCA352-7F53-4346-AD05-F733E8B52C91}"/>
                  </a:ext>
                </a:extLst>
              </p:cNvPr>
              <p:cNvSpPr>
                <a:spLocks noRot="1" noChangeAspect="1" noMove="1" noResize="1" noEditPoints="1" noAdjustHandles="1" noChangeArrowheads="1" noChangeShapeType="1" noTextEdit="1"/>
              </p:cNvSpPr>
              <p:nvPr/>
            </p:nvSpPr>
            <p:spPr bwMode="auto">
              <a:xfrm>
                <a:off x="3958113" y="4772490"/>
                <a:ext cx="1044137" cy="337547"/>
              </a:xfrm>
              <a:prstGeom prst="rect">
                <a:avLst/>
              </a:prstGeom>
              <a:blipFill>
                <a:blip r:embed="rId9"/>
                <a:stretch>
                  <a:fillRect r="-6897" b="-22807"/>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0C12220-5C85-4AB1-BE97-39D632BFE1E7}"/>
                  </a:ext>
                </a:extLst>
              </p:cNvPr>
              <p:cNvSpPr/>
              <p:nvPr/>
            </p:nvSpPr>
            <p:spPr bwMode="auto">
              <a:xfrm>
                <a:off x="6039795" y="3985790"/>
                <a:ext cx="2398241" cy="400118"/>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𝐵</m:t>
                          </m:r>
                        </m:e>
                        <m:sub>
                          <m:r>
                            <a:rPr lang="en-US" b="0" i="1" smtClean="0">
                              <a:solidFill>
                                <a:srgbClr val="000000"/>
                              </a:solidFill>
                              <a:latin typeface="Cambria Math" panose="02040503050406030204" pitchFamily="18" charset="0"/>
                              <a:ea typeface="Cambria Math" panose="02040503050406030204" pitchFamily="18" charset="0"/>
                            </a:rPr>
                            <m:t>3</m:t>
                          </m:r>
                        </m:sub>
                      </m:sSub>
                      <m:r>
                        <a:rPr lang="en-US" i="1">
                          <a:solidFill>
                            <a:srgbClr val="000000"/>
                          </a:solidFill>
                          <a:latin typeface="Cambria Math" panose="02040503050406030204" pitchFamily="18" charset="0"/>
                          <a:ea typeface="Cambria Math" panose="02040503050406030204" pitchFamily="18" charset="0"/>
                        </a:rPr>
                        <m:t>=</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b="0" i="1" smtClean="0">
                                  <a:solidFill>
                                    <a:srgbClr val="000000"/>
                                  </a:solidFill>
                                  <a:latin typeface="Cambria Math" panose="02040503050406030204" pitchFamily="18" charset="0"/>
                                  <a:ea typeface="Cambria Math" panose="02040503050406030204" pitchFamily="18" charset="0"/>
                                </a:rPr>
                                <m:t>3</m:t>
                              </m:r>
                            </m:sub>
                            <m:sup>
                              <m:r>
                                <a:rPr lang="en-US" i="1">
                                  <a:solidFill>
                                    <a:srgbClr val="000000"/>
                                  </a:solidFill>
                                  <a:latin typeface="Cambria Math" panose="02040503050406030204" pitchFamily="18" charset="0"/>
                                  <a:ea typeface="Cambria Math" panose="02040503050406030204" pitchFamily="18" charset="0"/>
                                </a:rPr>
                                <m:t>1</m:t>
                              </m:r>
                            </m:sup>
                          </m:sSubSup>
                          <m:r>
                            <a:rPr lang="en-US" i="1">
                              <a:solidFill>
                                <a:srgbClr val="000000"/>
                              </a:solidFill>
                              <a:latin typeface="Cambria Math" panose="02040503050406030204" pitchFamily="18" charset="0"/>
                              <a:ea typeface="Cambria Math" panose="02040503050406030204" pitchFamily="18" charset="0"/>
                            </a:rPr>
                            <m:t>,</m:t>
                          </m:r>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b="0" i="1" smtClean="0">
                                  <a:solidFill>
                                    <a:srgbClr val="000000"/>
                                  </a:solidFill>
                                  <a:latin typeface="Cambria Math" panose="02040503050406030204" pitchFamily="18" charset="0"/>
                                  <a:ea typeface="Cambria Math" panose="02040503050406030204" pitchFamily="18" charset="0"/>
                                </a:rPr>
                                <m:t>3</m:t>
                              </m:r>
                            </m:sub>
                            <m:sup>
                              <m:r>
                                <a:rPr lang="en-US" i="1">
                                  <a:solidFill>
                                    <a:srgbClr val="000000"/>
                                  </a:solidFill>
                                  <a:latin typeface="Cambria Math" panose="02040503050406030204" pitchFamily="18" charset="0"/>
                                  <a:ea typeface="Cambria Math" panose="02040503050406030204" pitchFamily="18" charset="0"/>
                                </a:rPr>
                                <m:t>2</m:t>
                              </m:r>
                            </m:sup>
                          </m:sSubSup>
                          <m:r>
                            <a:rPr lang="en-US" i="1">
                              <a:solidFill>
                                <a:srgbClr val="000000"/>
                              </a:solidFill>
                              <a:latin typeface="Cambria Math" panose="02040503050406030204" pitchFamily="18" charset="0"/>
                              <a:ea typeface="Cambria Math" panose="02040503050406030204" pitchFamily="18" charset="0"/>
                            </a:rPr>
                            <m:t>,…</m:t>
                          </m:r>
                        </m:e>
                      </m:d>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16" name="Rectangle 15">
                <a:extLst>
                  <a:ext uri="{FF2B5EF4-FFF2-40B4-BE49-F238E27FC236}">
                    <a16:creationId xmlns:a16="http://schemas.microsoft.com/office/drawing/2014/main" id="{90C12220-5C85-4AB1-BE97-39D632BFE1E7}"/>
                  </a:ext>
                </a:extLst>
              </p:cNvPr>
              <p:cNvSpPr>
                <a:spLocks noRot="1" noChangeAspect="1" noMove="1" noResize="1" noEditPoints="1" noAdjustHandles="1" noChangeArrowheads="1" noChangeShapeType="1" noTextEdit="1"/>
              </p:cNvSpPr>
              <p:nvPr/>
            </p:nvSpPr>
            <p:spPr bwMode="auto">
              <a:xfrm>
                <a:off x="6039795" y="3985790"/>
                <a:ext cx="2398241" cy="400118"/>
              </a:xfrm>
              <a:prstGeom prst="rect">
                <a:avLst/>
              </a:prstGeom>
              <a:blipFill>
                <a:blip r:embed="rId10"/>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17" name="Elbow Connector 7">
            <a:extLst>
              <a:ext uri="{FF2B5EF4-FFF2-40B4-BE49-F238E27FC236}">
                <a16:creationId xmlns:a16="http://schemas.microsoft.com/office/drawing/2014/main" id="{577D4A50-9B5F-4843-A2DE-AAFB7DC5CF5A}"/>
              </a:ext>
            </a:extLst>
          </p:cNvPr>
          <p:cNvCxnSpPr>
            <a:cxnSpLocks/>
            <a:endCxn id="11" idx="2"/>
          </p:cNvCxnSpPr>
          <p:nvPr/>
        </p:nvCxnSpPr>
        <p:spPr bwMode="auto">
          <a:xfrm rot="16200000" flipH="1">
            <a:off x="3260679" y="3664615"/>
            <a:ext cx="390490" cy="3391047"/>
          </a:xfrm>
          <a:prstGeom prst="bentConnector2">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46C3B537-C4F2-4AD3-8F33-1D2A81608B81}"/>
              </a:ext>
            </a:extLst>
          </p:cNvPr>
          <p:cNvCxnSpPr>
            <a:cxnSpLocks/>
            <a:stCxn id="15" idx="2"/>
          </p:cNvCxnSpPr>
          <p:nvPr/>
        </p:nvCxnSpPr>
        <p:spPr bwMode="auto">
          <a:xfrm>
            <a:off x="4480182" y="5110037"/>
            <a:ext cx="699502" cy="15567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rapezoid 18">
            <a:extLst>
              <a:ext uri="{FF2B5EF4-FFF2-40B4-BE49-F238E27FC236}">
                <a16:creationId xmlns:a16="http://schemas.microsoft.com/office/drawing/2014/main" id="{78F67802-577F-416E-88C5-673205A5585D}"/>
              </a:ext>
            </a:extLst>
          </p:cNvPr>
          <p:cNvSpPr/>
          <p:nvPr/>
        </p:nvSpPr>
        <p:spPr bwMode="auto">
          <a:xfrm rot="16200000" flipH="1" flipV="1">
            <a:off x="7700958" y="5350761"/>
            <a:ext cx="907408"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7E49702-B368-4A8C-ABF1-DB3CC653E0AF}"/>
                  </a:ext>
                </a:extLst>
              </p:cNvPr>
              <p:cNvSpPr txBox="1"/>
              <p:nvPr/>
            </p:nvSpPr>
            <p:spPr>
              <a:xfrm>
                <a:off x="7975214" y="5310954"/>
                <a:ext cx="41816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a:p>
            </p:txBody>
          </p:sp>
        </mc:Choice>
        <mc:Fallback xmlns="">
          <p:sp>
            <p:nvSpPr>
              <p:cNvPr id="20" name="TextBox 19">
                <a:extLst>
                  <a:ext uri="{FF2B5EF4-FFF2-40B4-BE49-F238E27FC236}">
                    <a16:creationId xmlns:a16="http://schemas.microsoft.com/office/drawing/2014/main" id="{77E49702-B368-4A8C-ABF1-DB3CC653E0AF}"/>
                  </a:ext>
                </a:extLst>
              </p:cNvPr>
              <p:cNvSpPr txBox="1">
                <a:spLocks noRot="1" noChangeAspect="1" noMove="1" noResize="1" noEditPoints="1" noAdjustHandles="1" noChangeArrowheads="1" noChangeShapeType="1" noTextEdit="1"/>
              </p:cNvSpPr>
              <p:nvPr/>
            </p:nvSpPr>
            <p:spPr>
              <a:xfrm>
                <a:off x="7975214" y="5310954"/>
                <a:ext cx="418167" cy="461665"/>
              </a:xfrm>
              <a:prstGeom prst="rect">
                <a:avLst/>
              </a:prstGeom>
              <a:blipFill>
                <a:blip r:embed="rId11"/>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72415AB0-BE06-49F0-BCAB-E7A73000AEB8}"/>
              </a:ext>
            </a:extLst>
          </p:cNvPr>
          <p:cNvCxnSpPr>
            <a:cxnSpLocks/>
          </p:cNvCxnSpPr>
          <p:nvPr/>
        </p:nvCxnSpPr>
        <p:spPr bwMode="auto">
          <a:xfrm>
            <a:off x="7236496" y="5217096"/>
            <a:ext cx="723200" cy="1497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a:extLst>
              <a:ext uri="{FF2B5EF4-FFF2-40B4-BE49-F238E27FC236}">
                <a16:creationId xmlns:a16="http://schemas.microsoft.com/office/drawing/2014/main" id="{4AC1B85E-B8FC-4157-96BB-9B4A69F04504}"/>
              </a:ext>
            </a:extLst>
          </p:cNvPr>
          <p:cNvCxnSpPr>
            <a:cxnSpLocks/>
            <a:stCxn id="12" idx="3"/>
            <a:endCxn id="20" idx="1"/>
          </p:cNvCxnSpPr>
          <p:nvPr/>
        </p:nvCxnSpPr>
        <p:spPr bwMode="auto">
          <a:xfrm flipV="1">
            <a:off x="5569615" y="5541787"/>
            <a:ext cx="2405599" cy="961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93F785DD-71F7-4D13-BDBC-582519506625}"/>
              </a:ext>
            </a:extLst>
          </p:cNvPr>
          <p:cNvCxnSpPr/>
          <p:nvPr/>
        </p:nvCxnSpPr>
        <p:spPr bwMode="auto">
          <a:xfrm>
            <a:off x="8359928" y="5541787"/>
            <a:ext cx="43838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872B1DB-0D95-4DC7-B482-6AB41083448E}"/>
                  </a:ext>
                </a:extLst>
              </p:cNvPr>
              <p:cNvSpPr/>
              <p:nvPr/>
            </p:nvSpPr>
            <p:spPr>
              <a:xfrm>
                <a:off x="1800657" y="5545196"/>
                <a:ext cx="1901418" cy="369332"/>
              </a:xfrm>
              <a:prstGeom prst="rect">
                <a:avLst/>
              </a:prstGeom>
            </p:spPr>
            <p:txBody>
              <a:bodyPr wrap="none">
                <a:spAutoFit/>
              </a:bodyPr>
              <a:lstStyle/>
              <a:p>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ℬ</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e>
                      <m:sub>
                        <m:r>
                          <a:rPr lang="en-US" i="1">
                            <a:solidFill>
                              <a:srgbClr val="000000"/>
                            </a:solidFill>
                            <a:latin typeface="Cambria Math" panose="02040503050406030204" pitchFamily="18" charset="0"/>
                            <a:ea typeface="Cambria Math" panose="02040503050406030204" pitchFamily="18" charset="0"/>
                          </a:rPr>
                          <m:t>1</m:t>
                        </m:r>
                      </m:sub>
                    </m:sSub>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ea typeface="Cambria Math" panose="02040503050406030204" pitchFamily="18" charset="0"/>
                  </a:rPr>
                  <a:t> </a:t>
                </a:r>
                <a14:m>
                  <m:oMath xmlns:m="http://schemas.openxmlformats.org/officeDocument/2006/math">
                    <m:r>
                      <a:rPr lang="en-US" i="1" dirty="0">
                        <a:latin typeface="Cambria Math" panose="02040503050406030204" pitchFamily="18" charset="0"/>
                        <a:ea typeface="Cambria Math" panose="02040503050406030204" pitchFamily="18" charset="0"/>
                      </a:rPr>
                      <m:t>ℳ</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1</m:t>
                        </m:r>
                      </m:sub>
                    </m:sSub>
                    <m:r>
                      <a:rPr lang="en-US" i="1">
                        <a:latin typeface="Cambria Math" panose="02040503050406030204" pitchFamily="18" charset="0"/>
                      </a:rPr>
                      <m:t>)</m:t>
                    </m:r>
                  </m:oMath>
                </a14:m>
                <a:endParaRPr lang="en-US" dirty="0"/>
              </a:p>
            </p:txBody>
          </p:sp>
        </mc:Choice>
        <mc:Fallback xmlns="">
          <p:sp>
            <p:nvSpPr>
              <p:cNvPr id="24" name="Rectangle 23">
                <a:extLst>
                  <a:ext uri="{FF2B5EF4-FFF2-40B4-BE49-F238E27FC236}">
                    <a16:creationId xmlns:a16="http://schemas.microsoft.com/office/drawing/2014/main" id="{F872B1DB-0D95-4DC7-B482-6AB41083448E}"/>
                  </a:ext>
                </a:extLst>
              </p:cNvPr>
              <p:cNvSpPr>
                <a:spLocks noRot="1" noChangeAspect="1" noMove="1" noResize="1" noEditPoints="1" noAdjustHandles="1" noChangeArrowheads="1" noChangeShapeType="1" noTextEdit="1"/>
              </p:cNvSpPr>
              <p:nvPr/>
            </p:nvSpPr>
            <p:spPr>
              <a:xfrm>
                <a:off x="1800657" y="5545196"/>
                <a:ext cx="1901418" cy="369332"/>
              </a:xfrm>
              <a:prstGeom prst="rect">
                <a:avLst/>
              </a:prstGeom>
              <a:blipFill>
                <a:blip r:embed="rId12"/>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088EDE3-A6B9-4394-B66B-B0DB23BCDFB7}"/>
                  </a:ext>
                </a:extLst>
              </p:cNvPr>
              <p:cNvSpPr txBox="1"/>
              <p:nvPr/>
            </p:nvSpPr>
            <p:spPr>
              <a:xfrm>
                <a:off x="5495760" y="5569033"/>
                <a:ext cx="2521396" cy="369332"/>
              </a:xfrm>
              <a:prstGeom prst="rect">
                <a:avLst/>
              </a:prstGeom>
              <a:noFill/>
            </p:spPr>
            <p:txBody>
              <a:bodyPr wrap="none" rtlCol="0">
                <a:spAutoFit/>
              </a:bodyPr>
              <a:lstStyle/>
              <a:p>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ℬ</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e>
                      <m:sub>
                        <m:r>
                          <a:rPr lang="en-US" i="1">
                            <a:solidFill>
                              <a:srgbClr val="000000"/>
                            </a:solidFill>
                            <a:latin typeface="Cambria Math" panose="02040503050406030204" pitchFamily="18" charset="0"/>
                            <a:ea typeface="Cambria Math" panose="02040503050406030204" pitchFamily="18" charset="0"/>
                          </a:rPr>
                          <m:t>2</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h</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i="1">
                            <a:solidFill>
                              <a:srgbClr val="000000"/>
                            </a:solidFill>
                            <a:latin typeface="Cambria Math" panose="02040503050406030204" pitchFamily="18" charset="0"/>
                            <a:ea typeface="Cambria Math" panose="02040503050406030204" pitchFamily="18" charset="0"/>
                          </a:rPr>
                          <m:t>1</m:t>
                        </m:r>
                      </m:sub>
                    </m:sSub>
                  </m:oMath>
                </a14:m>
                <a:r>
                  <a:rPr lang="en-US" dirty="0"/>
                  <a:t>,</a:t>
                </a:r>
                <a14:m>
                  <m:oMath xmlns:m="http://schemas.openxmlformats.org/officeDocument/2006/math">
                    <m:r>
                      <a:rPr lang="en-US" i="1" dirty="0">
                        <a:latin typeface="Cambria Math" panose="02040503050406030204" pitchFamily="18" charset="0"/>
                        <a:ea typeface="Cambria Math" panose="02040503050406030204" pitchFamily="18" charset="0"/>
                      </a:rPr>
                      <m:t>ℳ</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a:t>
                </a:r>
              </a:p>
            </p:txBody>
          </p:sp>
        </mc:Choice>
        <mc:Fallback xmlns="">
          <p:sp>
            <p:nvSpPr>
              <p:cNvPr id="25" name="TextBox 24">
                <a:extLst>
                  <a:ext uri="{FF2B5EF4-FFF2-40B4-BE49-F238E27FC236}">
                    <a16:creationId xmlns:a16="http://schemas.microsoft.com/office/drawing/2014/main" id="{B088EDE3-A6B9-4394-B66B-B0DB23BCDFB7}"/>
                  </a:ext>
                </a:extLst>
              </p:cNvPr>
              <p:cNvSpPr txBox="1">
                <a:spLocks noRot="1" noChangeAspect="1" noMove="1" noResize="1" noEditPoints="1" noAdjustHandles="1" noChangeArrowheads="1" noChangeShapeType="1" noTextEdit="1"/>
              </p:cNvSpPr>
              <p:nvPr/>
            </p:nvSpPr>
            <p:spPr>
              <a:xfrm>
                <a:off x="5495760" y="5569033"/>
                <a:ext cx="2521396" cy="369332"/>
              </a:xfrm>
              <a:prstGeom prst="rect">
                <a:avLst/>
              </a:prstGeom>
              <a:blipFill>
                <a:blip r:embed="rId13"/>
                <a:stretch>
                  <a:fillRect t="-10000" r="-145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36E7C5-917D-4AC4-AEC6-3D5D909E88F3}"/>
                  </a:ext>
                </a:extLst>
              </p:cNvPr>
              <p:cNvSpPr txBox="1"/>
              <p:nvPr/>
            </p:nvSpPr>
            <p:spPr>
              <a:xfrm>
                <a:off x="8247225" y="5587953"/>
                <a:ext cx="7446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ℬ</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e>
                        <m:sub>
                          <m:r>
                            <a:rPr lang="en-US" b="0" i="1" smtClean="0">
                              <a:solidFill>
                                <a:srgbClr val="000000"/>
                              </a:solidFill>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26" name="TextBox 25">
                <a:extLst>
                  <a:ext uri="{FF2B5EF4-FFF2-40B4-BE49-F238E27FC236}">
                    <a16:creationId xmlns:a16="http://schemas.microsoft.com/office/drawing/2014/main" id="{D636E7C5-917D-4AC4-AEC6-3D5D909E88F3}"/>
                  </a:ext>
                </a:extLst>
              </p:cNvPr>
              <p:cNvSpPr txBox="1">
                <a:spLocks noRot="1" noChangeAspect="1" noMove="1" noResize="1" noEditPoints="1" noAdjustHandles="1" noChangeArrowheads="1" noChangeShapeType="1" noTextEdit="1"/>
              </p:cNvSpPr>
              <p:nvPr/>
            </p:nvSpPr>
            <p:spPr>
              <a:xfrm>
                <a:off x="8247225" y="5587953"/>
                <a:ext cx="744627" cy="369332"/>
              </a:xfrm>
              <a:prstGeom prst="rect">
                <a:avLst/>
              </a:prstGeom>
              <a:blipFill>
                <a:blip r:embed="rId14"/>
                <a:stretch>
                  <a:fillRect b="-1667"/>
                </a:stretch>
              </a:blipFill>
            </p:spPr>
            <p:txBody>
              <a:bodyPr/>
              <a:lstStyle/>
              <a:p>
                <a:r>
                  <a:rPr lang="en-US">
                    <a:noFill/>
                  </a:rPr>
                  <a:t> </a:t>
                </a:r>
              </a:p>
            </p:txBody>
          </p:sp>
        </mc:Fallback>
      </mc:AlternateContent>
      <p:sp>
        <p:nvSpPr>
          <p:cNvPr id="27" name="Trapezoid 26">
            <a:extLst>
              <a:ext uri="{FF2B5EF4-FFF2-40B4-BE49-F238E27FC236}">
                <a16:creationId xmlns:a16="http://schemas.microsoft.com/office/drawing/2014/main" id="{C22E8092-3D02-4BE5-B274-1C051E825D6E}"/>
              </a:ext>
            </a:extLst>
          </p:cNvPr>
          <p:cNvSpPr/>
          <p:nvPr/>
        </p:nvSpPr>
        <p:spPr bwMode="auto">
          <a:xfrm flipH="1" flipV="1">
            <a:off x="6039794" y="4381037"/>
            <a:ext cx="2377245" cy="439804"/>
          </a:xfrm>
          <a:prstGeom prst="trapezoid">
            <a:avLst>
              <a:gd name="adj" fmla="val 150443"/>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A2E51002-DEB2-45B1-984A-11F77A2E29ED}"/>
                  </a:ext>
                </a:extLst>
              </p:cNvPr>
              <p:cNvSpPr/>
              <p:nvPr/>
            </p:nvSpPr>
            <p:spPr bwMode="auto">
              <a:xfrm>
                <a:off x="6696547" y="4819412"/>
                <a:ext cx="1044232" cy="387437"/>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ℳ</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28" name="Rectangle 27">
                <a:extLst>
                  <a:ext uri="{FF2B5EF4-FFF2-40B4-BE49-F238E27FC236}">
                    <a16:creationId xmlns:a16="http://schemas.microsoft.com/office/drawing/2014/main" id="{A2E51002-DEB2-45B1-984A-11F77A2E29ED}"/>
                  </a:ext>
                </a:extLst>
              </p:cNvPr>
              <p:cNvSpPr>
                <a:spLocks noRot="1" noChangeAspect="1" noMove="1" noResize="1" noEditPoints="1" noAdjustHandles="1" noChangeArrowheads="1" noChangeShapeType="1" noTextEdit="1"/>
              </p:cNvSpPr>
              <p:nvPr/>
            </p:nvSpPr>
            <p:spPr bwMode="auto">
              <a:xfrm>
                <a:off x="6696547" y="4819412"/>
                <a:ext cx="1044232" cy="387437"/>
              </a:xfrm>
              <a:prstGeom prst="rect">
                <a:avLst/>
              </a:prstGeom>
              <a:blipFill>
                <a:blip r:embed="rId15"/>
                <a:stretch>
                  <a:fillRect r="-7514" b="-7692"/>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52F93B-8DB5-4E47-A205-789FD5B07719}"/>
                  </a:ext>
                </a:extLst>
              </p:cNvPr>
              <p:cNvSpPr txBox="1"/>
              <p:nvPr/>
            </p:nvSpPr>
            <p:spPr>
              <a:xfrm flipH="1">
                <a:off x="6824300" y="4360063"/>
                <a:ext cx="6713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ea typeface="Cambria Math" panose="02040503050406030204" pitchFamily="18" charset="0"/>
                        </a:rPr>
                        <m:t>ℳ</m:t>
                      </m:r>
                    </m:oMath>
                  </m:oMathPara>
                </a14:m>
                <a:endParaRPr lang="en-US" sz="2400" dirty="0"/>
              </a:p>
            </p:txBody>
          </p:sp>
        </mc:Choice>
        <mc:Fallback xmlns="">
          <p:sp>
            <p:nvSpPr>
              <p:cNvPr id="29" name="TextBox 28">
                <a:extLst>
                  <a:ext uri="{FF2B5EF4-FFF2-40B4-BE49-F238E27FC236}">
                    <a16:creationId xmlns:a16="http://schemas.microsoft.com/office/drawing/2014/main" id="{0C52F93B-8DB5-4E47-A205-789FD5B07719}"/>
                  </a:ext>
                </a:extLst>
              </p:cNvPr>
              <p:cNvSpPr txBox="1">
                <a:spLocks noRot="1" noChangeAspect="1" noMove="1" noResize="1" noEditPoints="1" noAdjustHandles="1" noChangeArrowheads="1" noChangeShapeType="1" noTextEdit="1"/>
              </p:cNvSpPr>
              <p:nvPr/>
            </p:nvSpPr>
            <p:spPr>
              <a:xfrm flipH="1">
                <a:off x="6824300" y="4360063"/>
                <a:ext cx="671360" cy="461665"/>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00D71347-87D3-46DE-BE8E-7B507E2227E0}"/>
                  </a:ext>
                </a:extLst>
              </p:cNvPr>
              <p:cNvSpPr/>
              <p:nvPr/>
            </p:nvSpPr>
            <p:spPr bwMode="auto">
              <a:xfrm>
                <a:off x="1213227" y="4776733"/>
                <a:ext cx="1049770" cy="404295"/>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ℳ</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30" name="Rectangle 29">
                <a:extLst>
                  <a:ext uri="{FF2B5EF4-FFF2-40B4-BE49-F238E27FC236}">
                    <a16:creationId xmlns:a16="http://schemas.microsoft.com/office/drawing/2014/main" id="{00D71347-87D3-46DE-BE8E-7B507E2227E0}"/>
                  </a:ext>
                </a:extLst>
              </p:cNvPr>
              <p:cNvSpPr>
                <a:spLocks noRot="1" noChangeAspect="1" noMove="1" noResize="1" noEditPoints="1" noAdjustHandles="1" noChangeArrowheads="1" noChangeShapeType="1" noTextEdit="1"/>
              </p:cNvSpPr>
              <p:nvPr/>
            </p:nvSpPr>
            <p:spPr bwMode="auto">
              <a:xfrm>
                <a:off x="1213227" y="4776733"/>
                <a:ext cx="1049770" cy="404295"/>
              </a:xfrm>
              <a:prstGeom prst="rect">
                <a:avLst/>
              </a:prstGeom>
              <a:blipFill>
                <a:blip r:embed="rId17"/>
                <a:stretch>
                  <a:fillRect r="-6322" b="-2941"/>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Tree>
    <p:extLst>
      <p:ext uri="{BB962C8B-B14F-4D97-AF65-F5344CB8AC3E}">
        <p14:creationId xmlns:p14="http://schemas.microsoft.com/office/powerpoint/2010/main" val="31326391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A53E8-EED8-42E8-8EE6-4A32B4B9920D}"/>
              </a:ext>
            </a:extLst>
          </p:cNvPr>
          <p:cNvSpPr>
            <a:spLocks noGrp="1"/>
          </p:cNvSpPr>
          <p:nvPr>
            <p:ph type="title"/>
          </p:nvPr>
        </p:nvSpPr>
        <p:spPr/>
        <p:txBody>
          <a:bodyPr/>
          <a:lstStyle/>
          <a:p>
            <a:r>
              <a:rPr lang="en-US" dirty="0"/>
              <a:t>Blockchain Digest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60DD62-A782-4EDA-A3E7-53029D1CA23C}"/>
                  </a:ext>
                </a:extLst>
              </p:cNvPr>
              <p:cNvSpPr>
                <a:spLocks noGrp="1"/>
              </p:cNvSpPr>
              <p:nvPr>
                <p:ph idx="1"/>
              </p:nvPr>
            </p:nvSpPr>
            <p:spPr>
              <a:xfrm>
                <a:off x="388938" y="938212"/>
                <a:ext cx="8366124" cy="4981575"/>
              </a:xfrm>
            </p:spPr>
            <p:txBody>
              <a:bodyPr/>
              <a:lstStyle/>
              <a:p>
                <a:r>
                  <a:rPr lang="en-US" dirty="0"/>
                  <a:t>Auditable log/ledger mechanism</a:t>
                </a:r>
              </a:p>
              <a:p>
                <a:r>
                  <a:rPr lang="en-US" dirty="0"/>
                  <a:t>Entries added over time, in </a:t>
                </a:r>
                <a:r>
                  <a:rPr lang="en-US" u="sng" dirty="0"/>
                  <a:t>blocks</a:t>
                </a:r>
              </a:p>
              <a:p>
                <a:pPr lvl="1"/>
                <a14:m>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𝐵</m:t>
                        </m:r>
                      </m:e>
                      <m:sub>
                        <m:r>
                          <a:rPr lang="en-US" sz="2800" i="1">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ea typeface="Cambria Math" panose="02040503050406030204" pitchFamily="18" charset="0"/>
                      </a:rPr>
                      <m:t>=</m:t>
                    </m:r>
                    <m:d>
                      <m:dPr>
                        <m:begChr m:val="{"/>
                        <m:endChr m:val="}"/>
                        <m:ctrlPr>
                          <a:rPr lang="en-US" sz="2800" i="1" smtClean="0">
                            <a:latin typeface="Cambria Math" panose="02040503050406030204" pitchFamily="18" charset="0"/>
                            <a:ea typeface="Cambria Math" panose="02040503050406030204" pitchFamily="18" charset="0"/>
                          </a:rPr>
                        </m:ctrlPr>
                      </m:dPr>
                      <m:e>
                        <m:sSubSup>
                          <m:sSubSupPr>
                            <m:ctrlPr>
                              <a:rPr lang="en-US" sz="2800" i="1" smtClean="0">
                                <a:latin typeface="Cambria Math" panose="02040503050406030204" pitchFamily="18" charset="0"/>
                                <a:ea typeface="Cambria Math" panose="02040503050406030204" pitchFamily="18" charset="0"/>
                              </a:rPr>
                            </m:ctrlPr>
                          </m:sSubSupPr>
                          <m:e>
                            <m:r>
                              <a:rPr lang="en-US" sz="2800" b="0" i="1" smtClean="0">
                                <a:latin typeface="Cambria Math" panose="02040503050406030204" pitchFamily="18" charset="0"/>
                                <a:ea typeface="Cambria Math" panose="02040503050406030204" pitchFamily="18" charset="0"/>
                              </a:rPr>
                              <m:t>𝑚</m:t>
                            </m:r>
                          </m:e>
                          <m:sub>
                            <m:r>
                              <a:rPr lang="en-US" sz="2800" b="0" i="1" smtClean="0">
                                <a:latin typeface="Cambria Math" panose="02040503050406030204" pitchFamily="18" charset="0"/>
                                <a:ea typeface="Cambria Math" panose="02040503050406030204" pitchFamily="18" charset="0"/>
                              </a:rPr>
                              <m:t>1</m:t>
                            </m:r>
                          </m:sub>
                          <m:sup>
                            <m:r>
                              <a:rPr lang="en-US" sz="2800" b="0" i="1" smtClean="0">
                                <a:latin typeface="Cambria Math" panose="02040503050406030204" pitchFamily="18" charset="0"/>
                                <a:ea typeface="Cambria Math" panose="02040503050406030204" pitchFamily="18" charset="0"/>
                              </a:rPr>
                              <m:t>1</m:t>
                            </m:r>
                          </m:sup>
                        </m:sSubSup>
                        <m:r>
                          <a:rPr lang="en-US" sz="2800" b="0" i="1" smtClean="0">
                            <a:latin typeface="Cambria Math" panose="02040503050406030204" pitchFamily="18" charset="0"/>
                            <a:ea typeface="Cambria Math" panose="02040503050406030204" pitchFamily="18" charset="0"/>
                          </a:rPr>
                          <m:t>,</m:t>
                        </m:r>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𝑚</m:t>
                            </m:r>
                          </m:e>
                          <m:sub>
                            <m:r>
                              <a:rPr lang="en-US" sz="2800" i="1">
                                <a:latin typeface="Cambria Math" panose="02040503050406030204" pitchFamily="18" charset="0"/>
                                <a:ea typeface="Cambria Math" panose="02040503050406030204" pitchFamily="18" charset="0"/>
                              </a:rPr>
                              <m:t>1</m:t>
                            </m:r>
                          </m:sub>
                          <m:sup>
                            <m:r>
                              <a:rPr lang="en-US" sz="2800" b="0" i="1" smtClean="0">
                                <a:latin typeface="Cambria Math" panose="02040503050406030204" pitchFamily="18" charset="0"/>
                                <a:ea typeface="Cambria Math" panose="02040503050406030204" pitchFamily="18" charset="0"/>
                              </a:rPr>
                              <m:t>2</m:t>
                            </m:r>
                          </m:sup>
                        </m:sSubSup>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m:t>
                        </m:r>
                      </m:e>
                    </m:d>
                    <m:r>
                      <a:rPr lang="en-US" sz="2800" b="0" i="0" smtClean="0">
                        <a:latin typeface="Cambria Math" panose="02040503050406030204" pitchFamily="18" charset="0"/>
                        <a:ea typeface="Cambria Math" panose="02040503050406030204" pitchFamily="18" charset="0"/>
                      </a:rPr>
                      <m:t>, </m:t>
                    </m:r>
                    <m:sSub>
                      <m:sSubPr>
                        <m:ctrlPr>
                          <a:rPr lang="en-US" sz="2800" i="1">
                            <a:solidFill>
                              <a:srgbClr val="000000"/>
                            </a:solidFill>
                            <a:latin typeface="Cambria Math" panose="02040503050406030204" pitchFamily="18" charset="0"/>
                            <a:ea typeface="Cambria Math" panose="02040503050406030204" pitchFamily="18" charset="0"/>
                          </a:rPr>
                        </m:ctrlPr>
                      </m:sSubPr>
                      <m:e>
                        <m:r>
                          <a:rPr lang="en-US" sz="2800" i="1">
                            <a:solidFill>
                              <a:srgbClr val="000000"/>
                            </a:solidFill>
                            <a:latin typeface="Cambria Math" panose="02040503050406030204" pitchFamily="18" charset="0"/>
                            <a:ea typeface="Cambria Math" panose="02040503050406030204" pitchFamily="18" charset="0"/>
                          </a:rPr>
                          <m:t>𝐵</m:t>
                        </m:r>
                      </m:e>
                      <m:sub>
                        <m:r>
                          <a:rPr lang="en-US" sz="2800" b="0" i="1" smtClean="0">
                            <a:solidFill>
                              <a:srgbClr val="000000"/>
                            </a:solidFill>
                            <a:latin typeface="Cambria Math" panose="02040503050406030204" pitchFamily="18" charset="0"/>
                            <a:ea typeface="Cambria Math" panose="02040503050406030204" pitchFamily="18" charset="0"/>
                          </a:rPr>
                          <m:t>2</m:t>
                        </m:r>
                      </m:sub>
                    </m:sSub>
                    <m:r>
                      <a:rPr lang="en-US" sz="2800" i="1">
                        <a:solidFill>
                          <a:srgbClr val="000000"/>
                        </a:solidFill>
                        <a:latin typeface="Cambria Math" panose="02040503050406030204" pitchFamily="18" charset="0"/>
                        <a:ea typeface="Cambria Math" panose="02040503050406030204" pitchFamily="18" charset="0"/>
                      </a:rPr>
                      <m:t>=</m:t>
                    </m:r>
                    <m:d>
                      <m:dPr>
                        <m:begChr m:val="{"/>
                        <m:endChr m:val="}"/>
                        <m:ctrlPr>
                          <a:rPr lang="en-US" sz="2800" i="1">
                            <a:solidFill>
                              <a:srgbClr val="000000"/>
                            </a:solidFill>
                            <a:latin typeface="Cambria Math" panose="02040503050406030204" pitchFamily="18" charset="0"/>
                            <a:ea typeface="Cambria Math" panose="02040503050406030204" pitchFamily="18" charset="0"/>
                          </a:rPr>
                        </m:ctrlPr>
                      </m:dPr>
                      <m:e>
                        <m:sSubSup>
                          <m:sSubSupPr>
                            <m:ctrlPr>
                              <a:rPr lang="en-US" sz="2800" i="1">
                                <a:solidFill>
                                  <a:srgbClr val="000000"/>
                                </a:solidFill>
                                <a:latin typeface="Cambria Math" panose="02040503050406030204" pitchFamily="18" charset="0"/>
                                <a:ea typeface="Cambria Math" panose="02040503050406030204" pitchFamily="18" charset="0"/>
                              </a:rPr>
                            </m:ctrlPr>
                          </m:sSubSupPr>
                          <m:e>
                            <m:r>
                              <a:rPr lang="en-US" sz="2800" i="1">
                                <a:solidFill>
                                  <a:srgbClr val="000000"/>
                                </a:solidFill>
                                <a:latin typeface="Cambria Math" panose="02040503050406030204" pitchFamily="18" charset="0"/>
                                <a:ea typeface="Cambria Math" panose="02040503050406030204" pitchFamily="18" charset="0"/>
                              </a:rPr>
                              <m:t>𝑚</m:t>
                            </m:r>
                          </m:e>
                          <m:sub>
                            <m:r>
                              <a:rPr lang="en-US" sz="2800" b="0" i="1" smtClean="0">
                                <a:solidFill>
                                  <a:srgbClr val="000000"/>
                                </a:solidFill>
                                <a:latin typeface="Cambria Math" panose="02040503050406030204" pitchFamily="18" charset="0"/>
                                <a:ea typeface="Cambria Math" panose="02040503050406030204" pitchFamily="18" charset="0"/>
                              </a:rPr>
                              <m:t>2</m:t>
                            </m:r>
                          </m:sub>
                          <m:sup>
                            <m:r>
                              <a:rPr lang="en-US" sz="2800" i="1">
                                <a:solidFill>
                                  <a:srgbClr val="000000"/>
                                </a:solidFill>
                                <a:latin typeface="Cambria Math" panose="02040503050406030204" pitchFamily="18" charset="0"/>
                                <a:ea typeface="Cambria Math" panose="02040503050406030204" pitchFamily="18" charset="0"/>
                              </a:rPr>
                              <m:t>1</m:t>
                            </m:r>
                          </m:sup>
                        </m:sSubSup>
                        <m:r>
                          <a:rPr lang="en-US" sz="2800" i="1">
                            <a:solidFill>
                              <a:srgbClr val="000000"/>
                            </a:solidFill>
                            <a:latin typeface="Cambria Math" panose="02040503050406030204" pitchFamily="18" charset="0"/>
                            <a:ea typeface="Cambria Math" panose="02040503050406030204" pitchFamily="18" charset="0"/>
                          </a:rPr>
                          <m:t>,</m:t>
                        </m:r>
                        <m:sSubSup>
                          <m:sSubSupPr>
                            <m:ctrlPr>
                              <a:rPr lang="en-US" sz="2800" i="1">
                                <a:solidFill>
                                  <a:srgbClr val="000000"/>
                                </a:solidFill>
                                <a:latin typeface="Cambria Math" panose="02040503050406030204" pitchFamily="18" charset="0"/>
                                <a:ea typeface="Cambria Math" panose="02040503050406030204" pitchFamily="18" charset="0"/>
                              </a:rPr>
                            </m:ctrlPr>
                          </m:sSubSupPr>
                          <m:e>
                            <m:r>
                              <a:rPr lang="en-US" sz="2800" i="1">
                                <a:solidFill>
                                  <a:srgbClr val="000000"/>
                                </a:solidFill>
                                <a:latin typeface="Cambria Math" panose="02040503050406030204" pitchFamily="18" charset="0"/>
                                <a:ea typeface="Cambria Math" panose="02040503050406030204" pitchFamily="18" charset="0"/>
                              </a:rPr>
                              <m:t>𝑚</m:t>
                            </m:r>
                          </m:e>
                          <m:sub>
                            <m:r>
                              <a:rPr lang="en-US" sz="2800" b="0" i="1" smtClean="0">
                                <a:solidFill>
                                  <a:srgbClr val="000000"/>
                                </a:solidFill>
                                <a:latin typeface="Cambria Math" panose="02040503050406030204" pitchFamily="18" charset="0"/>
                                <a:ea typeface="Cambria Math" panose="02040503050406030204" pitchFamily="18" charset="0"/>
                              </a:rPr>
                              <m:t>2</m:t>
                            </m:r>
                          </m:sub>
                          <m:sup>
                            <m:r>
                              <a:rPr lang="en-US" sz="2800" i="1">
                                <a:solidFill>
                                  <a:srgbClr val="000000"/>
                                </a:solidFill>
                                <a:latin typeface="Cambria Math" panose="02040503050406030204" pitchFamily="18" charset="0"/>
                                <a:ea typeface="Cambria Math" panose="02040503050406030204" pitchFamily="18" charset="0"/>
                              </a:rPr>
                              <m:t>2</m:t>
                            </m:r>
                          </m:sup>
                        </m:sSubSup>
                        <m:r>
                          <a:rPr lang="en-US" sz="2800" i="1">
                            <a:solidFill>
                              <a:srgbClr val="000000"/>
                            </a:solidFill>
                            <a:latin typeface="Cambria Math" panose="02040503050406030204" pitchFamily="18" charset="0"/>
                            <a:ea typeface="Cambria Math" panose="02040503050406030204" pitchFamily="18" charset="0"/>
                          </a:rPr>
                          <m:t>,…</m:t>
                        </m:r>
                      </m:e>
                    </m:d>
                  </m:oMath>
                </a14:m>
                <a:r>
                  <a:rPr lang="en-US" dirty="0"/>
                  <a:t>, …</a:t>
                </a:r>
              </a:p>
              <a:p>
                <a:pPr lvl="1"/>
                <a:r>
                  <a:rPr lang="en-US" dirty="0"/>
                  <a:t>Everyone can add a new block</a:t>
                </a:r>
              </a:p>
              <a:p>
                <a:pPr lvl="1"/>
                <a:r>
                  <a:rPr lang="en-US" dirty="0"/>
                  <a:t>Merkle digests: </a:t>
                </a:r>
                <a14:m>
                  <m:oMath xmlns:m="http://schemas.openxmlformats.org/officeDocument/2006/math">
                    <m:r>
                      <a:rPr lang="en-US" sz="2800" i="1" dirty="0">
                        <a:latin typeface="Cambria Math" panose="02040503050406030204" pitchFamily="18" charset="0"/>
                        <a:ea typeface="Cambria Math" panose="02040503050406030204" pitchFamily="18" charset="0"/>
                      </a:rPr>
                      <m:t>ℳ</m:t>
                    </m:r>
                    <m:r>
                      <a:rPr lang="en-US" sz="2800" i="1">
                        <a:solidFill>
                          <a:srgbClr val="000000"/>
                        </a:solidFill>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𝐵</m:t>
                        </m:r>
                      </m:e>
                      <m:sub>
                        <m:r>
                          <a:rPr lang="en-US" sz="2800" i="1">
                            <a:latin typeface="Cambria Math" panose="02040503050406030204" pitchFamily="18" charset="0"/>
                            <a:ea typeface="Cambria Math" panose="02040503050406030204" pitchFamily="18" charset="0"/>
                          </a:rPr>
                          <m:t>1</m:t>
                        </m:r>
                      </m:sub>
                    </m:sSub>
                    <m:r>
                      <a:rPr lang="en-US" sz="2800" i="1">
                        <a:solidFill>
                          <a:srgbClr val="000000"/>
                        </a:solidFill>
                        <a:latin typeface="Cambria Math" panose="02040503050406030204" pitchFamily="18" charset="0"/>
                        <a:ea typeface="Cambria Math" panose="02040503050406030204" pitchFamily="18" charset="0"/>
                      </a:rPr>
                      <m:t>)</m:t>
                    </m:r>
                  </m:oMath>
                </a14:m>
                <a:r>
                  <a:rPr lang="en-US" sz="2800" dirty="0">
                    <a:solidFill>
                      <a:srgbClr val="000000"/>
                    </a:solidFill>
                    <a:ea typeface="Cambria Math" panose="02040503050406030204" pitchFamily="18" charset="0"/>
                  </a:rPr>
                  <a:t> , </a:t>
                </a:r>
                <a14:m>
                  <m:oMath xmlns:m="http://schemas.openxmlformats.org/officeDocument/2006/math">
                    <m:r>
                      <a:rPr lang="en-US" sz="2800" i="1" dirty="0">
                        <a:latin typeface="Cambria Math" panose="02040503050406030204" pitchFamily="18" charset="0"/>
                        <a:ea typeface="Cambria Math" panose="02040503050406030204" pitchFamily="18" charset="0"/>
                      </a:rPr>
                      <m:t>ℳ</m:t>
                    </m:r>
                    <m:r>
                      <a:rPr lang="en-US" sz="2800" i="1">
                        <a:solidFill>
                          <a:srgbClr val="000000"/>
                        </a:solidFill>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𝐵</m:t>
                        </m:r>
                      </m:e>
                      <m:sub>
                        <m:r>
                          <a:rPr lang="en-US" sz="2800" b="0" i="1" smtClean="0">
                            <a:latin typeface="Cambria Math" panose="02040503050406030204" pitchFamily="18" charset="0"/>
                            <a:ea typeface="Cambria Math" panose="02040503050406030204" pitchFamily="18" charset="0"/>
                          </a:rPr>
                          <m:t>2</m:t>
                        </m:r>
                      </m:sub>
                    </m:sSub>
                    <m:r>
                      <a:rPr lang="en-US" sz="2800" i="1">
                        <a:solidFill>
                          <a:srgbClr val="000000"/>
                        </a:solidFill>
                        <a:latin typeface="Cambria Math" panose="02040503050406030204" pitchFamily="18" charset="0"/>
                        <a:ea typeface="Cambria Math" panose="02040503050406030204" pitchFamily="18" charset="0"/>
                      </a:rPr>
                      <m:t>)</m:t>
                    </m:r>
                  </m:oMath>
                </a14:m>
                <a:r>
                  <a:rPr lang="en-US" sz="2800" dirty="0">
                    <a:solidFill>
                      <a:srgbClr val="000000"/>
                    </a:solidFill>
                    <a:ea typeface="Cambria Math" panose="02040503050406030204" pitchFamily="18" charset="0"/>
                  </a:rPr>
                  <a:t> ,…</a:t>
                </a:r>
              </a:p>
              <a:p>
                <a:pPr lvl="2"/>
                <a:r>
                  <a:rPr lang="en-US" b="1" dirty="0"/>
                  <a:t>Proof-of-Inclusion for each entry</a:t>
                </a:r>
                <a:endParaRPr lang="en-US" dirty="0"/>
              </a:p>
              <a:p>
                <a:pPr lvl="1"/>
                <a:r>
                  <a:rPr lang="en-US" dirty="0"/>
                  <a:t>Blockchain digests: </a:t>
                </a:r>
                <a14:m>
                  <m:oMath xmlns:m="http://schemas.openxmlformats.org/officeDocument/2006/math">
                    <m:sSub>
                      <m:sSubPr>
                        <m:ctrlPr>
                          <a:rPr lang="en-US" sz="2400" i="1">
                            <a:solidFill>
                              <a:srgbClr val="000000"/>
                            </a:solidFill>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Δ</m:t>
                        </m:r>
                      </m:e>
                      <m:sub>
                        <m:r>
                          <a:rPr lang="en-US" sz="2400" i="1">
                            <a:latin typeface="Cambria Math" panose="02040503050406030204" pitchFamily="18" charset="0"/>
                            <a:ea typeface="Cambria Math" panose="02040503050406030204" pitchFamily="18" charset="0"/>
                          </a:rPr>
                          <m:t>𝑖</m:t>
                        </m:r>
                      </m:sub>
                    </m:sSub>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h</m:t>
                    </m:r>
                    <m:r>
                      <a:rPr lang="en-US" sz="2400" i="1">
                        <a:solidFill>
                          <a:srgbClr val="000000"/>
                        </a:solidFill>
                        <a:latin typeface="Cambria Math" panose="02040503050406030204" pitchFamily="18" charset="0"/>
                        <a:ea typeface="Cambria Math" panose="02040503050406030204" pitchFamily="18" charset="0"/>
                      </a:rPr>
                      <m:t>(</m:t>
                    </m:r>
                    <m:sSub>
                      <m:sSubPr>
                        <m:ctrlPr>
                          <a:rPr lang="en-US" sz="2400" i="1">
                            <a:solidFill>
                              <a:srgbClr val="000000"/>
                            </a:solidFill>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Δ</m:t>
                        </m:r>
                      </m:e>
                      <m:sub>
                        <m:r>
                          <a:rPr lang="en-US" sz="2400" i="1">
                            <a:solidFill>
                              <a:srgbClr val="000000"/>
                            </a:solidFill>
                            <a:latin typeface="Cambria Math" panose="02040503050406030204" pitchFamily="18" charset="0"/>
                            <a:ea typeface="Cambria Math" panose="02040503050406030204" pitchFamily="18" charset="0"/>
                          </a:rPr>
                          <m:t>𝑖</m:t>
                        </m:r>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1</m:t>
                        </m:r>
                      </m:sub>
                    </m:sSub>
                    <m:r>
                      <m:rPr>
                        <m:nor/>
                      </m:rPr>
                      <a:rPr lang="en-US" sz="2400" dirty="0"/>
                      <m:t>,</m:t>
                    </m:r>
                    <m:r>
                      <a:rPr lang="en-US" sz="2400" i="1" dirty="0">
                        <a:latin typeface="Cambria Math" panose="02040503050406030204" pitchFamily="18" charset="0"/>
                        <a:ea typeface="Cambria Math" panose="02040503050406030204" pitchFamily="18" charset="0"/>
                      </a:rPr>
                      <m:t>ℳ</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i="1">
                            <a:latin typeface="Cambria Math" panose="02040503050406030204" pitchFamily="18" charset="0"/>
                          </a:rPr>
                          <m:t>𝑖</m:t>
                        </m:r>
                      </m:sub>
                    </m:sSub>
                    <m:r>
                      <a:rPr lang="en-US" sz="2400" i="1">
                        <a:latin typeface="Cambria Math" panose="02040503050406030204" pitchFamily="18" charset="0"/>
                      </a:rPr>
                      <m:t>)</m:t>
                    </m:r>
                    <m:r>
                      <m:rPr>
                        <m:nor/>
                      </m:rPr>
                      <a:rPr lang="en-US" sz="2400" dirty="0"/>
                      <m:t>)</m:t>
                    </m:r>
                  </m:oMath>
                </a14:m>
                <a:r>
                  <a:rPr lang="en-US" dirty="0"/>
                  <a:t>, </a:t>
                </a:r>
                <a14:m>
                  <m:oMath xmlns:m="http://schemas.openxmlformats.org/officeDocument/2006/math">
                    <m:sSub>
                      <m:sSubPr>
                        <m:ctrlPr>
                          <a:rPr lang="en-US" sz="2400" i="1" smtClean="0">
                            <a:solidFill>
                              <a:srgbClr val="000000"/>
                            </a:solidFill>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Δ</m:t>
                        </m:r>
                      </m:e>
                      <m:sub>
                        <m:r>
                          <a:rPr lang="en-US" sz="2400" b="0" i="1" smtClean="0">
                            <a:solidFill>
                              <a:srgbClr val="000000"/>
                            </a:solidFill>
                            <a:latin typeface="Cambria Math" panose="02040503050406030204" pitchFamily="18" charset="0"/>
                            <a:ea typeface="Cambria Math" panose="02040503050406030204" pitchFamily="18" charset="0"/>
                          </a:rPr>
                          <m:t>1</m:t>
                        </m:r>
                      </m:sub>
                    </m:sSub>
                    <m:r>
                      <a:rPr lang="en-US" sz="2400" i="1">
                        <a:solidFill>
                          <a:srgbClr val="000000"/>
                        </a:solidFill>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ℳ</m:t>
                    </m:r>
                    <m:r>
                      <a:rPr lang="en-US" sz="2400" i="1">
                        <a:solidFill>
                          <a:srgbClr val="000000"/>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𝐵</m:t>
                        </m:r>
                      </m:e>
                      <m:sub>
                        <m:r>
                          <a:rPr lang="en-US" sz="2400" i="1">
                            <a:latin typeface="Cambria Math" panose="02040503050406030204" pitchFamily="18" charset="0"/>
                            <a:ea typeface="Cambria Math" panose="02040503050406030204" pitchFamily="18" charset="0"/>
                          </a:rPr>
                          <m:t>1</m:t>
                        </m:r>
                      </m:sub>
                    </m:sSub>
                    <m:r>
                      <a:rPr lang="en-US" sz="2400" i="1">
                        <a:solidFill>
                          <a:srgbClr val="000000"/>
                        </a:solidFill>
                        <a:latin typeface="Cambria Math" panose="02040503050406030204" pitchFamily="18" charset="0"/>
                        <a:ea typeface="Cambria Math" panose="02040503050406030204" pitchFamily="18" charset="0"/>
                      </a:rPr>
                      <m:t>)</m:t>
                    </m:r>
                  </m:oMath>
                </a14:m>
                <a:endParaRPr lang="en-US" sz="2400" dirty="0"/>
              </a:p>
              <a:p>
                <a:r>
                  <a:rPr lang="en-US" dirty="0"/>
                  <a:t>Easily auditable: blockchain PoI and </a:t>
                </a:r>
                <a:r>
                  <a:rPr lang="en-US" dirty="0" err="1"/>
                  <a:t>PoC</a:t>
                </a:r>
                <a:endParaRPr lang="en-US" dirty="0"/>
              </a:p>
              <a:p>
                <a:pPr lvl="2"/>
                <a:r>
                  <a:rPr lang="en-US" b="1" dirty="0"/>
                  <a:t>Proof-of-Consistency</a:t>
                </a:r>
                <a:r>
                  <a:rPr lang="en-US" dirty="0"/>
                  <a:t>: log is immutable (append only)</a:t>
                </a:r>
                <a:endParaRPr lang="en-US" b="1" dirty="0"/>
              </a:p>
              <a:p>
                <a:pPr lvl="2"/>
                <a:r>
                  <a:rPr lang="en-US" b="1" dirty="0"/>
                  <a:t>Proof-of-Inclusion </a:t>
                </a:r>
                <a:r>
                  <a:rPr lang="en-US" dirty="0"/>
                  <a:t>with minimal storage, computation</a:t>
                </a:r>
                <a:endParaRPr lang="en-US" b="1" dirty="0"/>
              </a:p>
              <a:p>
                <a:pPr lvl="3"/>
                <a:r>
                  <a:rPr lang="en-US" dirty="0"/>
                  <a:t>Only entry, Merkle </a:t>
                </a:r>
                <a:r>
                  <a:rPr lang="en-US" dirty="0" err="1"/>
                  <a:t>digest+PoI</a:t>
                </a:r>
                <a:r>
                  <a:rPr lang="en-US" dirty="0"/>
                  <a:t>, and blockchain digests</a:t>
                </a:r>
              </a:p>
            </p:txBody>
          </p:sp>
        </mc:Choice>
        <mc:Fallback xmlns="">
          <p:sp>
            <p:nvSpPr>
              <p:cNvPr id="3" name="Content Placeholder 2">
                <a:extLst>
                  <a:ext uri="{FF2B5EF4-FFF2-40B4-BE49-F238E27FC236}">
                    <a16:creationId xmlns:a16="http://schemas.microsoft.com/office/drawing/2014/main" id="{AF60DD62-A782-4EDA-A3E7-53029D1CA23C}"/>
                  </a:ext>
                </a:extLst>
              </p:cNvPr>
              <p:cNvSpPr>
                <a:spLocks noGrp="1" noRot="1" noChangeAspect="1" noMove="1" noResize="1" noEditPoints="1" noAdjustHandles="1" noChangeArrowheads="1" noChangeShapeType="1" noTextEdit="1"/>
              </p:cNvSpPr>
              <p:nvPr>
                <p:ph idx="1"/>
              </p:nvPr>
            </p:nvSpPr>
            <p:spPr>
              <a:xfrm>
                <a:off x="388938" y="938212"/>
                <a:ext cx="8366124" cy="4981575"/>
              </a:xfrm>
              <a:blipFill>
                <a:blip r:embed="rId2"/>
                <a:stretch>
                  <a:fillRect l="-656" t="-1591" b="-673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5DCC63F-B5F4-4369-A56A-49C1225E32B0}"/>
              </a:ext>
            </a:extLst>
          </p:cNvPr>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a:extLst>
              <a:ext uri="{FF2B5EF4-FFF2-40B4-BE49-F238E27FC236}">
                <a16:creationId xmlns:a16="http://schemas.microsoft.com/office/drawing/2014/main" id="{CF544D18-5A9E-401A-8B3B-4E661B49ACFE}"/>
              </a:ext>
            </a:extLst>
          </p:cNvPr>
          <p:cNvSpPr>
            <a:spLocks noGrp="1"/>
          </p:cNvSpPr>
          <p:nvPr>
            <p:ph type="sldNum" sz="quarter" idx="12"/>
          </p:nvPr>
        </p:nvSpPr>
        <p:spPr/>
        <p:txBody>
          <a:bodyPr/>
          <a:lstStyle/>
          <a:p>
            <a:pPr>
              <a:defRPr/>
            </a:pPr>
            <a:fld id="{4AC8934D-7EC5-4767-94BA-6AA41C7401E4}" type="slidenum">
              <a:rPr lang="he-IL" altLang="en-US" smtClean="0"/>
              <a:pPr>
                <a:defRPr/>
              </a:pPr>
              <a:t>78</a:t>
            </a:fld>
            <a:endParaRPr lang="en-US" altLang="en-US"/>
          </a:p>
        </p:txBody>
      </p:sp>
    </p:spTree>
    <p:extLst>
      <p:ext uri="{BB962C8B-B14F-4D97-AF65-F5344CB8AC3E}">
        <p14:creationId xmlns:p14="http://schemas.microsoft.com/office/powerpoint/2010/main" val="324897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 calcmode="lin" valueType="num">
                                      <p:cBhvr additive="base">
                                        <p:cTn id="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anim calcmode="lin" valueType="num">
                                      <p:cBhvr additive="base">
                                        <p:cTn id="1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 calcmode="lin" valueType="num">
                                      <p:cBhvr additive="base">
                                        <p:cTn id="1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 calcmode="lin" valueType="num">
                                      <p:cBhvr additive="base">
                                        <p:cTn id="1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A53E8-EED8-42E8-8EE6-4A32B4B9920D}"/>
              </a:ext>
            </a:extLst>
          </p:cNvPr>
          <p:cNvSpPr>
            <a:spLocks noGrp="1"/>
          </p:cNvSpPr>
          <p:nvPr>
            <p:ph type="title"/>
          </p:nvPr>
        </p:nvSpPr>
        <p:spPr/>
        <p:txBody>
          <a:bodyPr/>
          <a:lstStyle/>
          <a:p>
            <a:r>
              <a:rPr lang="en-US" dirty="0"/>
              <a:t>Blockchain Proof-of-Inclusion (PoI)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60DD62-A782-4EDA-A3E7-53029D1CA23C}"/>
                  </a:ext>
                </a:extLst>
              </p:cNvPr>
              <p:cNvSpPr>
                <a:spLocks noGrp="1"/>
              </p:cNvSpPr>
              <p:nvPr>
                <p:ph idx="1"/>
              </p:nvPr>
            </p:nvSpPr>
            <p:spPr>
              <a:xfrm>
                <a:off x="388938" y="938212"/>
                <a:ext cx="8366124" cy="4981575"/>
              </a:xfrm>
            </p:spPr>
            <p:txBody>
              <a:bodyPr/>
              <a:lstStyle/>
              <a:p>
                <a:r>
                  <a:rPr lang="en-US" sz="2800" u="sng" dirty="0"/>
                  <a:t>Blocks: </a:t>
                </a: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𝐵</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d>
                      <m:dPr>
                        <m:begChr m:val="{"/>
                        <m:endChr m:val="}"/>
                        <m:ctrlPr>
                          <a:rPr lang="en-US" sz="2400" i="1" smtClean="0">
                            <a:latin typeface="Cambria Math" panose="02040503050406030204" pitchFamily="18" charset="0"/>
                            <a:ea typeface="Cambria Math" panose="02040503050406030204" pitchFamily="18" charset="0"/>
                          </a:rPr>
                        </m:ctrlPr>
                      </m:dPr>
                      <m:e>
                        <m:sSubSup>
                          <m:sSubSupPr>
                            <m:ctrlPr>
                              <a:rPr lang="en-US" sz="240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𝑚</m:t>
                            </m:r>
                          </m:e>
                          <m:sub>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1</m:t>
                            </m:r>
                          </m:sup>
                        </m:sSubSup>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𝑚</m:t>
                            </m:r>
                          </m:e>
                          <m:sub>
                            <m:r>
                              <a:rPr lang="en-US" sz="2400" i="1">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2</m:t>
                            </m:r>
                          </m:sup>
                        </m:sSub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e>
                    </m:d>
                    <m:r>
                      <a:rPr lang="en-US" sz="2400" b="0" i="0" smtClean="0">
                        <a:latin typeface="Cambria Math" panose="02040503050406030204" pitchFamily="18" charset="0"/>
                        <a:ea typeface="Cambria Math" panose="02040503050406030204" pitchFamily="18" charset="0"/>
                      </a:rPr>
                      <m:t>, </m:t>
                    </m:r>
                    <m:sSub>
                      <m:sSubPr>
                        <m:ctrlPr>
                          <a:rPr lang="en-US" sz="2400" i="1">
                            <a:solidFill>
                              <a:srgbClr val="000000"/>
                            </a:solidFill>
                            <a:latin typeface="Cambria Math" panose="02040503050406030204" pitchFamily="18" charset="0"/>
                            <a:ea typeface="Cambria Math" panose="02040503050406030204" pitchFamily="18" charset="0"/>
                          </a:rPr>
                        </m:ctrlPr>
                      </m:sSubPr>
                      <m:e>
                        <m:r>
                          <a:rPr lang="en-US" sz="2400" i="1">
                            <a:solidFill>
                              <a:srgbClr val="000000"/>
                            </a:solidFill>
                            <a:latin typeface="Cambria Math" panose="02040503050406030204" pitchFamily="18" charset="0"/>
                            <a:ea typeface="Cambria Math" panose="02040503050406030204" pitchFamily="18" charset="0"/>
                          </a:rPr>
                          <m:t>𝐵</m:t>
                        </m:r>
                      </m:e>
                      <m:sub>
                        <m:r>
                          <a:rPr lang="en-US" sz="2400" b="0" i="1" smtClean="0">
                            <a:solidFill>
                              <a:srgbClr val="000000"/>
                            </a:solidFill>
                            <a:latin typeface="Cambria Math" panose="02040503050406030204" pitchFamily="18" charset="0"/>
                            <a:ea typeface="Cambria Math" panose="02040503050406030204" pitchFamily="18" charset="0"/>
                          </a:rPr>
                          <m:t>2</m:t>
                        </m:r>
                      </m:sub>
                    </m:sSub>
                    <m:r>
                      <a:rPr lang="en-US" sz="2400" i="1">
                        <a:solidFill>
                          <a:srgbClr val="000000"/>
                        </a:solidFill>
                        <a:latin typeface="Cambria Math" panose="02040503050406030204" pitchFamily="18" charset="0"/>
                        <a:ea typeface="Cambria Math" panose="02040503050406030204" pitchFamily="18" charset="0"/>
                      </a:rPr>
                      <m:t>=</m:t>
                    </m:r>
                    <m:d>
                      <m:dPr>
                        <m:begChr m:val="{"/>
                        <m:endChr m:val="}"/>
                        <m:ctrlPr>
                          <a:rPr lang="en-US" sz="2400" i="1">
                            <a:solidFill>
                              <a:srgbClr val="000000"/>
                            </a:solidFill>
                            <a:latin typeface="Cambria Math" panose="02040503050406030204" pitchFamily="18" charset="0"/>
                            <a:ea typeface="Cambria Math" panose="02040503050406030204" pitchFamily="18" charset="0"/>
                          </a:rPr>
                        </m:ctrlPr>
                      </m:dPr>
                      <m:e>
                        <m:sSubSup>
                          <m:sSubSupPr>
                            <m:ctrlPr>
                              <a:rPr lang="en-US" sz="2400" i="1">
                                <a:solidFill>
                                  <a:srgbClr val="000000"/>
                                </a:solidFill>
                                <a:latin typeface="Cambria Math" panose="02040503050406030204" pitchFamily="18" charset="0"/>
                                <a:ea typeface="Cambria Math" panose="02040503050406030204" pitchFamily="18" charset="0"/>
                              </a:rPr>
                            </m:ctrlPr>
                          </m:sSubSupPr>
                          <m:e>
                            <m:r>
                              <a:rPr lang="en-US" sz="2400" i="1">
                                <a:solidFill>
                                  <a:srgbClr val="000000"/>
                                </a:solidFill>
                                <a:latin typeface="Cambria Math" panose="02040503050406030204" pitchFamily="18" charset="0"/>
                                <a:ea typeface="Cambria Math" panose="02040503050406030204" pitchFamily="18" charset="0"/>
                              </a:rPr>
                              <m:t>𝑚</m:t>
                            </m:r>
                          </m:e>
                          <m:sub>
                            <m:r>
                              <a:rPr lang="en-US" sz="2400" b="0" i="1" smtClean="0">
                                <a:solidFill>
                                  <a:srgbClr val="000000"/>
                                </a:solidFill>
                                <a:latin typeface="Cambria Math" panose="02040503050406030204" pitchFamily="18" charset="0"/>
                                <a:ea typeface="Cambria Math" panose="02040503050406030204" pitchFamily="18" charset="0"/>
                              </a:rPr>
                              <m:t>2</m:t>
                            </m:r>
                          </m:sub>
                          <m:sup>
                            <m:r>
                              <a:rPr lang="en-US" sz="2400" i="1">
                                <a:solidFill>
                                  <a:srgbClr val="000000"/>
                                </a:solidFill>
                                <a:latin typeface="Cambria Math" panose="02040503050406030204" pitchFamily="18" charset="0"/>
                                <a:ea typeface="Cambria Math" panose="02040503050406030204" pitchFamily="18" charset="0"/>
                              </a:rPr>
                              <m:t>1</m:t>
                            </m:r>
                          </m:sup>
                        </m:sSubSup>
                        <m:r>
                          <a:rPr lang="en-US" sz="2400" i="1">
                            <a:solidFill>
                              <a:srgbClr val="000000"/>
                            </a:solidFill>
                            <a:latin typeface="Cambria Math" panose="02040503050406030204" pitchFamily="18" charset="0"/>
                            <a:ea typeface="Cambria Math" panose="02040503050406030204" pitchFamily="18" charset="0"/>
                          </a:rPr>
                          <m:t>,</m:t>
                        </m:r>
                        <m:sSubSup>
                          <m:sSubSupPr>
                            <m:ctrlPr>
                              <a:rPr lang="en-US" sz="2400" i="1">
                                <a:solidFill>
                                  <a:srgbClr val="000000"/>
                                </a:solidFill>
                                <a:latin typeface="Cambria Math" panose="02040503050406030204" pitchFamily="18" charset="0"/>
                                <a:ea typeface="Cambria Math" panose="02040503050406030204" pitchFamily="18" charset="0"/>
                              </a:rPr>
                            </m:ctrlPr>
                          </m:sSubSupPr>
                          <m:e>
                            <m:r>
                              <a:rPr lang="en-US" sz="2400" i="1">
                                <a:solidFill>
                                  <a:srgbClr val="000000"/>
                                </a:solidFill>
                                <a:latin typeface="Cambria Math" panose="02040503050406030204" pitchFamily="18" charset="0"/>
                                <a:ea typeface="Cambria Math" panose="02040503050406030204" pitchFamily="18" charset="0"/>
                              </a:rPr>
                              <m:t>𝑚</m:t>
                            </m:r>
                          </m:e>
                          <m:sub>
                            <m:r>
                              <a:rPr lang="en-US" sz="2400" b="0" i="1" smtClean="0">
                                <a:solidFill>
                                  <a:srgbClr val="000000"/>
                                </a:solidFill>
                                <a:latin typeface="Cambria Math" panose="02040503050406030204" pitchFamily="18" charset="0"/>
                                <a:ea typeface="Cambria Math" panose="02040503050406030204" pitchFamily="18" charset="0"/>
                              </a:rPr>
                              <m:t>2</m:t>
                            </m:r>
                          </m:sub>
                          <m:sup>
                            <m:r>
                              <a:rPr lang="en-US" sz="2400" i="1">
                                <a:solidFill>
                                  <a:srgbClr val="000000"/>
                                </a:solidFill>
                                <a:latin typeface="Cambria Math" panose="02040503050406030204" pitchFamily="18" charset="0"/>
                                <a:ea typeface="Cambria Math" panose="02040503050406030204" pitchFamily="18" charset="0"/>
                              </a:rPr>
                              <m:t>2</m:t>
                            </m:r>
                          </m:sup>
                        </m:sSubSup>
                        <m:r>
                          <a:rPr lang="en-US" sz="2400" i="1">
                            <a:solidFill>
                              <a:srgbClr val="000000"/>
                            </a:solidFill>
                            <a:latin typeface="Cambria Math" panose="02040503050406030204" pitchFamily="18" charset="0"/>
                            <a:ea typeface="Cambria Math" panose="02040503050406030204" pitchFamily="18" charset="0"/>
                          </a:rPr>
                          <m:t>,…</m:t>
                        </m:r>
                      </m:e>
                    </m:d>
                  </m:oMath>
                </a14:m>
                <a:r>
                  <a:rPr lang="en-US" sz="2800" dirty="0"/>
                  <a:t>, …</a:t>
                </a:r>
              </a:p>
              <a:p>
                <a:pPr lvl="1"/>
                <a:r>
                  <a:rPr lang="en-US" sz="2400" dirty="0"/>
                  <a:t>Merkle digests: </a:t>
                </a:r>
                <a14:m>
                  <m:oMath xmlns:m="http://schemas.openxmlformats.org/officeDocument/2006/math">
                    <m:r>
                      <a:rPr lang="en-US" sz="2400" i="1" dirty="0">
                        <a:latin typeface="Cambria Math" panose="02040503050406030204" pitchFamily="18" charset="0"/>
                        <a:ea typeface="Cambria Math" panose="02040503050406030204" pitchFamily="18" charset="0"/>
                      </a:rPr>
                      <m:t>ℳ</m:t>
                    </m:r>
                    <m:r>
                      <a:rPr lang="en-US" sz="2400" i="1">
                        <a:solidFill>
                          <a:srgbClr val="000000"/>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𝐵</m:t>
                        </m:r>
                      </m:e>
                      <m:sub>
                        <m:r>
                          <a:rPr lang="en-US" sz="2400" i="1">
                            <a:latin typeface="Cambria Math" panose="02040503050406030204" pitchFamily="18" charset="0"/>
                            <a:ea typeface="Cambria Math" panose="02040503050406030204" pitchFamily="18" charset="0"/>
                          </a:rPr>
                          <m:t>1</m:t>
                        </m:r>
                      </m:sub>
                    </m:sSub>
                    <m:r>
                      <a:rPr lang="en-US" sz="2400" i="1">
                        <a:solidFill>
                          <a:srgbClr val="000000"/>
                        </a:solidFill>
                        <a:latin typeface="Cambria Math" panose="02040503050406030204" pitchFamily="18" charset="0"/>
                        <a:ea typeface="Cambria Math" panose="02040503050406030204" pitchFamily="18" charset="0"/>
                      </a:rPr>
                      <m:t>)</m:t>
                    </m:r>
                  </m:oMath>
                </a14:m>
                <a:r>
                  <a:rPr lang="en-US" sz="2400" dirty="0">
                    <a:solidFill>
                      <a:srgbClr val="000000"/>
                    </a:solidFill>
                    <a:ea typeface="Cambria Math" panose="02040503050406030204" pitchFamily="18" charset="0"/>
                  </a:rPr>
                  <a:t> , </a:t>
                </a:r>
                <a14:m>
                  <m:oMath xmlns:m="http://schemas.openxmlformats.org/officeDocument/2006/math">
                    <m:r>
                      <a:rPr lang="en-US" sz="2400" i="1" dirty="0">
                        <a:latin typeface="Cambria Math" panose="02040503050406030204" pitchFamily="18" charset="0"/>
                        <a:ea typeface="Cambria Math" panose="02040503050406030204" pitchFamily="18" charset="0"/>
                      </a:rPr>
                      <m:t>ℳ</m:t>
                    </m:r>
                    <m:r>
                      <a:rPr lang="en-US" sz="2400" i="1">
                        <a:solidFill>
                          <a:srgbClr val="000000"/>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𝐵</m:t>
                        </m:r>
                      </m:e>
                      <m:sub>
                        <m:r>
                          <a:rPr lang="en-US" sz="2400" b="0" i="1" smtClean="0">
                            <a:latin typeface="Cambria Math" panose="02040503050406030204" pitchFamily="18" charset="0"/>
                            <a:ea typeface="Cambria Math" panose="02040503050406030204" pitchFamily="18" charset="0"/>
                          </a:rPr>
                          <m:t>2</m:t>
                        </m:r>
                      </m:sub>
                    </m:sSub>
                    <m:r>
                      <a:rPr lang="en-US" sz="2400" i="1">
                        <a:solidFill>
                          <a:srgbClr val="000000"/>
                        </a:solidFill>
                        <a:latin typeface="Cambria Math" panose="02040503050406030204" pitchFamily="18" charset="0"/>
                        <a:ea typeface="Cambria Math" panose="02040503050406030204" pitchFamily="18" charset="0"/>
                      </a:rPr>
                      <m:t>)</m:t>
                    </m:r>
                  </m:oMath>
                </a14:m>
                <a:r>
                  <a:rPr lang="en-US" sz="2400" dirty="0">
                    <a:solidFill>
                      <a:srgbClr val="000000"/>
                    </a:solidFill>
                    <a:ea typeface="Cambria Math" panose="02040503050406030204" pitchFamily="18" charset="0"/>
                  </a:rPr>
                  <a:t> ,…</a:t>
                </a:r>
              </a:p>
              <a:p>
                <a:pPr lvl="2"/>
                <a:r>
                  <a:rPr lang="en-US" sz="2000" b="1" dirty="0"/>
                  <a:t>Proof-of-Inclusion for each entry</a:t>
                </a:r>
                <a:endParaRPr lang="en-US" sz="2000" dirty="0"/>
              </a:p>
              <a:p>
                <a:pPr lvl="1"/>
                <a:r>
                  <a:rPr lang="en-US" sz="2400" dirty="0"/>
                  <a:t>Blockchain digests: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ea typeface="Cambria Math" panose="02040503050406030204" pitchFamily="18" charset="0"/>
                          </a:rPr>
                          <m:t>𝑖</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i="1">
                            <a:solidFill>
                              <a:srgbClr val="000000"/>
                            </a:solidFill>
                            <a:latin typeface="Cambria Math" panose="02040503050406030204" pitchFamily="18" charset="0"/>
                            <a:ea typeface="Cambria Math" panose="02040503050406030204" pitchFamily="18" charset="0"/>
                          </a:rPr>
                          <m:t>𝑖</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1</m:t>
                        </m:r>
                      </m:sub>
                    </m:sSub>
                    <m:r>
                      <m:rPr>
                        <m:nor/>
                      </m:rPr>
                      <a:rPr lang="en-US" sz="2000" dirty="0"/>
                      <m:t>,</m:t>
                    </m:r>
                    <m:r>
                      <a:rPr lang="en-US" sz="2000" i="1" dirty="0">
                        <a:latin typeface="Cambria Math" panose="02040503050406030204" pitchFamily="18" charset="0"/>
                        <a:ea typeface="Cambria Math" panose="02040503050406030204" pitchFamily="18" charset="0"/>
                      </a:rPr>
                      <m:t>ℳ</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r>
                          <a:rPr lang="en-US" sz="2000" i="1">
                            <a:latin typeface="Cambria Math" panose="02040503050406030204" pitchFamily="18" charset="0"/>
                          </a:rPr>
                          <m:t>𝑖</m:t>
                        </m:r>
                      </m:sub>
                    </m:sSub>
                    <m:r>
                      <a:rPr lang="en-US" sz="2000" i="1">
                        <a:latin typeface="Cambria Math" panose="02040503050406030204" pitchFamily="18" charset="0"/>
                      </a:rPr>
                      <m:t>)</m:t>
                    </m:r>
                    <m:r>
                      <m:rPr>
                        <m:nor/>
                      </m:rPr>
                      <a:rPr lang="en-US" sz="2000" dirty="0"/>
                      <m:t>)</m:t>
                    </m:r>
                  </m:oMath>
                </a14:m>
                <a:r>
                  <a:rPr lang="en-US" sz="2400" dirty="0"/>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ℳ</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𝐵</m:t>
                        </m:r>
                      </m:e>
                      <m:sub>
                        <m:r>
                          <a:rPr lang="en-US" sz="2000" i="1">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oMath>
                </a14:m>
                <a:endParaRPr lang="en-US" sz="2000" dirty="0"/>
              </a:p>
              <a:p>
                <a:r>
                  <a:rPr lang="en-US" sz="2800" dirty="0"/>
                  <a:t>Blockchain PoI</a:t>
                </a:r>
              </a:p>
              <a:p>
                <a:pPr lvl="2"/>
                <a:r>
                  <a:rPr lang="en-US" sz="2000" b="1" dirty="0"/>
                  <a:t>Proof-of-Inclusion </a:t>
                </a:r>
                <a:r>
                  <a:rPr lang="en-US" sz="2000" dirty="0"/>
                  <a:t>with minimal storage, computation</a:t>
                </a:r>
                <a:endParaRPr lang="en-US" sz="2000" b="1" dirty="0"/>
              </a:p>
              <a:p>
                <a:pPr lvl="3"/>
                <a:r>
                  <a:rPr lang="en-US" sz="1800" dirty="0"/>
                  <a:t>Only entry, Merkle </a:t>
                </a:r>
                <a:r>
                  <a:rPr lang="en-US" sz="1800" dirty="0" err="1"/>
                  <a:t>digest+PoI</a:t>
                </a:r>
                <a:r>
                  <a:rPr lang="en-US" sz="1800" dirty="0"/>
                  <a:t>, and blockchain digests</a:t>
                </a:r>
              </a:p>
            </p:txBody>
          </p:sp>
        </mc:Choice>
        <mc:Fallback xmlns="">
          <p:sp>
            <p:nvSpPr>
              <p:cNvPr id="3" name="Content Placeholder 2">
                <a:extLst>
                  <a:ext uri="{FF2B5EF4-FFF2-40B4-BE49-F238E27FC236}">
                    <a16:creationId xmlns:a16="http://schemas.microsoft.com/office/drawing/2014/main" id="{AF60DD62-A782-4EDA-A3E7-53029D1CA23C}"/>
                  </a:ext>
                </a:extLst>
              </p:cNvPr>
              <p:cNvSpPr>
                <a:spLocks noGrp="1" noRot="1" noChangeAspect="1" noMove="1" noResize="1" noEditPoints="1" noAdjustHandles="1" noChangeArrowheads="1" noChangeShapeType="1" noTextEdit="1"/>
              </p:cNvSpPr>
              <p:nvPr>
                <p:ph idx="1"/>
              </p:nvPr>
            </p:nvSpPr>
            <p:spPr>
              <a:xfrm>
                <a:off x="388938" y="938212"/>
                <a:ext cx="8366124" cy="4981575"/>
              </a:xfrm>
              <a:blipFill>
                <a:blip r:embed="rId2"/>
                <a:stretch>
                  <a:fillRect l="-510" t="-134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5DCC63F-B5F4-4369-A56A-49C1225E32B0}"/>
              </a:ext>
            </a:extLst>
          </p:cNvPr>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a:extLst>
              <a:ext uri="{FF2B5EF4-FFF2-40B4-BE49-F238E27FC236}">
                <a16:creationId xmlns:a16="http://schemas.microsoft.com/office/drawing/2014/main" id="{CF544D18-5A9E-401A-8B3B-4E661B49ACFE}"/>
              </a:ext>
            </a:extLst>
          </p:cNvPr>
          <p:cNvSpPr>
            <a:spLocks noGrp="1"/>
          </p:cNvSpPr>
          <p:nvPr>
            <p:ph type="sldNum" sz="quarter" idx="12"/>
          </p:nvPr>
        </p:nvSpPr>
        <p:spPr/>
        <p:txBody>
          <a:bodyPr/>
          <a:lstStyle/>
          <a:p>
            <a:pPr>
              <a:defRPr/>
            </a:pPr>
            <a:fld id="{4AC8934D-7EC5-4767-94BA-6AA41C7401E4}" type="slidenum">
              <a:rPr lang="he-IL" altLang="en-US" smtClean="0"/>
              <a:pPr>
                <a:defRPr/>
              </a:pPr>
              <a:t>79</a:t>
            </a:fld>
            <a:endParaRPr lang="en-US" alt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40A01AF-B6B6-4930-85CB-1CB836815E4A}"/>
                  </a:ext>
                </a:extLst>
              </p:cNvPr>
              <p:cNvSpPr/>
              <p:nvPr/>
            </p:nvSpPr>
            <p:spPr bwMode="auto">
              <a:xfrm>
                <a:off x="462873" y="4036743"/>
                <a:ext cx="2392569" cy="402919"/>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𝐵</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1</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m:t>
                          </m:r>
                        </m:e>
                      </m:d>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6" name="Rectangle 5">
                <a:extLst>
                  <a:ext uri="{FF2B5EF4-FFF2-40B4-BE49-F238E27FC236}">
                    <a16:creationId xmlns:a16="http://schemas.microsoft.com/office/drawing/2014/main" id="{F40A01AF-B6B6-4930-85CB-1CB836815E4A}"/>
                  </a:ext>
                </a:extLst>
              </p:cNvPr>
              <p:cNvSpPr>
                <a:spLocks noRot="1" noChangeAspect="1" noMove="1" noResize="1" noEditPoints="1" noAdjustHandles="1" noChangeArrowheads="1" noChangeShapeType="1" noTextEdit="1"/>
              </p:cNvSpPr>
              <p:nvPr/>
            </p:nvSpPr>
            <p:spPr bwMode="auto">
              <a:xfrm>
                <a:off x="462873" y="4036743"/>
                <a:ext cx="2392569" cy="402919"/>
              </a:xfrm>
              <a:prstGeom prst="rect">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9777F3C-B7DE-4C10-9EE9-84E6B305089F}"/>
                  </a:ext>
                </a:extLst>
              </p:cNvPr>
              <p:cNvSpPr/>
              <p:nvPr/>
            </p:nvSpPr>
            <p:spPr bwMode="auto">
              <a:xfrm>
                <a:off x="3214367" y="4051728"/>
                <a:ext cx="2398241" cy="400118"/>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𝐵</m:t>
                          </m:r>
                        </m:e>
                        <m:sub>
                          <m:r>
                            <a:rPr lang="en-US" i="1">
                              <a:solidFill>
                                <a:srgbClr val="000000"/>
                              </a:solidFill>
                              <a:latin typeface="Cambria Math" panose="02040503050406030204" pitchFamily="18" charset="0"/>
                              <a:ea typeface="Cambria Math" panose="02040503050406030204" pitchFamily="18" charset="0"/>
                            </a:rPr>
                            <m:t>2</m:t>
                          </m:r>
                        </m:sub>
                      </m:sSub>
                      <m:r>
                        <a:rPr lang="en-US" i="1">
                          <a:solidFill>
                            <a:srgbClr val="000000"/>
                          </a:solidFill>
                          <a:latin typeface="Cambria Math" panose="02040503050406030204" pitchFamily="18" charset="0"/>
                          <a:ea typeface="Cambria Math" panose="02040503050406030204" pitchFamily="18" charset="0"/>
                        </a:rPr>
                        <m:t>=</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i="1">
                                  <a:solidFill>
                                    <a:srgbClr val="000000"/>
                                  </a:solidFill>
                                  <a:latin typeface="Cambria Math" panose="02040503050406030204" pitchFamily="18" charset="0"/>
                                  <a:ea typeface="Cambria Math" panose="02040503050406030204" pitchFamily="18" charset="0"/>
                                </a:rPr>
                                <m:t>2</m:t>
                              </m:r>
                            </m:sub>
                            <m:sup>
                              <m:r>
                                <a:rPr lang="en-US" i="1">
                                  <a:solidFill>
                                    <a:srgbClr val="000000"/>
                                  </a:solidFill>
                                  <a:latin typeface="Cambria Math" panose="02040503050406030204" pitchFamily="18" charset="0"/>
                                  <a:ea typeface="Cambria Math" panose="02040503050406030204" pitchFamily="18" charset="0"/>
                                </a:rPr>
                                <m:t>1</m:t>
                              </m:r>
                            </m:sup>
                          </m:sSubSup>
                          <m:r>
                            <a:rPr lang="en-US" i="1">
                              <a:solidFill>
                                <a:srgbClr val="000000"/>
                              </a:solidFill>
                              <a:latin typeface="Cambria Math" panose="02040503050406030204" pitchFamily="18" charset="0"/>
                              <a:ea typeface="Cambria Math" panose="02040503050406030204" pitchFamily="18" charset="0"/>
                            </a:rPr>
                            <m:t>,</m:t>
                          </m:r>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i="1">
                                  <a:solidFill>
                                    <a:srgbClr val="000000"/>
                                  </a:solidFill>
                                  <a:latin typeface="Cambria Math" panose="02040503050406030204" pitchFamily="18" charset="0"/>
                                  <a:ea typeface="Cambria Math" panose="02040503050406030204" pitchFamily="18" charset="0"/>
                                </a:rPr>
                                <m:t>2</m:t>
                              </m:r>
                            </m:sub>
                            <m:sup>
                              <m:r>
                                <a:rPr lang="en-US" i="1">
                                  <a:solidFill>
                                    <a:srgbClr val="000000"/>
                                  </a:solidFill>
                                  <a:latin typeface="Cambria Math" panose="02040503050406030204" pitchFamily="18" charset="0"/>
                                  <a:ea typeface="Cambria Math" panose="02040503050406030204" pitchFamily="18" charset="0"/>
                                </a:rPr>
                                <m:t>2</m:t>
                              </m:r>
                            </m:sup>
                          </m:sSubSup>
                          <m:r>
                            <a:rPr lang="en-US" i="1">
                              <a:solidFill>
                                <a:srgbClr val="000000"/>
                              </a:solidFill>
                              <a:latin typeface="Cambria Math" panose="02040503050406030204" pitchFamily="18" charset="0"/>
                              <a:ea typeface="Cambria Math" panose="02040503050406030204" pitchFamily="18" charset="0"/>
                            </a:rPr>
                            <m:t>,…</m:t>
                          </m:r>
                        </m:e>
                      </m:d>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7" name="Rectangle 6">
                <a:extLst>
                  <a:ext uri="{FF2B5EF4-FFF2-40B4-BE49-F238E27FC236}">
                    <a16:creationId xmlns:a16="http://schemas.microsoft.com/office/drawing/2014/main" id="{09777F3C-B7DE-4C10-9EE9-84E6B305089F}"/>
                  </a:ext>
                </a:extLst>
              </p:cNvPr>
              <p:cNvSpPr>
                <a:spLocks noRot="1" noChangeAspect="1" noMove="1" noResize="1" noEditPoints="1" noAdjustHandles="1" noChangeArrowheads="1" noChangeShapeType="1" noTextEdit="1"/>
              </p:cNvSpPr>
              <p:nvPr/>
            </p:nvSpPr>
            <p:spPr bwMode="auto">
              <a:xfrm>
                <a:off x="3214367" y="4051728"/>
                <a:ext cx="2398241" cy="400118"/>
              </a:xfrm>
              <a:prstGeom prst="rect">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8" name="Trapezoid 7">
            <a:extLst>
              <a:ext uri="{FF2B5EF4-FFF2-40B4-BE49-F238E27FC236}">
                <a16:creationId xmlns:a16="http://schemas.microsoft.com/office/drawing/2014/main" id="{ABC12D22-9C32-43FE-B88F-00D6DEF2F405}"/>
              </a:ext>
            </a:extLst>
          </p:cNvPr>
          <p:cNvSpPr/>
          <p:nvPr/>
        </p:nvSpPr>
        <p:spPr bwMode="auto">
          <a:xfrm flipH="1" flipV="1">
            <a:off x="457200" y="4428270"/>
            <a:ext cx="2398241" cy="415979"/>
          </a:xfrm>
          <a:prstGeom prst="trapezoid">
            <a:avLst>
              <a:gd name="adj" fmla="val 16597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3ACD349-1F4E-4CA7-AE8D-5C0587672C55}"/>
                  </a:ext>
                </a:extLst>
              </p:cNvPr>
              <p:cNvSpPr txBox="1"/>
              <p:nvPr/>
            </p:nvSpPr>
            <p:spPr>
              <a:xfrm flipH="1">
                <a:off x="1353181" y="4428270"/>
                <a:ext cx="69235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rPr>
                        <m:t>ℳ</m:t>
                      </m:r>
                    </m:oMath>
                  </m:oMathPara>
                </a14:m>
                <a:endParaRPr lang="en-US" sz="2400" dirty="0"/>
              </a:p>
            </p:txBody>
          </p:sp>
        </mc:Choice>
        <mc:Fallback xmlns="">
          <p:sp>
            <p:nvSpPr>
              <p:cNvPr id="9" name="TextBox 8">
                <a:extLst>
                  <a:ext uri="{FF2B5EF4-FFF2-40B4-BE49-F238E27FC236}">
                    <a16:creationId xmlns:a16="http://schemas.microsoft.com/office/drawing/2014/main" id="{73ACD349-1F4E-4CA7-AE8D-5C0587672C55}"/>
                  </a:ext>
                </a:extLst>
              </p:cNvPr>
              <p:cNvSpPr txBox="1">
                <a:spLocks noRot="1" noChangeAspect="1" noMove="1" noResize="1" noEditPoints="1" noAdjustHandles="1" noChangeArrowheads="1" noChangeShapeType="1" noTextEdit="1"/>
              </p:cNvSpPr>
              <p:nvPr/>
            </p:nvSpPr>
            <p:spPr>
              <a:xfrm flipH="1">
                <a:off x="1353181" y="4428270"/>
                <a:ext cx="692358" cy="461665"/>
              </a:xfrm>
              <a:prstGeom prst="rect">
                <a:avLst/>
              </a:prstGeom>
              <a:blipFill>
                <a:blip r:embed="rId5"/>
                <a:stretch>
                  <a:fillRect/>
                </a:stretch>
              </a:blipFill>
            </p:spPr>
            <p:txBody>
              <a:bodyPr/>
              <a:lstStyle/>
              <a:p>
                <a:r>
                  <a:rPr lang="en-US">
                    <a:noFill/>
                  </a:rPr>
                  <a:t> </a:t>
                </a:r>
              </a:p>
            </p:txBody>
          </p:sp>
        </mc:Fallback>
      </mc:AlternateContent>
      <p:sp>
        <p:nvSpPr>
          <p:cNvPr id="10" name="Trapezoid 9">
            <a:extLst>
              <a:ext uri="{FF2B5EF4-FFF2-40B4-BE49-F238E27FC236}">
                <a16:creationId xmlns:a16="http://schemas.microsoft.com/office/drawing/2014/main" id="{0E16D6D3-DFDF-444F-8EF3-8AB25B96DE75}"/>
              </a:ext>
            </a:extLst>
          </p:cNvPr>
          <p:cNvSpPr/>
          <p:nvPr/>
        </p:nvSpPr>
        <p:spPr bwMode="auto">
          <a:xfrm rot="16200000" flipH="1" flipV="1">
            <a:off x="4824447" y="5449628"/>
            <a:ext cx="907408"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92BAF30-2C98-4284-943E-D5E787D681D3}"/>
                  </a:ext>
                </a:extLst>
              </p:cNvPr>
              <p:cNvSpPr txBox="1"/>
              <p:nvPr/>
            </p:nvSpPr>
            <p:spPr>
              <a:xfrm>
                <a:off x="5054949" y="5409780"/>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a:p>
            </p:txBody>
          </p:sp>
        </mc:Choice>
        <mc:Fallback xmlns="">
          <p:sp>
            <p:nvSpPr>
              <p:cNvPr id="11" name="TextBox 10">
                <a:extLst>
                  <a:ext uri="{FF2B5EF4-FFF2-40B4-BE49-F238E27FC236}">
                    <a16:creationId xmlns:a16="http://schemas.microsoft.com/office/drawing/2014/main" id="{F92BAF30-2C98-4284-943E-D5E787D681D3}"/>
                  </a:ext>
                </a:extLst>
              </p:cNvPr>
              <p:cNvSpPr txBox="1">
                <a:spLocks noRot="1" noChangeAspect="1" noMove="1" noResize="1" noEditPoints="1" noAdjustHandles="1" noChangeArrowheads="1" noChangeShapeType="1" noTextEdit="1"/>
              </p:cNvSpPr>
              <p:nvPr/>
            </p:nvSpPr>
            <p:spPr>
              <a:xfrm>
                <a:off x="5054949" y="5409780"/>
                <a:ext cx="446404" cy="461665"/>
              </a:xfrm>
              <a:prstGeom prst="rect">
                <a:avLst/>
              </a:prstGeom>
              <a:blipFill>
                <a:blip r:embed="rId6"/>
                <a:stretch>
                  <a:fillRect/>
                </a:stretch>
              </a:blipFill>
            </p:spPr>
            <p:txBody>
              <a:bodyPr/>
              <a:lstStyle/>
              <a:p>
                <a:r>
                  <a:rPr lang="en-US">
                    <a:noFill/>
                  </a:rPr>
                  <a:t> </a:t>
                </a:r>
              </a:p>
            </p:txBody>
          </p:sp>
        </mc:Fallback>
      </mc:AlternateContent>
      <p:sp>
        <p:nvSpPr>
          <p:cNvPr id="12" name="Trapezoid 11">
            <a:extLst>
              <a:ext uri="{FF2B5EF4-FFF2-40B4-BE49-F238E27FC236}">
                <a16:creationId xmlns:a16="http://schemas.microsoft.com/office/drawing/2014/main" id="{D07BE7A3-A8FC-4D00-A239-60B232E00AC5}"/>
              </a:ext>
            </a:extLst>
          </p:cNvPr>
          <p:cNvSpPr/>
          <p:nvPr/>
        </p:nvSpPr>
        <p:spPr bwMode="auto">
          <a:xfrm flipH="1" flipV="1">
            <a:off x="3214368" y="4451846"/>
            <a:ext cx="2398241" cy="415979"/>
          </a:xfrm>
          <a:prstGeom prst="trapezoid">
            <a:avLst>
              <a:gd name="adj" fmla="val 166314"/>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1116352-62F5-436C-B4E3-D06B8ECCDB29}"/>
                  </a:ext>
                </a:extLst>
              </p:cNvPr>
              <p:cNvSpPr txBox="1"/>
              <p:nvPr/>
            </p:nvSpPr>
            <p:spPr>
              <a:xfrm flipH="1">
                <a:off x="4110349" y="4451846"/>
                <a:ext cx="6713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ea typeface="Cambria Math" panose="02040503050406030204" pitchFamily="18" charset="0"/>
                        </a:rPr>
                        <m:t>ℳ</m:t>
                      </m:r>
                    </m:oMath>
                  </m:oMathPara>
                </a14:m>
                <a:endParaRPr lang="en-US" sz="2400" dirty="0"/>
              </a:p>
            </p:txBody>
          </p:sp>
        </mc:Choice>
        <mc:Fallback xmlns="">
          <p:sp>
            <p:nvSpPr>
              <p:cNvPr id="13" name="TextBox 12">
                <a:extLst>
                  <a:ext uri="{FF2B5EF4-FFF2-40B4-BE49-F238E27FC236}">
                    <a16:creationId xmlns:a16="http://schemas.microsoft.com/office/drawing/2014/main" id="{81116352-62F5-436C-B4E3-D06B8ECCDB29}"/>
                  </a:ext>
                </a:extLst>
              </p:cNvPr>
              <p:cNvSpPr txBox="1">
                <a:spLocks noRot="1" noChangeAspect="1" noMove="1" noResize="1" noEditPoints="1" noAdjustHandles="1" noChangeArrowheads="1" noChangeShapeType="1" noTextEdit="1"/>
              </p:cNvSpPr>
              <p:nvPr/>
            </p:nvSpPr>
            <p:spPr>
              <a:xfrm flipH="1">
                <a:off x="4110349" y="4451846"/>
                <a:ext cx="67136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EBDC963-4EC0-4647-9420-25562E3B425E}"/>
                  </a:ext>
                </a:extLst>
              </p:cNvPr>
              <p:cNvSpPr/>
              <p:nvPr/>
            </p:nvSpPr>
            <p:spPr bwMode="auto">
              <a:xfrm>
                <a:off x="3889851" y="4908621"/>
                <a:ext cx="1044231" cy="290625"/>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ℳ</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14" name="Rectangle 13">
                <a:extLst>
                  <a:ext uri="{FF2B5EF4-FFF2-40B4-BE49-F238E27FC236}">
                    <a16:creationId xmlns:a16="http://schemas.microsoft.com/office/drawing/2014/main" id="{FEBDC963-4EC0-4647-9420-25562E3B425E}"/>
                  </a:ext>
                </a:extLst>
              </p:cNvPr>
              <p:cNvSpPr>
                <a:spLocks noRot="1" noChangeAspect="1" noMove="1" noResize="1" noEditPoints="1" noAdjustHandles="1" noChangeArrowheads="1" noChangeShapeType="1" noTextEdit="1"/>
              </p:cNvSpPr>
              <p:nvPr/>
            </p:nvSpPr>
            <p:spPr bwMode="auto">
              <a:xfrm>
                <a:off x="3889851" y="4908621"/>
                <a:ext cx="1044231" cy="290625"/>
              </a:xfrm>
              <a:prstGeom prst="rect">
                <a:avLst/>
              </a:prstGeom>
              <a:blipFill>
                <a:blip r:embed="rId8"/>
                <a:stretch>
                  <a:fillRect r="-7514" b="-42000"/>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2DBB456-349E-4785-AF7D-18FF71C24AFD}"/>
                  </a:ext>
                </a:extLst>
              </p:cNvPr>
              <p:cNvSpPr/>
              <p:nvPr/>
            </p:nvSpPr>
            <p:spPr bwMode="auto">
              <a:xfrm>
                <a:off x="5971533" y="4075000"/>
                <a:ext cx="2398241" cy="400118"/>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𝐵</m:t>
                          </m:r>
                        </m:e>
                        <m:sub>
                          <m:r>
                            <a:rPr lang="en-US" b="0" i="1" smtClean="0">
                              <a:solidFill>
                                <a:srgbClr val="000000"/>
                              </a:solidFill>
                              <a:latin typeface="Cambria Math" panose="02040503050406030204" pitchFamily="18" charset="0"/>
                              <a:ea typeface="Cambria Math" panose="02040503050406030204" pitchFamily="18" charset="0"/>
                            </a:rPr>
                            <m:t>3</m:t>
                          </m:r>
                        </m:sub>
                      </m:sSub>
                      <m:r>
                        <a:rPr lang="en-US" i="1">
                          <a:solidFill>
                            <a:srgbClr val="000000"/>
                          </a:solidFill>
                          <a:latin typeface="Cambria Math" panose="02040503050406030204" pitchFamily="18" charset="0"/>
                          <a:ea typeface="Cambria Math" panose="02040503050406030204" pitchFamily="18" charset="0"/>
                        </a:rPr>
                        <m:t>=</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b="0" i="1" smtClean="0">
                                  <a:solidFill>
                                    <a:srgbClr val="000000"/>
                                  </a:solidFill>
                                  <a:latin typeface="Cambria Math" panose="02040503050406030204" pitchFamily="18" charset="0"/>
                                  <a:ea typeface="Cambria Math" panose="02040503050406030204" pitchFamily="18" charset="0"/>
                                </a:rPr>
                                <m:t>3</m:t>
                              </m:r>
                            </m:sub>
                            <m:sup>
                              <m:r>
                                <a:rPr lang="en-US" i="1">
                                  <a:solidFill>
                                    <a:srgbClr val="000000"/>
                                  </a:solidFill>
                                  <a:latin typeface="Cambria Math" panose="02040503050406030204" pitchFamily="18" charset="0"/>
                                  <a:ea typeface="Cambria Math" panose="02040503050406030204" pitchFamily="18" charset="0"/>
                                </a:rPr>
                                <m:t>1</m:t>
                              </m:r>
                            </m:sup>
                          </m:sSubSup>
                          <m:r>
                            <a:rPr lang="en-US" i="1">
                              <a:solidFill>
                                <a:srgbClr val="000000"/>
                              </a:solidFill>
                              <a:latin typeface="Cambria Math" panose="02040503050406030204" pitchFamily="18" charset="0"/>
                              <a:ea typeface="Cambria Math" panose="02040503050406030204" pitchFamily="18" charset="0"/>
                            </a:rPr>
                            <m:t>,</m:t>
                          </m:r>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b="0" i="1" smtClean="0">
                                  <a:solidFill>
                                    <a:srgbClr val="000000"/>
                                  </a:solidFill>
                                  <a:latin typeface="Cambria Math" panose="02040503050406030204" pitchFamily="18" charset="0"/>
                                  <a:ea typeface="Cambria Math" panose="02040503050406030204" pitchFamily="18" charset="0"/>
                                </a:rPr>
                                <m:t>3</m:t>
                              </m:r>
                            </m:sub>
                            <m:sup>
                              <m:r>
                                <a:rPr lang="en-US" i="1">
                                  <a:solidFill>
                                    <a:srgbClr val="000000"/>
                                  </a:solidFill>
                                  <a:latin typeface="Cambria Math" panose="02040503050406030204" pitchFamily="18" charset="0"/>
                                  <a:ea typeface="Cambria Math" panose="02040503050406030204" pitchFamily="18" charset="0"/>
                                </a:rPr>
                                <m:t>2</m:t>
                              </m:r>
                            </m:sup>
                          </m:sSubSup>
                          <m:r>
                            <a:rPr lang="en-US" i="1">
                              <a:solidFill>
                                <a:srgbClr val="000000"/>
                              </a:solidFill>
                              <a:latin typeface="Cambria Math" panose="02040503050406030204" pitchFamily="18" charset="0"/>
                              <a:ea typeface="Cambria Math" panose="02040503050406030204" pitchFamily="18" charset="0"/>
                            </a:rPr>
                            <m:t>,…</m:t>
                          </m:r>
                        </m:e>
                      </m:d>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15" name="Rectangle 14">
                <a:extLst>
                  <a:ext uri="{FF2B5EF4-FFF2-40B4-BE49-F238E27FC236}">
                    <a16:creationId xmlns:a16="http://schemas.microsoft.com/office/drawing/2014/main" id="{22DBB456-349E-4785-AF7D-18FF71C24AFD}"/>
                  </a:ext>
                </a:extLst>
              </p:cNvPr>
              <p:cNvSpPr>
                <a:spLocks noRot="1" noChangeAspect="1" noMove="1" noResize="1" noEditPoints="1" noAdjustHandles="1" noChangeArrowheads="1" noChangeShapeType="1" noTextEdit="1"/>
              </p:cNvSpPr>
              <p:nvPr/>
            </p:nvSpPr>
            <p:spPr bwMode="auto">
              <a:xfrm>
                <a:off x="5971533" y="4075000"/>
                <a:ext cx="2398241" cy="400118"/>
              </a:xfrm>
              <a:prstGeom prst="rect">
                <a:avLst/>
              </a:prstGeom>
              <a:blipFill>
                <a:blip r:embed="rId9"/>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16" name="Elbow Connector 7">
            <a:extLst>
              <a:ext uri="{FF2B5EF4-FFF2-40B4-BE49-F238E27FC236}">
                <a16:creationId xmlns:a16="http://schemas.microsoft.com/office/drawing/2014/main" id="{D69BD7A4-B86F-43F4-BFCB-AD75572C4428}"/>
              </a:ext>
            </a:extLst>
          </p:cNvPr>
          <p:cNvCxnSpPr>
            <a:cxnSpLocks/>
            <a:endCxn id="10" idx="2"/>
          </p:cNvCxnSpPr>
          <p:nvPr/>
        </p:nvCxnSpPr>
        <p:spPr bwMode="auto">
          <a:xfrm rot="16200000" flipH="1">
            <a:off x="3192417" y="3753825"/>
            <a:ext cx="390490" cy="3391047"/>
          </a:xfrm>
          <a:prstGeom prst="bentConnector2">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E081DC18-48BC-43C6-A774-DD19CA0B475D}"/>
              </a:ext>
            </a:extLst>
          </p:cNvPr>
          <p:cNvCxnSpPr>
            <a:cxnSpLocks/>
            <a:stCxn id="14" idx="2"/>
          </p:cNvCxnSpPr>
          <p:nvPr/>
        </p:nvCxnSpPr>
        <p:spPr bwMode="auto">
          <a:xfrm>
            <a:off x="4411967" y="5199246"/>
            <a:ext cx="699455" cy="15567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rapezoid 17">
            <a:extLst>
              <a:ext uri="{FF2B5EF4-FFF2-40B4-BE49-F238E27FC236}">
                <a16:creationId xmlns:a16="http://schemas.microsoft.com/office/drawing/2014/main" id="{A361A92A-2DBB-4EC3-85B1-267243EA441C}"/>
              </a:ext>
            </a:extLst>
          </p:cNvPr>
          <p:cNvSpPr/>
          <p:nvPr/>
        </p:nvSpPr>
        <p:spPr bwMode="auto">
          <a:xfrm rot="16200000" flipH="1" flipV="1">
            <a:off x="7632696" y="5439971"/>
            <a:ext cx="907408"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EA8A883-8B7B-4450-A6BB-16004C3FF2CA}"/>
                  </a:ext>
                </a:extLst>
              </p:cNvPr>
              <p:cNvSpPr txBox="1"/>
              <p:nvPr/>
            </p:nvSpPr>
            <p:spPr>
              <a:xfrm>
                <a:off x="7906952" y="5400164"/>
                <a:ext cx="41816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a:p>
            </p:txBody>
          </p:sp>
        </mc:Choice>
        <mc:Fallback xmlns="">
          <p:sp>
            <p:nvSpPr>
              <p:cNvPr id="19" name="TextBox 18">
                <a:extLst>
                  <a:ext uri="{FF2B5EF4-FFF2-40B4-BE49-F238E27FC236}">
                    <a16:creationId xmlns:a16="http://schemas.microsoft.com/office/drawing/2014/main" id="{4EA8A883-8B7B-4450-A6BB-16004C3FF2CA}"/>
                  </a:ext>
                </a:extLst>
              </p:cNvPr>
              <p:cNvSpPr txBox="1">
                <a:spLocks noRot="1" noChangeAspect="1" noMove="1" noResize="1" noEditPoints="1" noAdjustHandles="1" noChangeArrowheads="1" noChangeShapeType="1" noTextEdit="1"/>
              </p:cNvSpPr>
              <p:nvPr/>
            </p:nvSpPr>
            <p:spPr>
              <a:xfrm>
                <a:off x="7906952" y="5400164"/>
                <a:ext cx="418167" cy="461665"/>
              </a:xfrm>
              <a:prstGeom prst="rect">
                <a:avLst/>
              </a:prstGeom>
              <a:blipFill>
                <a:blip r:embed="rId10"/>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9642D75F-7DEA-4741-8114-EB7352B30655}"/>
              </a:ext>
            </a:extLst>
          </p:cNvPr>
          <p:cNvCxnSpPr>
            <a:cxnSpLocks/>
          </p:cNvCxnSpPr>
          <p:nvPr/>
        </p:nvCxnSpPr>
        <p:spPr bwMode="auto">
          <a:xfrm>
            <a:off x="7168234" y="5306306"/>
            <a:ext cx="723200" cy="1497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A0E17445-ED0D-450B-84D1-948C17150E04}"/>
              </a:ext>
            </a:extLst>
          </p:cNvPr>
          <p:cNvCxnSpPr>
            <a:cxnSpLocks/>
            <a:stCxn id="11" idx="3"/>
            <a:endCxn id="19" idx="1"/>
          </p:cNvCxnSpPr>
          <p:nvPr/>
        </p:nvCxnSpPr>
        <p:spPr bwMode="auto">
          <a:xfrm flipV="1">
            <a:off x="5501353" y="5630997"/>
            <a:ext cx="2405599" cy="961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a:extLst>
              <a:ext uri="{FF2B5EF4-FFF2-40B4-BE49-F238E27FC236}">
                <a16:creationId xmlns:a16="http://schemas.microsoft.com/office/drawing/2014/main" id="{E478DE66-D756-48A1-88DB-CB2396708F9A}"/>
              </a:ext>
            </a:extLst>
          </p:cNvPr>
          <p:cNvCxnSpPr/>
          <p:nvPr/>
        </p:nvCxnSpPr>
        <p:spPr bwMode="auto">
          <a:xfrm>
            <a:off x="8291666" y="5630997"/>
            <a:ext cx="43838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D13E9EBB-C693-4644-B380-116A31C2DF87}"/>
                  </a:ext>
                </a:extLst>
              </p:cNvPr>
              <p:cNvSpPr/>
              <p:nvPr/>
            </p:nvSpPr>
            <p:spPr>
              <a:xfrm>
                <a:off x="1732395" y="5634406"/>
                <a:ext cx="1650773" cy="369332"/>
              </a:xfrm>
              <a:prstGeom prst="rect">
                <a:avLst/>
              </a:prstGeom>
            </p:spPr>
            <p:txBody>
              <a:bodyPr wrap="none">
                <a:spAutoFit/>
              </a:bodyPr>
              <a:lstStyle/>
              <a:p>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i="1">
                            <a:solidFill>
                              <a:srgbClr val="000000"/>
                            </a:solidFill>
                            <a:latin typeface="Cambria Math" panose="02040503050406030204" pitchFamily="18" charset="0"/>
                            <a:ea typeface="Cambria Math" panose="02040503050406030204" pitchFamily="18" charset="0"/>
                          </a:rPr>
                          <m:t>1</m:t>
                        </m:r>
                      </m:sub>
                    </m:sSub>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ea typeface="Cambria Math" panose="02040503050406030204" pitchFamily="18" charset="0"/>
                  </a:rPr>
                  <a:t> </a:t>
                </a:r>
                <a14:m>
                  <m:oMath xmlns:m="http://schemas.openxmlformats.org/officeDocument/2006/math">
                    <m:r>
                      <a:rPr lang="en-US" i="1" dirty="0">
                        <a:latin typeface="Cambria Math" panose="02040503050406030204" pitchFamily="18" charset="0"/>
                        <a:ea typeface="Cambria Math" panose="02040503050406030204" pitchFamily="18" charset="0"/>
                      </a:rPr>
                      <m:t>ℳ</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1</m:t>
                        </m:r>
                      </m:sub>
                    </m:sSub>
                    <m:r>
                      <a:rPr lang="en-US" i="1">
                        <a:latin typeface="Cambria Math" panose="02040503050406030204" pitchFamily="18" charset="0"/>
                      </a:rPr>
                      <m:t>)</m:t>
                    </m:r>
                  </m:oMath>
                </a14:m>
                <a:endParaRPr lang="en-US" dirty="0"/>
              </a:p>
            </p:txBody>
          </p:sp>
        </mc:Choice>
        <mc:Fallback xmlns="">
          <p:sp>
            <p:nvSpPr>
              <p:cNvPr id="23" name="Rectangle 22">
                <a:extLst>
                  <a:ext uri="{FF2B5EF4-FFF2-40B4-BE49-F238E27FC236}">
                    <a16:creationId xmlns:a16="http://schemas.microsoft.com/office/drawing/2014/main" id="{D13E9EBB-C693-4644-B380-116A31C2DF87}"/>
                  </a:ext>
                </a:extLst>
              </p:cNvPr>
              <p:cNvSpPr>
                <a:spLocks noRot="1" noChangeAspect="1" noMove="1" noResize="1" noEditPoints="1" noAdjustHandles="1" noChangeArrowheads="1" noChangeShapeType="1" noTextEdit="1"/>
              </p:cNvSpPr>
              <p:nvPr/>
            </p:nvSpPr>
            <p:spPr>
              <a:xfrm>
                <a:off x="1732395" y="5634406"/>
                <a:ext cx="1650773" cy="369332"/>
              </a:xfrm>
              <a:prstGeom prst="rect">
                <a:avLst/>
              </a:prstGeom>
              <a:blipFill>
                <a:blip r:embed="rId11"/>
                <a:stretch>
                  <a:fillRect r="-369"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0DEB142-707F-4C35-99EF-69C4604D18B1}"/>
                  </a:ext>
                </a:extLst>
              </p:cNvPr>
              <p:cNvSpPr txBox="1"/>
              <p:nvPr/>
            </p:nvSpPr>
            <p:spPr>
              <a:xfrm>
                <a:off x="5427498" y="5658243"/>
                <a:ext cx="2270750" cy="369332"/>
              </a:xfrm>
              <a:prstGeom prst="rect">
                <a:avLst/>
              </a:prstGeom>
              <a:noFill/>
            </p:spPr>
            <p:txBody>
              <a:bodyPr wrap="none" rtlCol="0">
                <a:spAutoFit/>
              </a:bodyPr>
              <a:lstStyle/>
              <a:p>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i="1">
                            <a:solidFill>
                              <a:srgbClr val="000000"/>
                            </a:solidFill>
                            <a:latin typeface="Cambria Math" panose="02040503050406030204" pitchFamily="18" charset="0"/>
                            <a:ea typeface="Cambria Math" panose="02040503050406030204" pitchFamily="18" charset="0"/>
                          </a:rPr>
                          <m:t>2</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h</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i="1">
                            <a:solidFill>
                              <a:srgbClr val="000000"/>
                            </a:solidFill>
                            <a:latin typeface="Cambria Math" panose="02040503050406030204" pitchFamily="18" charset="0"/>
                            <a:ea typeface="Cambria Math" panose="02040503050406030204" pitchFamily="18" charset="0"/>
                          </a:rPr>
                          <m:t>1</m:t>
                        </m:r>
                      </m:sub>
                    </m:sSub>
                  </m:oMath>
                </a14:m>
                <a:r>
                  <a:rPr lang="en-US" dirty="0"/>
                  <a:t>,</a:t>
                </a:r>
                <a14:m>
                  <m:oMath xmlns:m="http://schemas.openxmlformats.org/officeDocument/2006/math">
                    <m:r>
                      <a:rPr lang="en-US" i="1" dirty="0">
                        <a:latin typeface="Cambria Math" panose="02040503050406030204" pitchFamily="18" charset="0"/>
                        <a:ea typeface="Cambria Math" panose="02040503050406030204" pitchFamily="18" charset="0"/>
                      </a:rPr>
                      <m:t>ℳ</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a:t>
                </a:r>
              </a:p>
            </p:txBody>
          </p:sp>
        </mc:Choice>
        <mc:Fallback xmlns="">
          <p:sp>
            <p:nvSpPr>
              <p:cNvPr id="24" name="TextBox 23">
                <a:extLst>
                  <a:ext uri="{FF2B5EF4-FFF2-40B4-BE49-F238E27FC236}">
                    <a16:creationId xmlns:a16="http://schemas.microsoft.com/office/drawing/2014/main" id="{90DEB142-707F-4C35-99EF-69C4604D18B1}"/>
                  </a:ext>
                </a:extLst>
              </p:cNvPr>
              <p:cNvSpPr txBox="1">
                <a:spLocks noRot="1" noChangeAspect="1" noMove="1" noResize="1" noEditPoints="1" noAdjustHandles="1" noChangeArrowheads="1" noChangeShapeType="1" noTextEdit="1"/>
              </p:cNvSpPr>
              <p:nvPr/>
            </p:nvSpPr>
            <p:spPr>
              <a:xfrm>
                <a:off x="5427498" y="5658243"/>
                <a:ext cx="2270750" cy="369332"/>
              </a:xfrm>
              <a:prstGeom prst="rect">
                <a:avLst/>
              </a:prstGeom>
              <a:blipFill>
                <a:blip r:embed="rId12"/>
                <a:stretch>
                  <a:fillRect t="-8197" r="-1609"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E71E7F8-7EE8-4552-91E7-8C45A1782043}"/>
                  </a:ext>
                </a:extLst>
              </p:cNvPr>
              <p:cNvSpPr txBox="1"/>
              <p:nvPr/>
            </p:nvSpPr>
            <p:spPr>
              <a:xfrm>
                <a:off x="8178963" y="5677163"/>
                <a:ext cx="4939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solidFill>
                                <a:srgbClr val="000000"/>
                              </a:solidFill>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25" name="TextBox 24">
                <a:extLst>
                  <a:ext uri="{FF2B5EF4-FFF2-40B4-BE49-F238E27FC236}">
                    <a16:creationId xmlns:a16="http://schemas.microsoft.com/office/drawing/2014/main" id="{3E71E7F8-7EE8-4552-91E7-8C45A1782043}"/>
                  </a:ext>
                </a:extLst>
              </p:cNvPr>
              <p:cNvSpPr txBox="1">
                <a:spLocks noRot="1" noChangeAspect="1" noMove="1" noResize="1" noEditPoints="1" noAdjustHandles="1" noChangeArrowheads="1" noChangeShapeType="1" noTextEdit="1"/>
              </p:cNvSpPr>
              <p:nvPr/>
            </p:nvSpPr>
            <p:spPr>
              <a:xfrm>
                <a:off x="8178963" y="5677163"/>
                <a:ext cx="493981" cy="369332"/>
              </a:xfrm>
              <a:prstGeom prst="rect">
                <a:avLst/>
              </a:prstGeom>
              <a:blipFill>
                <a:blip r:embed="rId13"/>
                <a:stretch>
                  <a:fillRect/>
                </a:stretch>
              </a:blipFill>
            </p:spPr>
            <p:txBody>
              <a:bodyPr/>
              <a:lstStyle/>
              <a:p>
                <a:r>
                  <a:rPr lang="en-US">
                    <a:noFill/>
                  </a:rPr>
                  <a:t> </a:t>
                </a:r>
              </a:p>
            </p:txBody>
          </p:sp>
        </mc:Fallback>
      </mc:AlternateContent>
      <p:sp>
        <p:nvSpPr>
          <p:cNvPr id="26" name="Trapezoid 25">
            <a:extLst>
              <a:ext uri="{FF2B5EF4-FFF2-40B4-BE49-F238E27FC236}">
                <a16:creationId xmlns:a16="http://schemas.microsoft.com/office/drawing/2014/main" id="{60034893-5C20-4A85-B61B-B67809CC65AF}"/>
              </a:ext>
            </a:extLst>
          </p:cNvPr>
          <p:cNvSpPr/>
          <p:nvPr/>
        </p:nvSpPr>
        <p:spPr bwMode="auto">
          <a:xfrm flipH="1" flipV="1">
            <a:off x="5971532" y="4470247"/>
            <a:ext cx="2377245" cy="439804"/>
          </a:xfrm>
          <a:prstGeom prst="trapezoid">
            <a:avLst>
              <a:gd name="adj" fmla="val 150443"/>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5A3E4131-D72D-4CCF-B485-71D1C66237F0}"/>
                  </a:ext>
                </a:extLst>
              </p:cNvPr>
              <p:cNvSpPr/>
              <p:nvPr/>
            </p:nvSpPr>
            <p:spPr bwMode="auto">
              <a:xfrm>
                <a:off x="6628285" y="4908622"/>
                <a:ext cx="1044232" cy="387437"/>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ℳ</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27" name="Rectangle 26">
                <a:extLst>
                  <a:ext uri="{FF2B5EF4-FFF2-40B4-BE49-F238E27FC236}">
                    <a16:creationId xmlns:a16="http://schemas.microsoft.com/office/drawing/2014/main" id="{5A3E4131-D72D-4CCF-B485-71D1C66237F0}"/>
                  </a:ext>
                </a:extLst>
              </p:cNvPr>
              <p:cNvSpPr>
                <a:spLocks noRot="1" noChangeAspect="1" noMove="1" noResize="1" noEditPoints="1" noAdjustHandles="1" noChangeArrowheads="1" noChangeShapeType="1" noTextEdit="1"/>
              </p:cNvSpPr>
              <p:nvPr/>
            </p:nvSpPr>
            <p:spPr bwMode="auto">
              <a:xfrm>
                <a:off x="6628285" y="4908622"/>
                <a:ext cx="1044232" cy="387437"/>
              </a:xfrm>
              <a:prstGeom prst="rect">
                <a:avLst/>
              </a:prstGeom>
              <a:blipFill>
                <a:blip r:embed="rId14"/>
                <a:stretch>
                  <a:fillRect r="-6897" b="-7576"/>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9820128-2DF8-4435-8A61-A722364E4D95}"/>
                  </a:ext>
                </a:extLst>
              </p:cNvPr>
              <p:cNvSpPr txBox="1"/>
              <p:nvPr/>
            </p:nvSpPr>
            <p:spPr>
              <a:xfrm flipH="1">
                <a:off x="6756038" y="4449273"/>
                <a:ext cx="6713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ea typeface="Cambria Math" panose="02040503050406030204" pitchFamily="18" charset="0"/>
                        </a:rPr>
                        <m:t>ℳ</m:t>
                      </m:r>
                    </m:oMath>
                  </m:oMathPara>
                </a14:m>
                <a:endParaRPr lang="en-US" sz="2400" dirty="0"/>
              </a:p>
            </p:txBody>
          </p:sp>
        </mc:Choice>
        <mc:Fallback xmlns="">
          <p:sp>
            <p:nvSpPr>
              <p:cNvPr id="28" name="TextBox 27">
                <a:extLst>
                  <a:ext uri="{FF2B5EF4-FFF2-40B4-BE49-F238E27FC236}">
                    <a16:creationId xmlns:a16="http://schemas.microsoft.com/office/drawing/2014/main" id="{49820128-2DF8-4435-8A61-A722364E4D95}"/>
                  </a:ext>
                </a:extLst>
              </p:cNvPr>
              <p:cNvSpPr txBox="1">
                <a:spLocks noRot="1" noChangeAspect="1" noMove="1" noResize="1" noEditPoints="1" noAdjustHandles="1" noChangeArrowheads="1" noChangeShapeType="1" noTextEdit="1"/>
              </p:cNvSpPr>
              <p:nvPr/>
            </p:nvSpPr>
            <p:spPr>
              <a:xfrm flipH="1">
                <a:off x="6756038" y="4449273"/>
                <a:ext cx="671360"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1420A5E7-5C4A-434F-A93F-986689BDBE48}"/>
                  </a:ext>
                </a:extLst>
              </p:cNvPr>
              <p:cNvSpPr/>
              <p:nvPr/>
            </p:nvSpPr>
            <p:spPr bwMode="auto">
              <a:xfrm>
                <a:off x="1144965" y="4865943"/>
                <a:ext cx="1049770" cy="404295"/>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ℳ</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29" name="Rectangle 28">
                <a:extLst>
                  <a:ext uri="{FF2B5EF4-FFF2-40B4-BE49-F238E27FC236}">
                    <a16:creationId xmlns:a16="http://schemas.microsoft.com/office/drawing/2014/main" id="{1420A5E7-5C4A-434F-A93F-986689BDBE48}"/>
                  </a:ext>
                </a:extLst>
              </p:cNvPr>
              <p:cNvSpPr>
                <a:spLocks noRot="1" noChangeAspect="1" noMove="1" noResize="1" noEditPoints="1" noAdjustHandles="1" noChangeArrowheads="1" noChangeShapeType="1" noTextEdit="1"/>
              </p:cNvSpPr>
              <p:nvPr/>
            </p:nvSpPr>
            <p:spPr bwMode="auto">
              <a:xfrm>
                <a:off x="1144965" y="4865943"/>
                <a:ext cx="1049770" cy="404295"/>
              </a:xfrm>
              <a:prstGeom prst="rect">
                <a:avLst/>
              </a:prstGeom>
              <a:blipFill>
                <a:blip r:embed="rId16"/>
                <a:stretch>
                  <a:fillRect r="-6322" b="-289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Tree>
    <p:extLst>
      <p:ext uri="{BB962C8B-B14F-4D97-AF65-F5344CB8AC3E}">
        <p14:creationId xmlns:p14="http://schemas.microsoft.com/office/powerpoint/2010/main" val="983915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Crypto-Hashing &amp; Blockchains</a:t>
            </a:r>
          </a:p>
        </p:txBody>
      </p:sp>
      <p:sp>
        <p:nvSpPr>
          <p:cNvPr id="3" name="Content Placeholder 2"/>
          <p:cNvSpPr>
            <a:spLocks noGrp="1"/>
          </p:cNvSpPr>
          <p:nvPr>
            <p:ph idx="1"/>
          </p:nvPr>
        </p:nvSpPr>
        <p:spPr>
          <a:xfrm>
            <a:off x="457199" y="1149350"/>
            <a:ext cx="8471647" cy="4981575"/>
          </a:xfrm>
        </p:spPr>
        <p:txBody>
          <a:bodyPr/>
          <a:lstStyle/>
          <a:p>
            <a:r>
              <a:rPr lang="en-US" dirty="0"/>
              <a:t>Introduction to cryptographic hash</a:t>
            </a:r>
          </a:p>
          <a:p>
            <a:r>
              <a:rPr lang="en-US" sz="2800" b="1" dirty="0">
                <a:solidFill>
                  <a:srgbClr val="0000FF"/>
                </a:solidFill>
              </a:rPr>
              <a:t>Integrity: collision-resistance and blockchains</a:t>
            </a:r>
          </a:p>
          <a:p>
            <a:pPr lvl="1"/>
            <a:r>
              <a:rPr lang="en-US" b="1" dirty="0">
                <a:solidFill>
                  <a:srgbClr val="0000FF"/>
                </a:solidFill>
              </a:rPr>
              <a:t>Hash h(m) allows verification of m</a:t>
            </a:r>
          </a:p>
          <a:p>
            <a:r>
              <a:rPr lang="en-US" dirty="0">
                <a:solidFill>
                  <a:srgbClr val="7030A0"/>
                </a:solidFill>
              </a:rPr>
              <a:t>Confidentiality: one-way functions (OWF) </a:t>
            </a:r>
          </a:p>
          <a:p>
            <a:pPr lvl="1"/>
            <a:r>
              <a:rPr lang="en-US" dirty="0">
                <a:solidFill>
                  <a:srgbClr val="7030A0"/>
                </a:solidFill>
              </a:rPr>
              <a:t>OWF-hash h(m) does not expose m</a:t>
            </a:r>
          </a:p>
          <a:p>
            <a:r>
              <a:rPr lang="en-US" dirty="0">
                <a:solidFill>
                  <a:srgbClr val="FF00FF"/>
                </a:solidFill>
              </a:rPr>
              <a:t>Pseudo-randomness</a:t>
            </a:r>
          </a:p>
          <a:p>
            <a:pPr lvl="1"/>
            <a:r>
              <a:rPr lang="en-US" dirty="0">
                <a:solidFill>
                  <a:srgbClr val="FF00FF"/>
                </a:solidFill>
              </a:rPr>
              <a:t>If m contains some random bits,</a:t>
            </a:r>
            <a:br>
              <a:rPr lang="en-US" dirty="0">
                <a:solidFill>
                  <a:srgbClr val="FF00FF"/>
                </a:solidFill>
              </a:rPr>
            </a:br>
            <a:r>
              <a:rPr lang="en-US" dirty="0">
                <a:solidFill>
                  <a:srgbClr val="FF00FF"/>
                </a:solidFill>
              </a:rPr>
              <a:t>then h(m) is pseudorandom</a:t>
            </a:r>
            <a:br>
              <a:rPr lang="en-US" dirty="0"/>
            </a:br>
            <a:endParaRPr lang="en-US" dirty="0"/>
          </a:p>
        </p:txBody>
      </p:sp>
      <p:sp>
        <p:nvSpPr>
          <p:cNvPr id="4" name="Date Placeholder 3"/>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p:cNvSpPr>
            <a:spLocks noGrp="1"/>
          </p:cNvSpPr>
          <p:nvPr>
            <p:ph type="sldNum" sz="quarter" idx="12"/>
          </p:nvPr>
        </p:nvSpPr>
        <p:spPr/>
        <p:txBody>
          <a:bodyPr/>
          <a:lstStyle/>
          <a:p>
            <a:pPr>
              <a:defRPr/>
            </a:pPr>
            <a:fld id="{4AC8934D-7EC5-4767-94BA-6AA41C7401E4}" type="slidenum">
              <a:rPr lang="he-IL" altLang="en-US" smtClean="0"/>
              <a:pPr>
                <a:defRPr/>
              </a:pPr>
              <a:t>8</a:t>
            </a:fld>
            <a:endParaRPr lang="en-US" altLang="en-US"/>
          </a:p>
        </p:txBody>
      </p:sp>
    </p:spTree>
    <p:extLst>
      <p:ext uri="{BB962C8B-B14F-4D97-AF65-F5344CB8AC3E}">
        <p14:creationId xmlns:p14="http://schemas.microsoft.com/office/powerpoint/2010/main" val="20507255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A53E8-EED8-42E8-8EE6-4A32B4B9920D}"/>
              </a:ext>
            </a:extLst>
          </p:cNvPr>
          <p:cNvSpPr>
            <a:spLocks noGrp="1"/>
          </p:cNvSpPr>
          <p:nvPr>
            <p:ph type="title"/>
          </p:nvPr>
        </p:nvSpPr>
        <p:spPr/>
        <p:txBody>
          <a:bodyPr/>
          <a:lstStyle/>
          <a:p>
            <a:r>
              <a:rPr lang="en-US" dirty="0"/>
              <a:t>Blockchain as a ledger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60DD62-A782-4EDA-A3E7-53029D1CA23C}"/>
                  </a:ext>
                </a:extLst>
              </p:cNvPr>
              <p:cNvSpPr>
                <a:spLocks noGrp="1"/>
              </p:cNvSpPr>
              <p:nvPr>
                <p:ph idx="1"/>
              </p:nvPr>
            </p:nvSpPr>
            <p:spPr>
              <a:xfrm>
                <a:off x="388938" y="938213"/>
                <a:ext cx="8229600" cy="3009320"/>
              </a:xfrm>
            </p:spPr>
            <p:txBody>
              <a:bodyPr/>
              <a:lstStyle/>
              <a:p>
                <a:r>
                  <a:rPr lang="en-US" dirty="0"/>
                  <a:t>Entries added over time, in </a:t>
                </a:r>
                <a:r>
                  <a:rPr lang="en-US" u="sng" dirty="0"/>
                  <a:t>blocks</a:t>
                </a:r>
              </a:p>
              <a:p>
                <a:pPr lvl="1"/>
                <a:r>
                  <a:rPr lang="en-US" dirty="0"/>
                  <a:t>Merkle schemes provides PoI within block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𝑖</m:t>
                    </m:r>
                  </m:oMath>
                </a14:m>
                <a:endParaRPr lang="en-US" b="0" dirty="0">
                  <a:solidFill>
                    <a:srgbClr val="000000"/>
                  </a:solidFill>
                  <a:ea typeface="Cambria Math" panose="02040503050406030204" pitchFamily="18" charset="0"/>
                </a:endParaRPr>
              </a:p>
              <a:p>
                <a:pPr lvl="1"/>
                <a:r>
                  <a:rPr lang="en-US" dirty="0"/>
                  <a:t>Blockchain digests </a:t>
                </a:r>
                <a14:m>
                  <m:oMath xmlns:m="http://schemas.openxmlformats.org/officeDocument/2006/math">
                    <m:sSub>
                      <m:sSubPr>
                        <m:ctrlPr>
                          <a:rPr lang="en-US" sz="2400" i="1">
                            <a:solidFill>
                              <a:srgbClr val="000000"/>
                            </a:solidFill>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Δ</m:t>
                        </m:r>
                      </m:e>
                      <m:sub>
                        <m:r>
                          <a:rPr lang="en-US" sz="2400" b="0" i="1" smtClean="0">
                            <a:solidFill>
                              <a:srgbClr val="000000"/>
                            </a:solidFill>
                            <a:latin typeface="Cambria Math" panose="02040503050406030204" pitchFamily="18" charset="0"/>
                            <a:ea typeface="Cambria Math" panose="02040503050406030204" pitchFamily="18" charset="0"/>
                          </a:rPr>
                          <m:t>1</m:t>
                        </m:r>
                      </m:sub>
                    </m:sSub>
                    <m:r>
                      <a:rPr lang="en-US" sz="2400" b="0" i="1" smtClean="0">
                        <a:solidFill>
                          <a:srgbClr val="000000"/>
                        </a:solidFill>
                        <a:latin typeface="Cambria Math" panose="02040503050406030204" pitchFamily="18" charset="0"/>
                        <a:ea typeface="Cambria Math" panose="02040503050406030204" pitchFamily="18" charset="0"/>
                      </a:rPr>
                      <m:t>, </m:t>
                    </m:r>
                    <m:sSub>
                      <m:sSubPr>
                        <m:ctrlPr>
                          <a:rPr lang="en-US" sz="2400" i="1">
                            <a:solidFill>
                              <a:srgbClr val="000000"/>
                            </a:solidFill>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Δ</m:t>
                        </m:r>
                      </m:e>
                      <m:sub>
                        <m:r>
                          <a:rPr lang="en-US" sz="2400" b="0" i="1" smtClean="0">
                            <a:solidFill>
                              <a:srgbClr val="000000"/>
                            </a:solidFill>
                            <a:latin typeface="Cambria Math" panose="02040503050406030204" pitchFamily="18" charset="0"/>
                            <a:ea typeface="Cambria Math" panose="02040503050406030204" pitchFamily="18" charset="0"/>
                          </a:rPr>
                          <m:t>2</m:t>
                        </m:r>
                      </m:sub>
                    </m:sSub>
                    <m:r>
                      <a:rPr lang="en-US" sz="2400" i="1">
                        <a:solidFill>
                          <a:srgbClr val="000000"/>
                        </a:solidFill>
                        <a:latin typeface="Cambria Math" panose="02040503050406030204" pitchFamily="18" charset="0"/>
                        <a:ea typeface="Cambria Math" panose="02040503050406030204" pitchFamily="18" charset="0"/>
                      </a:rPr>
                      <m:t>, </m:t>
                    </m:r>
                  </m:oMath>
                </a14:m>
                <a:r>
                  <a:rPr lang="en-US" sz="2400" dirty="0"/>
                  <a:t>…. </a:t>
                </a:r>
                <a:r>
                  <a:rPr lang="en-US" sz="2400" dirty="0">
                    <a:sym typeface="Wingdings" panose="05000000000000000000" pitchFamily="2" charset="2"/>
                  </a:rPr>
                  <a:t>: Proof-of-Inclusion for all </a:t>
                </a:r>
                <a:r>
                  <a:rPr lang="en-US" sz="2400" dirty="0"/>
                  <a:t>Merkle digests </a:t>
                </a:r>
                <a14:m>
                  <m:oMath xmlns:m="http://schemas.openxmlformats.org/officeDocument/2006/math">
                    <m:sSub>
                      <m:sSubPr>
                        <m:ctrlPr>
                          <a:rPr lang="en-US" sz="24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𝛿</m:t>
                        </m:r>
                      </m:e>
                      <m:sub>
                        <m:r>
                          <a:rPr lang="en-US" sz="2400" i="1">
                            <a:solidFill>
                              <a:srgbClr val="000000"/>
                            </a:solidFill>
                            <a:latin typeface="Cambria Math" panose="02040503050406030204" pitchFamily="18" charset="0"/>
                            <a:ea typeface="Cambria Math" panose="02040503050406030204" pitchFamily="18" charset="0"/>
                          </a:rPr>
                          <m:t>𝑖</m:t>
                        </m:r>
                      </m:sub>
                    </m:sSub>
                  </m:oMath>
                </a14:m>
                <a:r>
                  <a:rPr lang="en-US" sz="2400" dirty="0"/>
                  <a:t> </a:t>
                </a:r>
                <a:r>
                  <a:rPr lang="en-US" sz="2400" dirty="0">
                    <a:sym typeface="Wingdings" panose="05000000000000000000" pitchFamily="2" charset="2"/>
                  </a:rPr>
                  <a:t> and hence for all entries!</a:t>
                </a:r>
              </a:p>
              <a:p>
                <a:r>
                  <a:rPr lang="en-US" dirty="0">
                    <a:solidFill>
                      <a:srgbClr val="FF00FF"/>
                    </a:solidFill>
                  </a:rPr>
                  <a:t>Entries are </a:t>
                </a:r>
                <a:r>
                  <a:rPr lang="en-US" u="sng" dirty="0">
                    <a:solidFill>
                      <a:srgbClr val="FF00FF"/>
                    </a:solidFill>
                  </a:rPr>
                  <a:t>signed: </a:t>
                </a:r>
                <a14:m>
                  <m:oMath xmlns:m="http://schemas.openxmlformats.org/officeDocument/2006/math">
                    <m:sSub>
                      <m:sSubPr>
                        <m:ctrlPr>
                          <a:rPr lang="en-US" sz="3200" b="0" i="1" dirty="0" smtClean="0">
                            <a:solidFill>
                              <a:srgbClr val="FF00FF"/>
                            </a:solidFill>
                            <a:latin typeface="Cambria Math" panose="02040503050406030204" pitchFamily="18" charset="0"/>
                            <a:ea typeface="Cambria Math" panose="02040503050406030204" pitchFamily="18" charset="0"/>
                          </a:rPr>
                        </m:ctrlPr>
                      </m:sSubPr>
                      <m:e>
                        <m:sSubSup>
                          <m:sSubSupPr>
                            <m:ctrlPr>
                              <a:rPr lang="en-US" sz="3200" i="1">
                                <a:solidFill>
                                  <a:srgbClr val="FF00FF"/>
                                </a:solidFill>
                                <a:latin typeface="Cambria Math" panose="02040503050406030204" pitchFamily="18" charset="0"/>
                                <a:ea typeface="Cambria Math" panose="02040503050406030204" pitchFamily="18" charset="0"/>
                              </a:rPr>
                            </m:ctrlPr>
                          </m:sSubSupPr>
                          <m:e>
                            <m:r>
                              <a:rPr lang="en-US" sz="3200" i="1">
                                <a:solidFill>
                                  <a:srgbClr val="FF00FF"/>
                                </a:solidFill>
                                <a:latin typeface="Cambria Math" panose="02040503050406030204" pitchFamily="18" charset="0"/>
                                <a:ea typeface="Cambria Math" panose="02040503050406030204" pitchFamily="18" charset="0"/>
                              </a:rPr>
                              <m:t>𝑚</m:t>
                            </m:r>
                          </m:e>
                          <m:sub>
                            <m:r>
                              <a:rPr lang="en-US" sz="3200" b="0" i="1" smtClean="0">
                                <a:solidFill>
                                  <a:srgbClr val="FF00FF"/>
                                </a:solidFill>
                                <a:latin typeface="Cambria Math" panose="02040503050406030204" pitchFamily="18" charset="0"/>
                                <a:ea typeface="Cambria Math" panose="02040503050406030204" pitchFamily="18" charset="0"/>
                              </a:rPr>
                              <m:t>𝑖</m:t>
                            </m:r>
                          </m:sub>
                          <m:sup>
                            <m:r>
                              <a:rPr lang="en-US" sz="3200" b="0" i="1" smtClean="0">
                                <a:solidFill>
                                  <a:srgbClr val="FF00FF"/>
                                </a:solidFill>
                                <a:latin typeface="Cambria Math" panose="02040503050406030204" pitchFamily="18" charset="0"/>
                                <a:ea typeface="Cambria Math" panose="02040503050406030204" pitchFamily="18" charset="0"/>
                              </a:rPr>
                              <m:t>𝑗</m:t>
                            </m:r>
                          </m:sup>
                        </m:sSubSup>
                        <m:r>
                          <a:rPr lang="en-US" sz="3200" b="0" i="1" smtClean="0">
                            <a:solidFill>
                              <a:srgbClr val="FF00FF"/>
                            </a:solidFill>
                            <a:latin typeface="Cambria Math" panose="02040503050406030204" pitchFamily="18" charset="0"/>
                            <a:ea typeface="Cambria Math" panose="02040503050406030204" pitchFamily="18" charset="0"/>
                          </a:rPr>
                          <m:t>=(</m:t>
                        </m:r>
                        <m:sSubSup>
                          <m:sSubSupPr>
                            <m:ctrlPr>
                              <a:rPr lang="en-US" sz="3200" i="1">
                                <a:solidFill>
                                  <a:srgbClr val="FF00FF"/>
                                </a:solidFill>
                                <a:latin typeface="Cambria Math" panose="02040503050406030204" pitchFamily="18" charset="0"/>
                                <a:ea typeface="Cambria Math" panose="02040503050406030204" pitchFamily="18" charset="0"/>
                              </a:rPr>
                            </m:ctrlPr>
                          </m:sSubSupPr>
                          <m:e>
                            <m:r>
                              <a:rPr lang="en-US" sz="3200" b="0" i="1" smtClean="0">
                                <a:solidFill>
                                  <a:srgbClr val="FF00FF"/>
                                </a:solidFill>
                                <a:latin typeface="Cambria Math" panose="02040503050406030204" pitchFamily="18" charset="0"/>
                                <a:ea typeface="Cambria Math" panose="02040503050406030204" pitchFamily="18" charset="0"/>
                              </a:rPr>
                              <m:t>𝑥</m:t>
                            </m:r>
                          </m:e>
                          <m:sub>
                            <m:r>
                              <a:rPr lang="en-US" sz="3200" i="1">
                                <a:solidFill>
                                  <a:srgbClr val="FF00FF"/>
                                </a:solidFill>
                                <a:latin typeface="Cambria Math" panose="02040503050406030204" pitchFamily="18" charset="0"/>
                                <a:ea typeface="Cambria Math" panose="02040503050406030204" pitchFamily="18" charset="0"/>
                              </a:rPr>
                              <m:t>𝑖</m:t>
                            </m:r>
                          </m:sub>
                          <m:sup>
                            <m:r>
                              <a:rPr lang="en-US" sz="3200" i="1">
                                <a:solidFill>
                                  <a:srgbClr val="FF00FF"/>
                                </a:solidFill>
                                <a:latin typeface="Cambria Math" panose="02040503050406030204" pitchFamily="18" charset="0"/>
                                <a:ea typeface="Cambria Math" panose="02040503050406030204" pitchFamily="18" charset="0"/>
                              </a:rPr>
                              <m:t>𝑗</m:t>
                            </m:r>
                          </m:sup>
                        </m:sSubSup>
                        <m:r>
                          <a:rPr lang="en-US" sz="3200" b="0" i="1" smtClean="0">
                            <a:solidFill>
                              <a:srgbClr val="FF00FF"/>
                            </a:solidFill>
                            <a:latin typeface="Cambria Math" panose="02040503050406030204" pitchFamily="18" charset="0"/>
                            <a:ea typeface="Cambria Math" panose="02040503050406030204" pitchFamily="18" charset="0"/>
                          </a:rPr>
                          <m:t>, </m:t>
                        </m:r>
                        <m:r>
                          <a:rPr lang="en-US" sz="3200" i="1" dirty="0">
                            <a:solidFill>
                              <a:srgbClr val="FF00FF"/>
                            </a:solidFill>
                            <a:latin typeface="Cambria Math" panose="02040503050406030204" pitchFamily="18" charset="0"/>
                            <a:ea typeface="Cambria Math" panose="02040503050406030204" pitchFamily="18" charset="0"/>
                          </a:rPr>
                          <m:t>𝑆𝑖𝑔𝑛</m:t>
                        </m:r>
                      </m:e>
                      <m:sub>
                        <m:sSub>
                          <m:sSubPr>
                            <m:ctrlPr>
                              <a:rPr lang="en-US" sz="3200" b="0" i="1" dirty="0" smtClean="0">
                                <a:solidFill>
                                  <a:srgbClr val="FF00FF"/>
                                </a:solidFill>
                                <a:latin typeface="Cambria Math" panose="02040503050406030204" pitchFamily="18" charset="0"/>
                                <a:ea typeface="Cambria Math" panose="02040503050406030204" pitchFamily="18" charset="0"/>
                              </a:rPr>
                            </m:ctrlPr>
                          </m:sSubPr>
                          <m:e>
                            <m:r>
                              <a:rPr lang="en-US" sz="3200" b="0" i="1" dirty="0" smtClean="0">
                                <a:solidFill>
                                  <a:srgbClr val="FF00FF"/>
                                </a:solidFill>
                                <a:latin typeface="Cambria Math" panose="02040503050406030204" pitchFamily="18" charset="0"/>
                                <a:ea typeface="Cambria Math" panose="02040503050406030204" pitchFamily="18" charset="0"/>
                              </a:rPr>
                              <m:t>𝑠</m:t>
                            </m:r>
                          </m:e>
                          <m:sub>
                            <m:r>
                              <a:rPr lang="en-US" sz="3200" b="0" i="1" dirty="0" smtClean="0">
                                <a:solidFill>
                                  <a:srgbClr val="FF00FF"/>
                                </a:solidFill>
                                <a:latin typeface="Cambria Math" panose="02040503050406030204" pitchFamily="18" charset="0"/>
                                <a:ea typeface="Cambria Math" panose="02040503050406030204" pitchFamily="18" charset="0"/>
                              </a:rPr>
                              <m:t>𝐴𝑙𝑖𝑐𝑒</m:t>
                            </m:r>
                          </m:sub>
                        </m:sSub>
                      </m:sub>
                    </m:sSub>
                    <m:r>
                      <a:rPr lang="en-US" sz="3200" b="0" i="1" dirty="0" smtClean="0">
                        <a:solidFill>
                          <a:srgbClr val="FF00FF"/>
                        </a:solidFill>
                        <a:latin typeface="Cambria Math" panose="02040503050406030204" pitchFamily="18" charset="0"/>
                        <a:ea typeface="Cambria Math" panose="02040503050406030204" pitchFamily="18" charset="0"/>
                      </a:rPr>
                      <m:t>(</m:t>
                    </m:r>
                    <m:sSubSup>
                      <m:sSubSupPr>
                        <m:ctrlPr>
                          <a:rPr lang="en-US" sz="3200" i="1">
                            <a:solidFill>
                              <a:srgbClr val="FF00FF"/>
                            </a:solidFill>
                            <a:latin typeface="Cambria Math" panose="02040503050406030204" pitchFamily="18" charset="0"/>
                            <a:ea typeface="Cambria Math" panose="02040503050406030204" pitchFamily="18" charset="0"/>
                          </a:rPr>
                        </m:ctrlPr>
                      </m:sSubSupPr>
                      <m:e>
                        <m:r>
                          <a:rPr lang="en-US" sz="3200" i="1">
                            <a:solidFill>
                              <a:srgbClr val="FF00FF"/>
                            </a:solidFill>
                            <a:latin typeface="Cambria Math" panose="02040503050406030204" pitchFamily="18" charset="0"/>
                            <a:ea typeface="Cambria Math" panose="02040503050406030204" pitchFamily="18" charset="0"/>
                          </a:rPr>
                          <m:t>𝑥</m:t>
                        </m:r>
                      </m:e>
                      <m:sub>
                        <m:r>
                          <a:rPr lang="en-US" sz="3200" i="1">
                            <a:solidFill>
                              <a:srgbClr val="FF00FF"/>
                            </a:solidFill>
                            <a:latin typeface="Cambria Math" panose="02040503050406030204" pitchFamily="18" charset="0"/>
                            <a:ea typeface="Cambria Math" panose="02040503050406030204" pitchFamily="18" charset="0"/>
                          </a:rPr>
                          <m:t>𝑖</m:t>
                        </m:r>
                      </m:sub>
                      <m:sup>
                        <m:r>
                          <a:rPr lang="en-US" sz="3200" i="1">
                            <a:solidFill>
                              <a:srgbClr val="FF00FF"/>
                            </a:solidFill>
                            <a:latin typeface="Cambria Math" panose="02040503050406030204" pitchFamily="18" charset="0"/>
                            <a:ea typeface="Cambria Math" panose="02040503050406030204" pitchFamily="18" charset="0"/>
                          </a:rPr>
                          <m:t>𝑗</m:t>
                        </m:r>
                      </m:sup>
                    </m:sSubSup>
                    <m:r>
                      <a:rPr lang="en-US" sz="3200" b="0" i="1" dirty="0" smtClean="0">
                        <a:solidFill>
                          <a:srgbClr val="FF00FF"/>
                        </a:solidFill>
                        <a:latin typeface="Cambria Math" panose="02040503050406030204" pitchFamily="18" charset="0"/>
                        <a:ea typeface="Cambria Math" panose="02040503050406030204" pitchFamily="18" charset="0"/>
                      </a:rPr>
                      <m:t>)</m:t>
                    </m:r>
                  </m:oMath>
                </a14:m>
                <a:r>
                  <a:rPr lang="en-US" dirty="0">
                    <a:solidFill>
                      <a:srgbClr val="FF00FF"/>
                    </a:solidFill>
                  </a:rPr>
                  <a:t>)</a:t>
                </a:r>
              </a:p>
            </p:txBody>
          </p:sp>
        </mc:Choice>
        <mc:Fallback xmlns="">
          <p:sp>
            <p:nvSpPr>
              <p:cNvPr id="3" name="Content Placeholder 2">
                <a:extLst>
                  <a:ext uri="{FF2B5EF4-FFF2-40B4-BE49-F238E27FC236}">
                    <a16:creationId xmlns:a16="http://schemas.microsoft.com/office/drawing/2014/main" id="{AF60DD62-A782-4EDA-A3E7-53029D1CA23C}"/>
                  </a:ext>
                </a:extLst>
              </p:cNvPr>
              <p:cNvSpPr>
                <a:spLocks noGrp="1" noRot="1" noChangeAspect="1" noMove="1" noResize="1" noEditPoints="1" noAdjustHandles="1" noChangeArrowheads="1" noChangeShapeType="1" noTextEdit="1"/>
              </p:cNvSpPr>
              <p:nvPr>
                <p:ph idx="1"/>
              </p:nvPr>
            </p:nvSpPr>
            <p:spPr>
              <a:xfrm>
                <a:off x="388938" y="938213"/>
                <a:ext cx="8229600" cy="3009320"/>
              </a:xfrm>
              <a:blipFill>
                <a:blip r:embed="rId2"/>
                <a:stretch>
                  <a:fillRect l="-667" t="-2632" r="-22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5DCC63F-B5F4-4369-A56A-49C1225E32B0}"/>
              </a:ext>
            </a:extLst>
          </p:cNvPr>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a:extLst>
              <a:ext uri="{FF2B5EF4-FFF2-40B4-BE49-F238E27FC236}">
                <a16:creationId xmlns:a16="http://schemas.microsoft.com/office/drawing/2014/main" id="{CF544D18-5A9E-401A-8B3B-4E661B49ACFE}"/>
              </a:ext>
            </a:extLst>
          </p:cNvPr>
          <p:cNvSpPr>
            <a:spLocks noGrp="1"/>
          </p:cNvSpPr>
          <p:nvPr>
            <p:ph type="sldNum" sz="quarter" idx="12"/>
          </p:nvPr>
        </p:nvSpPr>
        <p:spPr/>
        <p:txBody>
          <a:bodyPr/>
          <a:lstStyle/>
          <a:p>
            <a:pPr>
              <a:defRPr/>
            </a:pPr>
            <a:fld id="{4AC8934D-7EC5-4767-94BA-6AA41C7401E4}" type="slidenum">
              <a:rPr lang="he-IL" altLang="en-US" smtClean="0"/>
              <a:pPr>
                <a:defRPr/>
              </a:pPr>
              <a:t>80</a:t>
            </a:fld>
            <a:endParaRPr lang="en-US" altLang="en-US"/>
          </a:p>
        </p:txBody>
      </p:sp>
      <p:sp>
        <p:nvSpPr>
          <p:cNvPr id="33" name="TextBox 32">
            <a:extLst>
              <a:ext uri="{FF2B5EF4-FFF2-40B4-BE49-F238E27FC236}">
                <a16:creationId xmlns:a16="http://schemas.microsoft.com/office/drawing/2014/main" id="{F81A40DA-37BD-4DDD-8384-D8683E4234C2}"/>
              </a:ext>
            </a:extLst>
          </p:cNvPr>
          <p:cNvSpPr txBox="1"/>
          <p:nvPr/>
        </p:nvSpPr>
        <p:spPr>
          <a:xfrm>
            <a:off x="5123211" y="253102"/>
            <a:ext cx="4572000" cy="738664"/>
          </a:xfrm>
          <a:prstGeom prst="rect">
            <a:avLst/>
          </a:prstGeom>
          <a:noFill/>
        </p:spPr>
        <p:txBody>
          <a:bodyPr wrap="square">
            <a:spAutoFit/>
          </a:bodyPr>
          <a:lstStyle/>
          <a:p>
            <a:r>
              <a:rPr kumimoji="0" lang="en-US" sz="4200" b="0" i="0" u="none" strike="noStrike" kern="0" cap="none" spc="0" normalizeH="0" baseline="0" noProof="0" dirty="0">
                <a:ln>
                  <a:noFill/>
                </a:ln>
                <a:solidFill>
                  <a:srgbClr val="FF00FF"/>
                </a:solidFill>
                <a:effectLst/>
                <a:uLnTx/>
                <a:uFillTx/>
                <a:latin typeface="Garamond"/>
                <a:ea typeface="+mj-ea"/>
                <a:cs typeface="Arial"/>
              </a:rPr>
              <a:t>of signatures</a:t>
            </a:r>
            <a:endParaRPr lang="en-US" dirty="0">
              <a:solidFill>
                <a:srgbClr val="FF00FF"/>
              </a:solidFill>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ABD9E161-32FC-4296-A4EF-B426EAE9862C}"/>
                  </a:ext>
                </a:extLst>
              </p:cNvPr>
              <p:cNvSpPr/>
              <p:nvPr/>
            </p:nvSpPr>
            <p:spPr bwMode="auto">
              <a:xfrm>
                <a:off x="531135" y="3947533"/>
                <a:ext cx="2392569" cy="402919"/>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𝐵</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1</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m:t>
                          </m:r>
                        </m:e>
                      </m:d>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38" name="Rectangle 37">
                <a:extLst>
                  <a:ext uri="{FF2B5EF4-FFF2-40B4-BE49-F238E27FC236}">
                    <a16:creationId xmlns:a16="http://schemas.microsoft.com/office/drawing/2014/main" id="{ABD9E161-32FC-4296-A4EF-B426EAE9862C}"/>
                  </a:ext>
                </a:extLst>
              </p:cNvPr>
              <p:cNvSpPr>
                <a:spLocks noRot="1" noChangeAspect="1" noMove="1" noResize="1" noEditPoints="1" noAdjustHandles="1" noChangeArrowheads="1" noChangeShapeType="1" noTextEdit="1"/>
              </p:cNvSpPr>
              <p:nvPr/>
            </p:nvSpPr>
            <p:spPr bwMode="auto">
              <a:xfrm>
                <a:off x="531135" y="3947533"/>
                <a:ext cx="2392569" cy="402919"/>
              </a:xfrm>
              <a:prstGeom prst="rect">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8D939F3F-8919-4D4A-B7B2-4CF66ACB7EBE}"/>
                  </a:ext>
                </a:extLst>
              </p:cNvPr>
              <p:cNvSpPr/>
              <p:nvPr/>
            </p:nvSpPr>
            <p:spPr bwMode="auto">
              <a:xfrm>
                <a:off x="3282629" y="3962518"/>
                <a:ext cx="2398241" cy="400118"/>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𝐵</m:t>
                          </m:r>
                        </m:e>
                        <m:sub>
                          <m:r>
                            <a:rPr lang="en-US" i="1">
                              <a:solidFill>
                                <a:srgbClr val="000000"/>
                              </a:solidFill>
                              <a:latin typeface="Cambria Math" panose="02040503050406030204" pitchFamily="18" charset="0"/>
                              <a:ea typeface="Cambria Math" panose="02040503050406030204" pitchFamily="18" charset="0"/>
                            </a:rPr>
                            <m:t>2</m:t>
                          </m:r>
                        </m:sub>
                      </m:sSub>
                      <m:r>
                        <a:rPr lang="en-US" i="1">
                          <a:solidFill>
                            <a:srgbClr val="000000"/>
                          </a:solidFill>
                          <a:latin typeface="Cambria Math" panose="02040503050406030204" pitchFamily="18" charset="0"/>
                          <a:ea typeface="Cambria Math" panose="02040503050406030204" pitchFamily="18" charset="0"/>
                        </a:rPr>
                        <m:t>=</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i="1">
                                  <a:solidFill>
                                    <a:srgbClr val="000000"/>
                                  </a:solidFill>
                                  <a:latin typeface="Cambria Math" panose="02040503050406030204" pitchFamily="18" charset="0"/>
                                  <a:ea typeface="Cambria Math" panose="02040503050406030204" pitchFamily="18" charset="0"/>
                                </a:rPr>
                                <m:t>2</m:t>
                              </m:r>
                            </m:sub>
                            <m:sup>
                              <m:r>
                                <a:rPr lang="en-US" i="1">
                                  <a:solidFill>
                                    <a:srgbClr val="000000"/>
                                  </a:solidFill>
                                  <a:latin typeface="Cambria Math" panose="02040503050406030204" pitchFamily="18" charset="0"/>
                                  <a:ea typeface="Cambria Math" panose="02040503050406030204" pitchFamily="18" charset="0"/>
                                </a:rPr>
                                <m:t>1</m:t>
                              </m:r>
                            </m:sup>
                          </m:sSubSup>
                          <m:r>
                            <a:rPr lang="en-US" i="1">
                              <a:solidFill>
                                <a:srgbClr val="000000"/>
                              </a:solidFill>
                              <a:latin typeface="Cambria Math" panose="02040503050406030204" pitchFamily="18" charset="0"/>
                              <a:ea typeface="Cambria Math" panose="02040503050406030204" pitchFamily="18" charset="0"/>
                            </a:rPr>
                            <m:t>,</m:t>
                          </m:r>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i="1">
                                  <a:solidFill>
                                    <a:srgbClr val="000000"/>
                                  </a:solidFill>
                                  <a:latin typeface="Cambria Math" panose="02040503050406030204" pitchFamily="18" charset="0"/>
                                  <a:ea typeface="Cambria Math" panose="02040503050406030204" pitchFamily="18" charset="0"/>
                                </a:rPr>
                                <m:t>2</m:t>
                              </m:r>
                            </m:sub>
                            <m:sup>
                              <m:r>
                                <a:rPr lang="en-US" i="1">
                                  <a:solidFill>
                                    <a:srgbClr val="000000"/>
                                  </a:solidFill>
                                  <a:latin typeface="Cambria Math" panose="02040503050406030204" pitchFamily="18" charset="0"/>
                                  <a:ea typeface="Cambria Math" panose="02040503050406030204" pitchFamily="18" charset="0"/>
                                </a:rPr>
                                <m:t>2</m:t>
                              </m:r>
                            </m:sup>
                          </m:sSubSup>
                          <m:r>
                            <a:rPr lang="en-US" i="1">
                              <a:solidFill>
                                <a:srgbClr val="000000"/>
                              </a:solidFill>
                              <a:latin typeface="Cambria Math" panose="02040503050406030204" pitchFamily="18" charset="0"/>
                              <a:ea typeface="Cambria Math" panose="02040503050406030204" pitchFamily="18" charset="0"/>
                            </a:rPr>
                            <m:t>,…</m:t>
                          </m:r>
                        </m:e>
                      </m:d>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39" name="Rectangle 38">
                <a:extLst>
                  <a:ext uri="{FF2B5EF4-FFF2-40B4-BE49-F238E27FC236}">
                    <a16:creationId xmlns:a16="http://schemas.microsoft.com/office/drawing/2014/main" id="{8D939F3F-8919-4D4A-B7B2-4CF66ACB7EBE}"/>
                  </a:ext>
                </a:extLst>
              </p:cNvPr>
              <p:cNvSpPr>
                <a:spLocks noRot="1" noChangeAspect="1" noMove="1" noResize="1" noEditPoints="1" noAdjustHandles="1" noChangeArrowheads="1" noChangeShapeType="1" noTextEdit="1"/>
              </p:cNvSpPr>
              <p:nvPr/>
            </p:nvSpPr>
            <p:spPr bwMode="auto">
              <a:xfrm>
                <a:off x="3282629" y="3962518"/>
                <a:ext cx="2398241" cy="400118"/>
              </a:xfrm>
              <a:prstGeom prst="rect">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40" name="Trapezoid 39">
            <a:extLst>
              <a:ext uri="{FF2B5EF4-FFF2-40B4-BE49-F238E27FC236}">
                <a16:creationId xmlns:a16="http://schemas.microsoft.com/office/drawing/2014/main" id="{53EC674A-CE62-452D-BDFB-EA71DA6EC05F}"/>
              </a:ext>
            </a:extLst>
          </p:cNvPr>
          <p:cNvSpPr/>
          <p:nvPr/>
        </p:nvSpPr>
        <p:spPr bwMode="auto">
          <a:xfrm flipH="1" flipV="1">
            <a:off x="525462" y="4339060"/>
            <a:ext cx="2398241" cy="415979"/>
          </a:xfrm>
          <a:prstGeom prst="trapezoid">
            <a:avLst>
              <a:gd name="adj" fmla="val 16597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835F072-5CDB-41F4-8759-FEFD69B6BA8E}"/>
                  </a:ext>
                </a:extLst>
              </p:cNvPr>
              <p:cNvSpPr txBox="1"/>
              <p:nvPr/>
            </p:nvSpPr>
            <p:spPr>
              <a:xfrm flipH="1">
                <a:off x="1421443" y="4339060"/>
                <a:ext cx="69235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rPr>
                        <m:t>ℳ</m:t>
                      </m:r>
                    </m:oMath>
                  </m:oMathPara>
                </a14:m>
                <a:endParaRPr lang="en-US" sz="2400" dirty="0"/>
              </a:p>
            </p:txBody>
          </p:sp>
        </mc:Choice>
        <mc:Fallback xmlns="">
          <p:sp>
            <p:nvSpPr>
              <p:cNvPr id="41" name="TextBox 40">
                <a:extLst>
                  <a:ext uri="{FF2B5EF4-FFF2-40B4-BE49-F238E27FC236}">
                    <a16:creationId xmlns:a16="http://schemas.microsoft.com/office/drawing/2014/main" id="{9835F072-5CDB-41F4-8759-FEFD69B6BA8E}"/>
                  </a:ext>
                </a:extLst>
              </p:cNvPr>
              <p:cNvSpPr txBox="1">
                <a:spLocks noRot="1" noChangeAspect="1" noMove="1" noResize="1" noEditPoints="1" noAdjustHandles="1" noChangeArrowheads="1" noChangeShapeType="1" noTextEdit="1"/>
              </p:cNvSpPr>
              <p:nvPr/>
            </p:nvSpPr>
            <p:spPr>
              <a:xfrm flipH="1">
                <a:off x="1421443" y="4339060"/>
                <a:ext cx="692358" cy="461665"/>
              </a:xfrm>
              <a:prstGeom prst="rect">
                <a:avLst/>
              </a:prstGeom>
              <a:blipFill>
                <a:blip r:embed="rId5"/>
                <a:stretch>
                  <a:fillRect/>
                </a:stretch>
              </a:blipFill>
            </p:spPr>
            <p:txBody>
              <a:bodyPr/>
              <a:lstStyle/>
              <a:p>
                <a:r>
                  <a:rPr lang="en-US">
                    <a:noFill/>
                  </a:rPr>
                  <a:t> </a:t>
                </a:r>
              </a:p>
            </p:txBody>
          </p:sp>
        </mc:Fallback>
      </mc:AlternateContent>
      <p:sp>
        <p:nvSpPr>
          <p:cNvPr id="42" name="Trapezoid 41">
            <a:extLst>
              <a:ext uri="{FF2B5EF4-FFF2-40B4-BE49-F238E27FC236}">
                <a16:creationId xmlns:a16="http://schemas.microsoft.com/office/drawing/2014/main" id="{A37BA4E6-D04A-4A5F-A8B5-2C0B6AF2292C}"/>
              </a:ext>
            </a:extLst>
          </p:cNvPr>
          <p:cNvSpPr/>
          <p:nvPr/>
        </p:nvSpPr>
        <p:spPr bwMode="auto">
          <a:xfrm rot="16200000" flipH="1" flipV="1">
            <a:off x="4892709" y="5360418"/>
            <a:ext cx="907408"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690017-D841-4EA8-A315-B8C680C48675}"/>
                  </a:ext>
                </a:extLst>
              </p:cNvPr>
              <p:cNvSpPr txBox="1"/>
              <p:nvPr/>
            </p:nvSpPr>
            <p:spPr>
              <a:xfrm>
                <a:off x="5123211" y="5320570"/>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a:p>
            </p:txBody>
          </p:sp>
        </mc:Choice>
        <mc:Fallback xmlns="">
          <p:sp>
            <p:nvSpPr>
              <p:cNvPr id="43" name="TextBox 42">
                <a:extLst>
                  <a:ext uri="{FF2B5EF4-FFF2-40B4-BE49-F238E27FC236}">
                    <a16:creationId xmlns:a16="http://schemas.microsoft.com/office/drawing/2014/main" id="{6B690017-D841-4EA8-A315-B8C680C48675}"/>
                  </a:ext>
                </a:extLst>
              </p:cNvPr>
              <p:cNvSpPr txBox="1">
                <a:spLocks noRot="1" noChangeAspect="1" noMove="1" noResize="1" noEditPoints="1" noAdjustHandles="1" noChangeArrowheads="1" noChangeShapeType="1" noTextEdit="1"/>
              </p:cNvSpPr>
              <p:nvPr/>
            </p:nvSpPr>
            <p:spPr>
              <a:xfrm>
                <a:off x="5123211" y="5320570"/>
                <a:ext cx="446404" cy="461665"/>
              </a:xfrm>
              <a:prstGeom prst="rect">
                <a:avLst/>
              </a:prstGeom>
              <a:blipFill>
                <a:blip r:embed="rId6"/>
                <a:stretch>
                  <a:fillRect/>
                </a:stretch>
              </a:blipFill>
            </p:spPr>
            <p:txBody>
              <a:bodyPr/>
              <a:lstStyle/>
              <a:p>
                <a:r>
                  <a:rPr lang="en-US">
                    <a:noFill/>
                  </a:rPr>
                  <a:t> </a:t>
                </a:r>
              </a:p>
            </p:txBody>
          </p:sp>
        </mc:Fallback>
      </mc:AlternateContent>
      <p:sp>
        <p:nvSpPr>
          <p:cNvPr id="44" name="Trapezoid 43">
            <a:extLst>
              <a:ext uri="{FF2B5EF4-FFF2-40B4-BE49-F238E27FC236}">
                <a16:creationId xmlns:a16="http://schemas.microsoft.com/office/drawing/2014/main" id="{CCF6799D-966B-478A-9309-552A30283047}"/>
              </a:ext>
            </a:extLst>
          </p:cNvPr>
          <p:cNvSpPr/>
          <p:nvPr/>
        </p:nvSpPr>
        <p:spPr bwMode="auto">
          <a:xfrm flipH="1" flipV="1">
            <a:off x="3282630" y="4362636"/>
            <a:ext cx="2398241" cy="415979"/>
          </a:xfrm>
          <a:prstGeom prst="trapezoid">
            <a:avLst>
              <a:gd name="adj" fmla="val 163634"/>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1E6899-B0BF-454B-BFE4-AF79281AD156}"/>
                  </a:ext>
                </a:extLst>
              </p:cNvPr>
              <p:cNvSpPr txBox="1"/>
              <p:nvPr/>
            </p:nvSpPr>
            <p:spPr>
              <a:xfrm flipH="1">
                <a:off x="4178611" y="4362636"/>
                <a:ext cx="6713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ea typeface="Cambria Math" panose="02040503050406030204" pitchFamily="18" charset="0"/>
                        </a:rPr>
                        <m:t>ℳ</m:t>
                      </m:r>
                    </m:oMath>
                  </m:oMathPara>
                </a14:m>
                <a:endParaRPr lang="en-US" sz="2400" dirty="0"/>
              </a:p>
            </p:txBody>
          </p:sp>
        </mc:Choice>
        <mc:Fallback xmlns="">
          <p:sp>
            <p:nvSpPr>
              <p:cNvPr id="45" name="TextBox 44">
                <a:extLst>
                  <a:ext uri="{FF2B5EF4-FFF2-40B4-BE49-F238E27FC236}">
                    <a16:creationId xmlns:a16="http://schemas.microsoft.com/office/drawing/2014/main" id="{7D1E6899-B0BF-454B-BFE4-AF79281AD156}"/>
                  </a:ext>
                </a:extLst>
              </p:cNvPr>
              <p:cNvSpPr txBox="1">
                <a:spLocks noRot="1" noChangeAspect="1" noMove="1" noResize="1" noEditPoints="1" noAdjustHandles="1" noChangeArrowheads="1" noChangeShapeType="1" noTextEdit="1"/>
              </p:cNvSpPr>
              <p:nvPr/>
            </p:nvSpPr>
            <p:spPr>
              <a:xfrm flipH="1">
                <a:off x="4178611" y="4362636"/>
                <a:ext cx="67136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C7F125B7-7F70-45EF-8E28-A2848C147336}"/>
                  </a:ext>
                </a:extLst>
              </p:cNvPr>
              <p:cNvSpPr/>
              <p:nvPr/>
            </p:nvSpPr>
            <p:spPr bwMode="auto">
              <a:xfrm>
                <a:off x="3958113" y="4800725"/>
                <a:ext cx="1044137" cy="30931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ℳ</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46" name="Rectangle 45">
                <a:extLst>
                  <a:ext uri="{FF2B5EF4-FFF2-40B4-BE49-F238E27FC236}">
                    <a16:creationId xmlns:a16="http://schemas.microsoft.com/office/drawing/2014/main" id="{C7F125B7-7F70-45EF-8E28-A2848C147336}"/>
                  </a:ext>
                </a:extLst>
              </p:cNvPr>
              <p:cNvSpPr>
                <a:spLocks noRot="1" noChangeAspect="1" noMove="1" noResize="1" noEditPoints="1" noAdjustHandles="1" noChangeArrowheads="1" noChangeShapeType="1" noTextEdit="1"/>
              </p:cNvSpPr>
              <p:nvPr/>
            </p:nvSpPr>
            <p:spPr bwMode="auto">
              <a:xfrm>
                <a:off x="3958113" y="4800725"/>
                <a:ext cx="1044137" cy="309312"/>
              </a:xfrm>
              <a:prstGeom prst="rect">
                <a:avLst/>
              </a:prstGeom>
              <a:blipFill>
                <a:blip r:embed="rId8"/>
                <a:stretch>
                  <a:fillRect r="-6897" b="-34615"/>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796D327A-6E64-469B-B13B-563823A71F70}"/>
                  </a:ext>
                </a:extLst>
              </p:cNvPr>
              <p:cNvSpPr/>
              <p:nvPr/>
            </p:nvSpPr>
            <p:spPr bwMode="auto">
              <a:xfrm>
                <a:off x="6039795" y="3985790"/>
                <a:ext cx="2398241" cy="400118"/>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𝐵</m:t>
                          </m:r>
                        </m:e>
                        <m:sub>
                          <m:r>
                            <a:rPr lang="en-US" b="0" i="1" smtClean="0">
                              <a:solidFill>
                                <a:srgbClr val="000000"/>
                              </a:solidFill>
                              <a:latin typeface="Cambria Math" panose="02040503050406030204" pitchFamily="18" charset="0"/>
                              <a:ea typeface="Cambria Math" panose="02040503050406030204" pitchFamily="18" charset="0"/>
                            </a:rPr>
                            <m:t>3</m:t>
                          </m:r>
                        </m:sub>
                      </m:sSub>
                      <m:r>
                        <a:rPr lang="en-US" i="1">
                          <a:solidFill>
                            <a:srgbClr val="000000"/>
                          </a:solidFill>
                          <a:latin typeface="Cambria Math" panose="02040503050406030204" pitchFamily="18" charset="0"/>
                          <a:ea typeface="Cambria Math" panose="02040503050406030204" pitchFamily="18" charset="0"/>
                        </a:rPr>
                        <m:t>=</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b="0" i="1" smtClean="0">
                                  <a:solidFill>
                                    <a:srgbClr val="000000"/>
                                  </a:solidFill>
                                  <a:latin typeface="Cambria Math" panose="02040503050406030204" pitchFamily="18" charset="0"/>
                                  <a:ea typeface="Cambria Math" panose="02040503050406030204" pitchFamily="18" charset="0"/>
                                </a:rPr>
                                <m:t>3</m:t>
                              </m:r>
                            </m:sub>
                            <m:sup>
                              <m:r>
                                <a:rPr lang="en-US" i="1">
                                  <a:solidFill>
                                    <a:srgbClr val="000000"/>
                                  </a:solidFill>
                                  <a:latin typeface="Cambria Math" panose="02040503050406030204" pitchFamily="18" charset="0"/>
                                  <a:ea typeface="Cambria Math" panose="02040503050406030204" pitchFamily="18" charset="0"/>
                                </a:rPr>
                                <m:t>1</m:t>
                              </m:r>
                            </m:sup>
                          </m:sSubSup>
                          <m:r>
                            <a:rPr lang="en-US" i="1">
                              <a:solidFill>
                                <a:srgbClr val="000000"/>
                              </a:solidFill>
                              <a:latin typeface="Cambria Math" panose="02040503050406030204" pitchFamily="18" charset="0"/>
                              <a:ea typeface="Cambria Math" panose="02040503050406030204" pitchFamily="18" charset="0"/>
                            </a:rPr>
                            <m:t>,</m:t>
                          </m:r>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b="0" i="1" smtClean="0">
                                  <a:solidFill>
                                    <a:srgbClr val="000000"/>
                                  </a:solidFill>
                                  <a:latin typeface="Cambria Math" panose="02040503050406030204" pitchFamily="18" charset="0"/>
                                  <a:ea typeface="Cambria Math" panose="02040503050406030204" pitchFamily="18" charset="0"/>
                                </a:rPr>
                                <m:t>3</m:t>
                              </m:r>
                            </m:sub>
                            <m:sup>
                              <m:r>
                                <a:rPr lang="en-US" i="1">
                                  <a:solidFill>
                                    <a:srgbClr val="000000"/>
                                  </a:solidFill>
                                  <a:latin typeface="Cambria Math" panose="02040503050406030204" pitchFamily="18" charset="0"/>
                                  <a:ea typeface="Cambria Math" panose="02040503050406030204" pitchFamily="18" charset="0"/>
                                </a:rPr>
                                <m:t>2</m:t>
                              </m:r>
                            </m:sup>
                          </m:sSubSup>
                          <m:r>
                            <a:rPr lang="en-US" i="1">
                              <a:solidFill>
                                <a:srgbClr val="000000"/>
                              </a:solidFill>
                              <a:latin typeface="Cambria Math" panose="02040503050406030204" pitchFamily="18" charset="0"/>
                              <a:ea typeface="Cambria Math" panose="02040503050406030204" pitchFamily="18" charset="0"/>
                            </a:rPr>
                            <m:t>,…</m:t>
                          </m:r>
                        </m:e>
                      </m:d>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47" name="Rectangle 46">
                <a:extLst>
                  <a:ext uri="{FF2B5EF4-FFF2-40B4-BE49-F238E27FC236}">
                    <a16:creationId xmlns:a16="http://schemas.microsoft.com/office/drawing/2014/main" id="{796D327A-6E64-469B-B13B-563823A71F70}"/>
                  </a:ext>
                </a:extLst>
              </p:cNvPr>
              <p:cNvSpPr>
                <a:spLocks noRot="1" noChangeAspect="1" noMove="1" noResize="1" noEditPoints="1" noAdjustHandles="1" noChangeArrowheads="1" noChangeShapeType="1" noTextEdit="1"/>
              </p:cNvSpPr>
              <p:nvPr/>
            </p:nvSpPr>
            <p:spPr bwMode="auto">
              <a:xfrm>
                <a:off x="6039795" y="3985790"/>
                <a:ext cx="2398241" cy="400118"/>
              </a:xfrm>
              <a:prstGeom prst="rect">
                <a:avLst/>
              </a:prstGeom>
              <a:blipFill>
                <a:blip r:embed="rId9"/>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48" name="Elbow Connector 7">
            <a:extLst>
              <a:ext uri="{FF2B5EF4-FFF2-40B4-BE49-F238E27FC236}">
                <a16:creationId xmlns:a16="http://schemas.microsoft.com/office/drawing/2014/main" id="{175C1313-54AD-4BC5-B9BC-BF1D604F754D}"/>
              </a:ext>
            </a:extLst>
          </p:cNvPr>
          <p:cNvCxnSpPr>
            <a:cxnSpLocks/>
            <a:endCxn id="42" idx="2"/>
          </p:cNvCxnSpPr>
          <p:nvPr/>
        </p:nvCxnSpPr>
        <p:spPr bwMode="auto">
          <a:xfrm rot="16200000" flipH="1">
            <a:off x="3260679" y="3664615"/>
            <a:ext cx="390490" cy="3391047"/>
          </a:xfrm>
          <a:prstGeom prst="bentConnector2">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Arrow Connector 48">
            <a:extLst>
              <a:ext uri="{FF2B5EF4-FFF2-40B4-BE49-F238E27FC236}">
                <a16:creationId xmlns:a16="http://schemas.microsoft.com/office/drawing/2014/main" id="{B131C609-8CD4-461C-A9C9-00E41271800E}"/>
              </a:ext>
            </a:extLst>
          </p:cNvPr>
          <p:cNvCxnSpPr>
            <a:cxnSpLocks/>
            <a:stCxn id="46" idx="2"/>
          </p:cNvCxnSpPr>
          <p:nvPr/>
        </p:nvCxnSpPr>
        <p:spPr bwMode="auto">
          <a:xfrm>
            <a:off x="4480182" y="5110037"/>
            <a:ext cx="699502" cy="15567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Trapezoid 49">
            <a:extLst>
              <a:ext uri="{FF2B5EF4-FFF2-40B4-BE49-F238E27FC236}">
                <a16:creationId xmlns:a16="http://schemas.microsoft.com/office/drawing/2014/main" id="{70C26887-EAEB-4D05-94EB-851DE0BCC834}"/>
              </a:ext>
            </a:extLst>
          </p:cNvPr>
          <p:cNvSpPr/>
          <p:nvPr/>
        </p:nvSpPr>
        <p:spPr bwMode="auto">
          <a:xfrm rot="16200000" flipH="1" flipV="1">
            <a:off x="7700958" y="5350761"/>
            <a:ext cx="907408"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9032816-7FD6-4972-95D5-371BE3F64B2E}"/>
                  </a:ext>
                </a:extLst>
              </p:cNvPr>
              <p:cNvSpPr txBox="1"/>
              <p:nvPr/>
            </p:nvSpPr>
            <p:spPr>
              <a:xfrm>
                <a:off x="7975214" y="5310954"/>
                <a:ext cx="41816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a:p>
            </p:txBody>
          </p:sp>
        </mc:Choice>
        <mc:Fallback xmlns="">
          <p:sp>
            <p:nvSpPr>
              <p:cNvPr id="51" name="TextBox 50">
                <a:extLst>
                  <a:ext uri="{FF2B5EF4-FFF2-40B4-BE49-F238E27FC236}">
                    <a16:creationId xmlns:a16="http://schemas.microsoft.com/office/drawing/2014/main" id="{19032816-7FD6-4972-95D5-371BE3F64B2E}"/>
                  </a:ext>
                </a:extLst>
              </p:cNvPr>
              <p:cNvSpPr txBox="1">
                <a:spLocks noRot="1" noChangeAspect="1" noMove="1" noResize="1" noEditPoints="1" noAdjustHandles="1" noChangeArrowheads="1" noChangeShapeType="1" noTextEdit="1"/>
              </p:cNvSpPr>
              <p:nvPr/>
            </p:nvSpPr>
            <p:spPr>
              <a:xfrm>
                <a:off x="7975214" y="5310954"/>
                <a:ext cx="418167" cy="461665"/>
              </a:xfrm>
              <a:prstGeom prst="rect">
                <a:avLst/>
              </a:prstGeom>
              <a:blipFill>
                <a:blip r:embed="rId10"/>
                <a:stretch>
                  <a:fillRect/>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EDEE7E2C-26C1-4BCA-8EF6-B84366B54001}"/>
              </a:ext>
            </a:extLst>
          </p:cNvPr>
          <p:cNvCxnSpPr>
            <a:cxnSpLocks/>
          </p:cNvCxnSpPr>
          <p:nvPr/>
        </p:nvCxnSpPr>
        <p:spPr bwMode="auto">
          <a:xfrm>
            <a:off x="7236496" y="5217096"/>
            <a:ext cx="723200" cy="1497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a:extLst>
              <a:ext uri="{FF2B5EF4-FFF2-40B4-BE49-F238E27FC236}">
                <a16:creationId xmlns:a16="http://schemas.microsoft.com/office/drawing/2014/main" id="{ED050363-4373-49E8-9093-4A402061B29F}"/>
              </a:ext>
            </a:extLst>
          </p:cNvPr>
          <p:cNvCxnSpPr>
            <a:cxnSpLocks/>
            <a:stCxn id="43" idx="3"/>
            <a:endCxn id="51" idx="1"/>
          </p:cNvCxnSpPr>
          <p:nvPr/>
        </p:nvCxnSpPr>
        <p:spPr bwMode="auto">
          <a:xfrm flipV="1">
            <a:off x="5569615" y="5541787"/>
            <a:ext cx="2405599" cy="961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a:extLst>
              <a:ext uri="{FF2B5EF4-FFF2-40B4-BE49-F238E27FC236}">
                <a16:creationId xmlns:a16="http://schemas.microsoft.com/office/drawing/2014/main" id="{B0EA0282-6C2F-4F99-9621-F159CD046DFC}"/>
              </a:ext>
            </a:extLst>
          </p:cNvPr>
          <p:cNvCxnSpPr/>
          <p:nvPr/>
        </p:nvCxnSpPr>
        <p:spPr bwMode="auto">
          <a:xfrm>
            <a:off x="8359928" y="5541787"/>
            <a:ext cx="43838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107B0E1-ED9A-472E-8A6E-10611394E7EC}"/>
                  </a:ext>
                </a:extLst>
              </p:cNvPr>
              <p:cNvSpPr/>
              <p:nvPr/>
            </p:nvSpPr>
            <p:spPr>
              <a:xfrm>
                <a:off x="1800657" y="5545196"/>
                <a:ext cx="1650773" cy="369332"/>
              </a:xfrm>
              <a:prstGeom prst="rect">
                <a:avLst/>
              </a:prstGeom>
            </p:spPr>
            <p:txBody>
              <a:bodyPr wrap="none">
                <a:spAutoFit/>
              </a:bodyPr>
              <a:lstStyle/>
              <a:p>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i="1">
                            <a:solidFill>
                              <a:srgbClr val="000000"/>
                            </a:solidFill>
                            <a:latin typeface="Cambria Math" panose="02040503050406030204" pitchFamily="18" charset="0"/>
                            <a:ea typeface="Cambria Math" panose="02040503050406030204" pitchFamily="18" charset="0"/>
                          </a:rPr>
                          <m:t>1</m:t>
                        </m:r>
                      </m:sub>
                    </m:sSub>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ea typeface="Cambria Math" panose="02040503050406030204" pitchFamily="18" charset="0"/>
                  </a:rPr>
                  <a:t> </a:t>
                </a:r>
                <a14:m>
                  <m:oMath xmlns:m="http://schemas.openxmlformats.org/officeDocument/2006/math">
                    <m:r>
                      <a:rPr lang="en-US" i="1" dirty="0">
                        <a:latin typeface="Cambria Math" panose="02040503050406030204" pitchFamily="18" charset="0"/>
                        <a:ea typeface="Cambria Math" panose="02040503050406030204" pitchFamily="18" charset="0"/>
                      </a:rPr>
                      <m:t>ℳ</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1</m:t>
                        </m:r>
                      </m:sub>
                    </m:sSub>
                    <m:r>
                      <a:rPr lang="en-US" i="1">
                        <a:latin typeface="Cambria Math" panose="02040503050406030204" pitchFamily="18" charset="0"/>
                      </a:rPr>
                      <m:t>)</m:t>
                    </m:r>
                  </m:oMath>
                </a14:m>
                <a:endParaRPr lang="en-US" dirty="0"/>
              </a:p>
            </p:txBody>
          </p:sp>
        </mc:Choice>
        <mc:Fallback xmlns="">
          <p:sp>
            <p:nvSpPr>
              <p:cNvPr id="55" name="Rectangle 54">
                <a:extLst>
                  <a:ext uri="{FF2B5EF4-FFF2-40B4-BE49-F238E27FC236}">
                    <a16:creationId xmlns:a16="http://schemas.microsoft.com/office/drawing/2014/main" id="{0107B0E1-ED9A-472E-8A6E-10611394E7EC}"/>
                  </a:ext>
                </a:extLst>
              </p:cNvPr>
              <p:cNvSpPr>
                <a:spLocks noRot="1" noChangeAspect="1" noMove="1" noResize="1" noEditPoints="1" noAdjustHandles="1" noChangeArrowheads="1" noChangeShapeType="1" noTextEdit="1"/>
              </p:cNvSpPr>
              <p:nvPr/>
            </p:nvSpPr>
            <p:spPr>
              <a:xfrm>
                <a:off x="1800657" y="5545196"/>
                <a:ext cx="1650773" cy="369332"/>
              </a:xfrm>
              <a:prstGeom prst="rect">
                <a:avLst/>
              </a:prstGeom>
              <a:blipFill>
                <a:blip r:embed="rId11"/>
                <a:stretch>
                  <a:fillRect r="-369"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0F12B5C-F0F3-468A-A38A-16036167688C}"/>
                  </a:ext>
                </a:extLst>
              </p:cNvPr>
              <p:cNvSpPr txBox="1"/>
              <p:nvPr/>
            </p:nvSpPr>
            <p:spPr>
              <a:xfrm>
                <a:off x="5495760" y="5569033"/>
                <a:ext cx="2270750" cy="369332"/>
              </a:xfrm>
              <a:prstGeom prst="rect">
                <a:avLst/>
              </a:prstGeom>
              <a:noFill/>
            </p:spPr>
            <p:txBody>
              <a:bodyPr wrap="none" rtlCol="0">
                <a:spAutoFit/>
              </a:bodyPr>
              <a:lstStyle/>
              <a:p>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i="1">
                            <a:solidFill>
                              <a:srgbClr val="000000"/>
                            </a:solidFill>
                            <a:latin typeface="Cambria Math" panose="02040503050406030204" pitchFamily="18" charset="0"/>
                            <a:ea typeface="Cambria Math" panose="02040503050406030204" pitchFamily="18" charset="0"/>
                          </a:rPr>
                          <m:t>2</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h</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i="1">
                            <a:solidFill>
                              <a:srgbClr val="000000"/>
                            </a:solidFill>
                            <a:latin typeface="Cambria Math" panose="02040503050406030204" pitchFamily="18" charset="0"/>
                            <a:ea typeface="Cambria Math" panose="02040503050406030204" pitchFamily="18" charset="0"/>
                          </a:rPr>
                          <m:t>1</m:t>
                        </m:r>
                      </m:sub>
                    </m:sSub>
                  </m:oMath>
                </a14:m>
                <a:r>
                  <a:rPr lang="en-US" dirty="0"/>
                  <a:t>,</a:t>
                </a:r>
                <a14:m>
                  <m:oMath xmlns:m="http://schemas.openxmlformats.org/officeDocument/2006/math">
                    <m:r>
                      <a:rPr lang="en-US" i="1" dirty="0">
                        <a:latin typeface="Cambria Math" panose="02040503050406030204" pitchFamily="18" charset="0"/>
                        <a:ea typeface="Cambria Math" panose="02040503050406030204" pitchFamily="18" charset="0"/>
                      </a:rPr>
                      <m:t>ℳ</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a:t>
                </a:r>
              </a:p>
            </p:txBody>
          </p:sp>
        </mc:Choice>
        <mc:Fallback xmlns="">
          <p:sp>
            <p:nvSpPr>
              <p:cNvPr id="56" name="TextBox 55">
                <a:extLst>
                  <a:ext uri="{FF2B5EF4-FFF2-40B4-BE49-F238E27FC236}">
                    <a16:creationId xmlns:a16="http://schemas.microsoft.com/office/drawing/2014/main" id="{C0F12B5C-F0F3-468A-A38A-16036167688C}"/>
                  </a:ext>
                </a:extLst>
              </p:cNvPr>
              <p:cNvSpPr txBox="1">
                <a:spLocks noRot="1" noChangeAspect="1" noMove="1" noResize="1" noEditPoints="1" noAdjustHandles="1" noChangeArrowheads="1" noChangeShapeType="1" noTextEdit="1"/>
              </p:cNvSpPr>
              <p:nvPr/>
            </p:nvSpPr>
            <p:spPr>
              <a:xfrm>
                <a:off x="5495760" y="5569033"/>
                <a:ext cx="2270750" cy="369332"/>
              </a:xfrm>
              <a:prstGeom prst="rect">
                <a:avLst/>
              </a:prstGeom>
              <a:blipFill>
                <a:blip r:embed="rId12"/>
                <a:stretch>
                  <a:fillRect t="-10000" r="-161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DC81AB7-8C3F-46E7-B74E-6118B33B128A}"/>
                  </a:ext>
                </a:extLst>
              </p:cNvPr>
              <p:cNvSpPr txBox="1"/>
              <p:nvPr/>
            </p:nvSpPr>
            <p:spPr>
              <a:xfrm>
                <a:off x="8247225" y="5587953"/>
                <a:ext cx="4939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solidFill>
                                <a:srgbClr val="000000"/>
                              </a:solidFill>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57" name="TextBox 56">
                <a:extLst>
                  <a:ext uri="{FF2B5EF4-FFF2-40B4-BE49-F238E27FC236}">
                    <a16:creationId xmlns:a16="http://schemas.microsoft.com/office/drawing/2014/main" id="{FDC81AB7-8C3F-46E7-B74E-6118B33B128A}"/>
                  </a:ext>
                </a:extLst>
              </p:cNvPr>
              <p:cNvSpPr txBox="1">
                <a:spLocks noRot="1" noChangeAspect="1" noMove="1" noResize="1" noEditPoints="1" noAdjustHandles="1" noChangeArrowheads="1" noChangeShapeType="1" noTextEdit="1"/>
              </p:cNvSpPr>
              <p:nvPr/>
            </p:nvSpPr>
            <p:spPr>
              <a:xfrm>
                <a:off x="8247225" y="5587953"/>
                <a:ext cx="493981" cy="369332"/>
              </a:xfrm>
              <a:prstGeom prst="rect">
                <a:avLst/>
              </a:prstGeom>
              <a:blipFill>
                <a:blip r:embed="rId13"/>
                <a:stretch>
                  <a:fillRect b="-1667"/>
                </a:stretch>
              </a:blipFill>
            </p:spPr>
            <p:txBody>
              <a:bodyPr/>
              <a:lstStyle/>
              <a:p>
                <a:r>
                  <a:rPr lang="en-US">
                    <a:noFill/>
                  </a:rPr>
                  <a:t> </a:t>
                </a:r>
              </a:p>
            </p:txBody>
          </p:sp>
        </mc:Fallback>
      </mc:AlternateContent>
      <p:sp>
        <p:nvSpPr>
          <p:cNvPr id="58" name="Trapezoid 57">
            <a:extLst>
              <a:ext uri="{FF2B5EF4-FFF2-40B4-BE49-F238E27FC236}">
                <a16:creationId xmlns:a16="http://schemas.microsoft.com/office/drawing/2014/main" id="{A153772F-8313-4F18-9B55-6832DC7C7805}"/>
              </a:ext>
            </a:extLst>
          </p:cNvPr>
          <p:cNvSpPr/>
          <p:nvPr/>
        </p:nvSpPr>
        <p:spPr bwMode="auto">
          <a:xfrm flipH="1" flipV="1">
            <a:off x="6039794" y="4381037"/>
            <a:ext cx="2377245" cy="439804"/>
          </a:xfrm>
          <a:prstGeom prst="trapezoid">
            <a:avLst>
              <a:gd name="adj" fmla="val 150443"/>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86E4FE9B-B4B1-4A7D-B9DF-C54B81AE4AC4}"/>
                  </a:ext>
                </a:extLst>
              </p:cNvPr>
              <p:cNvSpPr/>
              <p:nvPr/>
            </p:nvSpPr>
            <p:spPr bwMode="auto">
              <a:xfrm>
                <a:off x="6696547" y="4819412"/>
                <a:ext cx="1044232" cy="387437"/>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ℳ</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59" name="Rectangle 58">
                <a:extLst>
                  <a:ext uri="{FF2B5EF4-FFF2-40B4-BE49-F238E27FC236}">
                    <a16:creationId xmlns:a16="http://schemas.microsoft.com/office/drawing/2014/main" id="{86E4FE9B-B4B1-4A7D-B9DF-C54B81AE4AC4}"/>
                  </a:ext>
                </a:extLst>
              </p:cNvPr>
              <p:cNvSpPr>
                <a:spLocks noRot="1" noChangeAspect="1" noMove="1" noResize="1" noEditPoints="1" noAdjustHandles="1" noChangeArrowheads="1" noChangeShapeType="1" noTextEdit="1"/>
              </p:cNvSpPr>
              <p:nvPr/>
            </p:nvSpPr>
            <p:spPr bwMode="auto">
              <a:xfrm>
                <a:off x="6696547" y="4819412"/>
                <a:ext cx="1044232" cy="387437"/>
              </a:xfrm>
              <a:prstGeom prst="rect">
                <a:avLst/>
              </a:prstGeom>
              <a:blipFill>
                <a:blip r:embed="rId14"/>
                <a:stretch>
                  <a:fillRect r="-7514" b="-7692"/>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9A60613-A8C7-4FD6-8215-34B53DBF2962}"/>
                  </a:ext>
                </a:extLst>
              </p:cNvPr>
              <p:cNvSpPr txBox="1"/>
              <p:nvPr/>
            </p:nvSpPr>
            <p:spPr>
              <a:xfrm flipH="1">
                <a:off x="6824300" y="4360063"/>
                <a:ext cx="6713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ea typeface="Cambria Math" panose="02040503050406030204" pitchFamily="18" charset="0"/>
                        </a:rPr>
                        <m:t>ℳ</m:t>
                      </m:r>
                    </m:oMath>
                  </m:oMathPara>
                </a14:m>
                <a:endParaRPr lang="en-US" sz="2400" dirty="0"/>
              </a:p>
            </p:txBody>
          </p:sp>
        </mc:Choice>
        <mc:Fallback xmlns="">
          <p:sp>
            <p:nvSpPr>
              <p:cNvPr id="60" name="TextBox 59">
                <a:extLst>
                  <a:ext uri="{FF2B5EF4-FFF2-40B4-BE49-F238E27FC236}">
                    <a16:creationId xmlns:a16="http://schemas.microsoft.com/office/drawing/2014/main" id="{09A60613-A8C7-4FD6-8215-34B53DBF2962}"/>
                  </a:ext>
                </a:extLst>
              </p:cNvPr>
              <p:cNvSpPr txBox="1">
                <a:spLocks noRot="1" noChangeAspect="1" noMove="1" noResize="1" noEditPoints="1" noAdjustHandles="1" noChangeArrowheads="1" noChangeShapeType="1" noTextEdit="1"/>
              </p:cNvSpPr>
              <p:nvPr/>
            </p:nvSpPr>
            <p:spPr>
              <a:xfrm flipH="1">
                <a:off x="6824300" y="4360063"/>
                <a:ext cx="671360"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E060241A-EED1-4E29-A7C5-D794894903F3}"/>
                  </a:ext>
                </a:extLst>
              </p:cNvPr>
              <p:cNvSpPr/>
              <p:nvPr/>
            </p:nvSpPr>
            <p:spPr bwMode="auto">
              <a:xfrm>
                <a:off x="1213227" y="4776733"/>
                <a:ext cx="1049770" cy="404295"/>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ℳ</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61" name="Rectangle 60">
                <a:extLst>
                  <a:ext uri="{FF2B5EF4-FFF2-40B4-BE49-F238E27FC236}">
                    <a16:creationId xmlns:a16="http://schemas.microsoft.com/office/drawing/2014/main" id="{E060241A-EED1-4E29-A7C5-D794894903F3}"/>
                  </a:ext>
                </a:extLst>
              </p:cNvPr>
              <p:cNvSpPr>
                <a:spLocks noRot="1" noChangeAspect="1" noMove="1" noResize="1" noEditPoints="1" noAdjustHandles="1" noChangeArrowheads="1" noChangeShapeType="1" noTextEdit="1"/>
              </p:cNvSpPr>
              <p:nvPr/>
            </p:nvSpPr>
            <p:spPr bwMode="auto">
              <a:xfrm>
                <a:off x="1213227" y="4776733"/>
                <a:ext cx="1049770" cy="404295"/>
              </a:xfrm>
              <a:prstGeom prst="rect">
                <a:avLst/>
              </a:prstGeom>
              <a:blipFill>
                <a:blip r:embed="rId16"/>
                <a:stretch>
                  <a:fillRect r="-6322" b="-2941"/>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Tree>
    <p:extLst>
      <p:ext uri="{BB962C8B-B14F-4D97-AF65-F5344CB8AC3E}">
        <p14:creationId xmlns:p14="http://schemas.microsoft.com/office/powerpoint/2010/main" val="380393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 calcmode="lin" valueType="num">
                                      <p:cBhvr additive="base">
                                        <p:cTn id="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A53E8-EED8-42E8-8EE6-4A32B4B9920D}"/>
              </a:ext>
            </a:extLst>
          </p:cNvPr>
          <p:cNvSpPr>
            <a:spLocks noGrp="1"/>
          </p:cNvSpPr>
          <p:nvPr>
            <p:ph type="title"/>
          </p:nvPr>
        </p:nvSpPr>
        <p:spPr/>
        <p:txBody>
          <a:bodyPr/>
          <a:lstStyle/>
          <a:p>
            <a:r>
              <a:rPr lang="en-US" dirty="0"/>
              <a:t>Ledger of </a:t>
            </a:r>
            <a:r>
              <a:rPr lang="en-US" b="1" dirty="0"/>
              <a:t>transfers of ownership</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60DD62-A782-4EDA-A3E7-53029D1CA23C}"/>
                  </a:ext>
                </a:extLst>
              </p:cNvPr>
              <p:cNvSpPr>
                <a:spLocks noGrp="1"/>
              </p:cNvSpPr>
              <p:nvPr>
                <p:ph idx="1"/>
              </p:nvPr>
            </p:nvSpPr>
            <p:spPr>
              <a:xfrm>
                <a:off x="388938" y="938213"/>
                <a:ext cx="8229600" cy="3009320"/>
              </a:xfrm>
            </p:spPr>
            <p:txBody>
              <a:bodyPr/>
              <a:lstStyle/>
              <a:p>
                <a:r>
                  <a:rPr lang="en-US" sz="2800" dirty="0"/>
                  <a:t>Assume: ownership by known public key</a:t>
                </a:r>
              </a:p>
              <a:p>
                <a:r>
                  <a:rPr lang="en-US" sz="2800" dirty="0"/>
                  <a:t>To transfer ownership of </a:t>
                </a:r>
                <a14:m>
                  <m:oMath xmlns:m="http://schemas.openxmlformats.org/officeDocument/2006/math">
                    <m:r>
                      <a:rPr lang="en-US" sz="2800" i="1" dirty="0">
                        <a:solidFill>
                          <a:srgbClr val="FF00FF"/>
                        </a:solidFill>
                        <a:latin typeface="Cambria Math" panose="02040503050406030204" pitchFamily="18" charset="0"/>
                        <a:ea typeface="Cambria Math" panose="02040503050406030204" pitchFamily="18" charset="0"/>
                      </a:rPr>
                      <m:t>𝑥</m:t>
                    </m:r>
                  </m:oMath>
                </a14:m>
                <a:r>
                  <a:rPr lang="en-US" sz="2800" dirty="0"/>
                  <a:t> from Alice to Bob:</a:t>
                </a:r>
              </a:p>
              <a:p>
                <a:pPr lvl="1"/>
                <a:r>
                  <a:rPr lang="en-US" sz="2400" dirty="0"/>
                  <a:t>Sign ‘transfer’ : </a:t>
                </a:r>
                <a14:m>
                  <m:oMath xmlns:m="http://schemas.openxmlformats.org/officeDocument/2006/math">
                    <m:sSub>
                      <m:sSubPr>
                        <m:ctrlPr>
                          <a:rPr lang="en-US" sz="2400" b="0" i="1" dirty="0" smtClean="0">
                            <a:solidFill>
                              <a:srgbClr val="FF00FF"/>
                            </a:solidFill>
                            <a:latin typeface="Cambria Math" panose="02040503050406030204" pitchFamily="18" charset="0"/>
                            <a:ea typeface="Cambria Math" panose="02040503050406030204" pitchFamily="18" charset="0"/>
                          </a:rPr>
                        </m:ctrlPr>
                      </m:sSubPr>
                      <m:e>
                        <m:sSubSup>
                          <m:sSubSupPr>
                            <m:ctrlPr>
                              <a:rPr lang="en-US" sz="2400" i="1">
                                <a:solidFill>
                                  <a:srgbClr val="FF00FF"/>
                                </a:solidFill>
                                <a:latin typeface="Cambria Math" panose="02040503050406030204" pitchFamily="18" charset="0"/>
                                <a:ea typeface="Cambria Math" panose="02040503050406030204" pitchFamily="18" charset="0"/>
                              </a:rPr>
                            </m:ctrlPr>
                          </m:sSubSupPr>
                          <m:e>
                            <m:r>
                              <a:rPr lang="en-US" sz="2400" i="1">
                                <a:solidFill>
                                  <a:srgbClr val="FF00FF"/>
                                </a:solidFill>
                                <a:latin typeface="Cambria Math" panose="02040503050406030204" pitchFamily="18" charset="0"/>
                                <a:ea typeface="Cambria Math" panose="02040503050406030204" pitchFamily="18" charset="0"/>
                              </a:rPr>
                              <m:t>𝑚</m:t>
                            </m:r>
                          </m:e>
                          <m:sub>
                            <m:r>
                              <a:rPr lang="en-US" sz="2400" b="0" i="1" smtClean="0">
                                <a:solidFill>
                                  <a:srgbClr val="FF00FF"/>
                                </a:solidFill>
                                <a:latin typeface="Cambria Math" panose="02040503050406030204" pitchFamily="18" charset="0"/>
                                <a:ea typeface="Cambria Math" panose="02040503050406030204" pitchFamily="18" charset="0"/>
                              </a:rPr>
                              <m:t>𝑖</m:t>
                            </m:r>
                          </m:sub>
                          <m:sup>
                            <m:r>
                              <a:rPr lang="en-US" sz="2400" b="0" i="1" smtClean="0">
                                <a:solidFill>
                                  <a:srgbClr val="FF00FF"/>
                                </a:solidFill>
                                <a:latin typeface="Cambria Math" panose="02040503050406030204" pitchFamily="18" charset="0"/>
                                <a:ea typeface="Cambria Math" panose="02040503050406030204" pitchFamily="18" charset="0"/>
                              </a:rPr>
                              <m:t>𝑗</m:t>
                            </m:r>
                          </m:sup>
                        </m:sSubSup>
                        <m:r>
                          <a:rPr lang="en-US" sz="2400" b="0" i="1" smtClean="0">
                            <a:solidFill>
                              <a:srgbClr val="FF00FF"/>
                            </a:solidFill>
                            <a:latin typeface="Cambria Math" panose="02040503050406030204" pitchFamily="18" charset="0"/>
                            <a:ea typeface="Cambria Math" panose="02040503050406030204" pitchFamily="18" charset="0"/>
                          </a:rPr>
                          <m:t>=</m:t>
                        </m:r>
                        <m:r>
                          <a:rPr lang="en-US" sz="2400" i="1" dirty="0">
                            <a:solidFill>
                              <a:srgbClr val="FF00FF"/>
                            </a:solidFill>
                            <a:latin typeface="Cambria Math" panose="02040503050406030204" pitchFamily="18" charset="0"/>
                            <a:ea typeface="Cambria Math" panose="02040503050406030204" pitchFamily="18" charset="0"/>
                          </a:rPr>
                          <m:t>𝑆𝑖𝑔𝑛</m:t>
                        </m:r>
                      </m:e>
                      <m:sub>
                        <m:sSub>
                          <m:sSubPr>
                            <m:ctrlPr>
                              <a:rPr lang="en-US" sz="2400" b="0" i="1" dirty="0" smtClean="0">
                                <a:solidFill>
                                  <a:srgbClr val="FF00FF"/>
                                </a:solidFill>
                                <a:latin typeface="Cambria Math" panose="02040503050406030204" pitchFamily="18" charset="0"/>
                                <a:ea typeface="Cambria Math" panose="02040503050406030204" pitchFamily="18" charset="0"/>
                              </a:rPr>
                            </m:ctrlPr>
                          </m:sSubPr>
                          <m:e>
                            <m:r>
                              <a:rPr lang="en-US" sz="2400" b="0" i="1" dirty="0" smtClean="0">
                                <a:solidFill>
                                  <a:srgbClr val="FF00FF"/>
                                </a:solidFill>
                                <a:latin typeface="Cambria Math" panose="02040503050406030204" pitchFamily="18" charset="0"/>
                                <a:ea typeface="Cambria Math" panose="02040503050406030204" pitchFamily="18" charset="0"/>
                              </a:rPr>
                              <m:t>𝑠</m:t>
                            </m:r>
                          </m:e>
                          <m:sub>
                            <m:r>
                              <a:rPr lang="en-US" sz="2400" b="0" i="1" dirty="0" smtClean="0">
                                <a:solidFill>
                                  <a:srgbClr val="FF00FF"/>
                                </a:solidFill>
                                <a:latin typeface="Cambria Math" panose="02040503050406030204" pitchFamily="18" charset="0"/>
                                <a:ea typeface="Cambria Math" panose="02040503050406030204" pitchFamily="18" charset="0"/>
                              </a:rPr>
                              <m:t>𝐴𝑙𝑖𝑐𝑒</m:t>
                            </m:r>
                          </m:sub>
                        </m:sSub>
                      </m:sub>
                    </m:sSub>
                    <m:r>
                      <a:rPr lang="en-US" sz="2400" b="0" i="1" dirty="0" smtClean="0">
                        <a:solidFill>
                          <a:srgbClr val="FF00FF"/>
                        </a:solidFill>
                        <a:latin typeface="Cambria Math" panose="02040503050406030204" pitchFamily="18" charset="0"/>
                        <a:ea typeface="Cambria Math" panose="02040503050406030204" pitchFamily="18" charset="0"/>
                      </a:rPr>
                      <m:t>(</m:t>
                    </m:r>
                    <m:r>
                      <a:rPr lang="en-US" sz="2400" b="0" i="1" dirty="0" smtClean="0">
                        <a:solidFill>
                          <a:srgbClr val="FF00FF"/>
                        </a:solidFill>
                        <a:latin typeface="Cambria Math" panose="02040503050406030204" pitchFamily="18" charset="0"/>
                        <a:ea typeface="Cambria Math" panose="02040503050406030204" pitchFamily="18" charset="0"/>
                      </a:rPr>
                      <m:t>𝑥</m:t>
                    </m:r>
                    <m:r>
                      <a:rPr lang="en-US" sz="2400" b="0" i="1" dirty="0" smtClean="0">
                        <a:solidFill>
                          <a:srgbClr val="FF00FF"/>
                        </a:solidFill>
                        <a:latin typeface="Cambria Math" panose="02040503050406030204" pitchFamily="18" charset="0"/>
                        <a:ea typeface="Cambria Math" panose="02040503050406030204" pitchFamily="18" charset="0"/>
                      </a:rPr>
                      <m:t>,</m:t>
                    </m:r>
                    <m:sSub>
                      <m:sSubPr>
                        <m:ctrlPr>
                          <a:rPr lang="en-US" sz="2400" i="1" smtClean="0">
                            <a:solidFill>
                              <a:srgbClr val="FF00FF"/>
                            </a:solidFill>
                            <a:latin typeface="Cambria Math" panose="02040503050406030204" pitchFamily="18" charset="0"/>
                            <a:ea typeface="Cambria Math" panose="02040503050406030204" pitchFamily="18" charset="0"/>
                          </a:rPr>
                        </m:ctrlPr>
                      </m:sSubPr>
                      <m:e>
                        <m:r>
                          <a:rPr lang="en-US" sz="2400" i="1">
                            <a:solidFill>
                              <a:srgbClr val="FF00FF"/>
                            </a:solidFill>
                            <a:latin typeface="Cambria Math" panose="02040503050406030204" pitchFamily="18" charset="0"/>
                            <a:ea typeface="Cambria Math" panose="02040503050406030204" pitchFamily="18" charset="0"/>
                          </a:rPr>
                          <m:t>𝑣</m:t>
                        </m:r>
                      </m:e>
                      <m:sub>
                        <m:r>
                          <a:rPr lang="en-US" sz="2400" i="1">
                            <a:solidFill>
                              <a:srgbClr val="FF00FF"/>
                            </a:solidFill>
                            <a:latin typeface="Cambria Math" panose="02040503050406030204" pitchFamily="18" charset="0"/>
                            <a:ea typeface="Cambria Math" panose="02040503050406030204" pitchFamily="18" charset="0"/>
                          </a:rPr>
                          <m:t>𝐵𝑜𝑏</m:t>
                        </m:r>
                      </m:sub>
                    </m:sSub>
                  </m:oMath>
                </a14:m>
                <a:r>
                  <a:rPr lang="en-US" sz="2400" dirty="0">
                    <a:solidFill>
                      <a:srgbClr val="FF00FF"/>
                    </a:solidFill>
                  </a:rPr>
                  <a:t>)</a:t>
                </a:r>
              </a:p>
              <a:p>
                <a:pPr lvl="2"/>
                <a:r>
                  <a:rPr lang="en-US" sz="2000" dirty="0"/>
                  <a:t>Often: </a:t>
                </a:r>
                <a14:m>
                  <m:oMath xmlns:m="http://schemas.openxmlformats.org/officeDocument/2006/math">
                    <m:r>
                      <a:rPr lang="en-US" sz="2000" i="1" dirty="0">
                        <a:solidFill>
                          <a:srgbClr val="FF00FF"/>
                        </a:solidFill>
                        <a:latin typeface="Cambria Math" panose="02040503050406030204" pitchFamily="18" charset="0"/>
                        <a:ea typeface="Cambria Math" panose="02040503050406030204" pitchFamily="18" charset="0"/>
                      </a:rPr>
                      <m:t>𝑥</m:t>
                    </m:r>
                  </m:oMath>
                </a14:m>
                <a:r>
                  <a:rPr lang="en-US" sz="2000" dirty="0"/>
                  <a:t> represents amount of money (e.g., a Bitcoin)</a:t>
                </a:r>
              </a:p>
              <a:p>
                <a:pPr lvl="1"/>
                <a:r>
                  <a:rPr lang="en-US" sz="2400" dirty="0"/>
                  <a:t>Requires </a:t>
                </a:r>
                <a:r>
                  <a:rPr lang="en-US" sz="2400" b="1" dirty="0"/>
                  <a:t>trusted block-adding controls</a:t>
                </a:r>
              </a:p>
              <a:p>
                <a:pPr lvl="2"/>
                <a:r>
                  <a:rPr lang="en-US" sz="2000" dirty="0"/>
                  <a:t>Who decides ?? If distributed: requires </a:t>
                </a:r>
                <a:r>
                  <a:rPr lang="en-US" sz="2000" b="1" dirty="0"/>
                  <a:t>consensus</a:t>
                </a:r>
                <a:endParaRPr lang="en-US" sz="2000" dirty="0"/>
              </a:p>
            </p:txBody>
          </p:sp>
        </mc:Choice>
        <mc:Fallback xmlns="">
          <p:sp>
            <p:nvSpPr>
              <p:cNvPr id="3" name="Content Placeholder 2">
                <a:extLst>
                  <a:ext uri="{FF2B5EF4-FFF2-40B4-BE49-F238E27FC236}">
                    <a16:creationId xmlns:a16="http://schemas.microsoft.com/office/drawing/2014/main" id="{AF60DD62-A782-4EDA-A3E7-53029D1CA23C}"/>
                  </a:ext>
                </a:extLst>
              </p:cNvPr>
              <p:cNvSpPr>
                <a:spLocks noGrp="1" noRot="1" noChangeAspect="1" noMove="1" noResize="1" noEditPoints="1" noAdjustHandles="1" noChangeArrowheads="1" noChangeShapeType="1" noTextEdit="1"/>
              </p:cNvSpPr>
              <p:nvPr>
                <p:ph idx="1"/>
              </p:nvPr>
            </p:nvSpPr>
            <p:spPr>
              <a:xfrm>
                <a:off x="388938" y="938213"/>
                <a:ext cx="8229600" cy="3009320"/>
              </a:xfrm>
              <a:blipFill>
                <a:blip r:embed="rId2"/>
                <a:stretch>
                  <a:fillRect l="-519" t="-222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5DCC63F-B5F4-4369-A56A-49C1225E32B0}"/>
              </a:ext>
            </a:extLst>
          </p:cNvPr>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a:extLst>
              <a:ext uri="{FF2B5EF4-FFF2-40B4-BE49-F238E27FC236}">
                <a16:creationId xmlns:a16="http://schemas.microsoft.com/office/drawing/2014/main" id="{CF544D18-5A9E-401A-8B3B-4E661B49ACFE}"/>
              </a:ext>
            </a:extLst>
          </p:cNvPr>
          <p:cNvSpPr>
            <a:spLocks noGrp="1"/>
          </p:cNvSpPr>
          <p:nvPr>
            <p:ph type="sldNum" sz="quarter" idx="12"/>
          </p:nvPr>
        </p:nvSpPr>
        <p:spPr/>
        <p:txBody>
          <a:bodyPr/>
          <a:lstStyle/>
          <a:p>
            <a:pPr>
              <a:defRPr/>
            </a:pPr>
            <a:fld id="{4AC8934D-7EC5-4767-94BA-6AA41C7401E4}" type="slidenum">
              <a:rPr lang="he-IL" altLang="en-US" smtClean="0"/>
              <a:pPr>
                <a:defRPr/>
              </a:pPr>
              <a:t>81</a:t>
            </a:fld>
            <a:endParaRPr lang="en-US" altLang="en-US"/>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97E44CDE-690E-49B3-8400-9131F7401FF1}"/>
                  </a:ext>
                </a:extLst>
              </p:cNvPr>
              <p:cNvSpPr/>
              <p:nvPr/>
            </p:nvSpPr>
            <p:spPr bwMode="auto">
              <a:xfrm>
                <a:off x="531135" y="3947533"/>
                <a:ext cx="2392569" cy="402919"/>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𝐵</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1</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m:t>
                          </m:r>
                        </m:e>
                      </m:d>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34" name="Rectangle 33">
                <a:extLst>
                  <a:ext uri="{FF2B5EF4-FFF2-40B4-BE49-F238E27FC236}">
                    <a16:creationId xmlns:a16="http://schemas.microsoft.com/office/drawing/2014/main" id="{97E44CDE-690E-49B3-8400-9131F7401FF1}"/>
                  </a:ext>
                </a:extLst>
              </p:cNvPr>
              <p:cNvSpPr>
                <a:spLocks noRot="1" noChangeAspect="1" noMove="1" noResize="1" noEditPoints="1" noAdjustHandles="1" noChangeArrowheads="1" noChangeShapeType="1" noTextEdit="1"/>
              </p:cNvSpPr>
              <p:nvPr/>
            </p:nvSpPr>
            <p:spPr bwMode="auto">
              <a:xfrm>
                <a:off x="531135" y="3947533"/>
                <a:ext cx="2392569" cy="402919"/>
              </a:xfrm>
              <a:prstGeom prst="rect">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EB482ECD-81E7-4DC4-8137-8730B09A53A8}"/>
                  </a:ext>
                </a:extLst>
              </p:cNvPr>
              <p:cNvSpPr/>
              <p:nvPr/>
            </p:nvSpPr>
            <p:spPr bwMode="auto">
              <a:xfrm>
                <a:off x="3282629" y="3962518"/>
                <a:ext cx="2398241" cy="400118"/>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𝐵</m:t>
                          </m:r>
                        </m:e>
                        <m:sub>
                          <m:r>
                            <a:rPr lang="en-US" i="1">
                              <a:solidFill>
                                <a:srgbClr val="000000"/>
                              </a:solidFill>
                              <a:latin typeface="Cambria Math" panose="02040503050406030204" pitchFamily="18" charset="0"/>
                              <a:ea typeface="Cambria Math" panose="02040503050406030204" pitchFamily="18" charset="0"/>
                            </a:rPr>
                            <m:t>2</m:t>
                          </m:r>
                        </m:sub>
                      </m:sSub>
                      <m:r>
                        <a:rPr lang="en-US" i="1">
                          <a:solidFill>
                            <a:srgbClr val="000000"/>
                          </a:solidFill>
                          <a:latin typeface="Cambria Math" panose="02040503050406030204" pitchFamily="18" charset="0"/>
                          <a:ea typeface="Cambria Math" panose="02040503050406030204" pitchFamily="18" charset="0"/>
                        </a:rPr>
                        <m:t>=</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i="1">
                                  <a:solidFill>
                                    <a:srgbClr val="000000"/>
                                  </a:solidFill>
                                  <a:latin typeface="Cambria Math" panose="02040503050406030204" pitchFamily="18" charset="0"/>
                                  <a:ea typeface="Cambria Math" panose="02040503050406030204" pitchFamily="18" charset="0"/>
                                </a:rPr>
                                <m:t>2</m:t>
                              </m:r>
                            </m:sub>
                            <m:sup>
                              <m:r>
                                <a:rPr lang="en-US" i="1">
                                  <a:solidFill>
                                    <a:srgbClr val="000000"/>
                                  </a:solidFill>
                                  <a:latin typeface="Cambria Math" panose="02040503050406030204" pitchFamily="18" charset="0"/>
                                  <a:ea typeface="Cambria Math" panose="02040503050406030204" pitchFamily="18" charset="0"/>
                                </a:rPr>
                                <m:t>1</m:t>
                              </m:r>
                            </m:sup>
                          </m:sSubSup>
                          <m:r>
                            <a:rPr lang="en-US" i="1">
                              <a:solidFill>
                                <a:srgbClr val="000000"/>
                              </a:solidFill>
                              <a:latin typeface="Cambria Math" panose="02040503050406030204" pitchFamily="18" charset="0"/>
                              <a:ea typeface="Cambria Math" panose="02040503050406030204" pitchFamily="18" charset="0"/>
                            </a:rPr>
                            <m:t>,</m:t>
                          </m:r>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i="1">
                                  <a:solidFill>
                                    <a:srgbClr val="000000"/>
                                  </a:solidFill>
                                  <a:latin typeface="Cambria Math" panose="02040503050406030204" pitchFamily="18" charset="0"/>
                                  <a:ea typeface="Cambria Math" panose="02040503050406030204" pitchFamily="18" charset="0"/>
                                </a:rPr>
                                <m:t>2</m:t>
                              </m:r>
                            </m:sub>
                            <m:sup>
                              <m:r>
                                <a:rPr lang="en-US" i="1">
                                  <a:solidFill>
                                    <a:srgbClr val="000000"/>
                                  </a:solidFill>
                                  <a:latin typeface="Cambria Math" panose="02040503050406030204" pitchFamily="18" charset="0"/>
                                  <a:ea typeface="Cambria Math" panose="02040503050406030204" pitchFamily="18" charset="0"/>
                                </a:rPr>
                                <m:t>2</m:t>
                              </m:r>
                            </m:sup>
                          </m:sSubSup>
                          <m:r>
                            <a:rPr lang="en-US" i="1">
                              <a:solidFill>
                                <a:srgbClr val="000000"/>
                              </a:solidFill>
                              <a:latin typeface="Cambria Math" panose="02040503050406030204" pitchFamily="18" charset="0"/>
                              <a:ea typeface="Cambria Math" panose="02040503050406030204" pitchFamily="18" charset="0"/>
                            </a:rPr>
                            <m:t>,…</m:t>
                          </m:r>
                        </m:e>
                      </m:d>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35" name="Rectangle 34">
                <a:extLst>
                  <a:ext uri="{FF2B5EF4-FFF2-40B4-BE49-F238E27FC236}">
                    <a16:creationId xmlns:a16="http://schemas.microsoft.com/office/drawing/2014/main" id="{EB482ECD-81E7-4DC4-8137-8730B09A53A8}"/>
                  </a:ext>
                </a:extLst>
              </p:cNvPr>
              <p:cNvSpPr>
                <a:spLocks noRot="1" noChangeAspect="1" noMove="1" noResize="1" noEditPoints="1" noAdjustHandles="1" noChangeArrowheads="1" noChangeShapeType="1" noTextEdit="1"/>
              </p:cNvSpPr>
              <p:nvPr/>
            </p:nvSpPr>
            <p:spPr bwMode="auto">
              <a:xfrm>
                <a:off x="3282629" y="3962518"/>
                <a:ext cx="2398241" cy="400118"/>
              </a:xfrm>
              <a:prstGeom prst="rect">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36" name="Trapezoid 35">
            <a:extLst>
              <a:ext uri="{FF2B5EF4-FFF2-40B4-BE49-F238E27FC236}">
                <a16:creationId xmlns:a16="http://schemas.microsoft.com/office/drawing/2014/main" id="{3F2F0389-D5E9-4ED6-A09B-7DFFFAAF76B3}"/>
              </a:ext>
            </a:extLst>
          </p:cNvPr>
          <p:cNvSpPr/>
          <p:nvPr/>
        </p:nvSpPr>
        <p:spPr bwMode="auto">
          <a:xfrm flipH="1" flipV="1">
            <a:off x="525462" y="4339060"/>
            <a:ext cx="2398241" cy="415979"/>
          </a:xfrm>
          <a:prstGeom prst="trapezoid">
            <a:avLst>
              <a:gd name="adj" fmla="val 16597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435FA94-A7E6-4BAB-8A0A-F6252058647C}"/>
                  </a:ext>
                </a:extLst>
              </p:cNvPr>
              <p:cNvSpPr txBox="1"/>
              <p:nvPr/>
            </p:nvSpPr>
            <p:spPr>
              <a:xfrm flipH="1">
                <a:off x="1421443" y="4339060"/>
                <a:ext cx="69235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rPr>
                        <m:t>ℳ</m:t>
                      </m:r>
                    </m:oMath>
                  </m:oMathPara>
                </a14:m>
                <a:endParaRPr lang="en-US" sz="2400" dirty="0"/>
              </a:p>
            </p:txBody>
          </p:sp>
        </mc:Choice>
        <mc:Fallback xmlns="">
          <p:sp>
            <p:nvSpPr>
              <p:cNvPr id="37" name="TextBox 36">
                <a:extLst>
                  <a:ext uri="{FF2B5EF4-FFF2-40B4-BE49-F238E27FC236}">
                    <a16:creationId xmlns:a16="http://schemas.microsoft.com/office/drawing/2014/main" id="{D435FA94-A7E6-4BAB-8A0A-F6252058647C}"/>
                  </a:ext>
                </a:extLst>
              </p:cNvPr>
              <p:cNvSpPr txBox="1">
                <a:spLocks noRot="1" noChangeAspect="1" noMove="1" noResize="1" noEditPoints="1" noAdjustHandles="1" noChangeArrowheads="1" noChangeShapeType="1" noTextEdit="1"/>
              </p:cNvSpPr>
              <p:nvPr/>
            </p:nvSpPr>
            <p:spPr>
              <a:xfrm flipH="1">
                <a:off x="1421443" y="4339060"/>
                <a:ext cx="692358" cy="461665"/>
              </a:xfrm>
              <a:prstGeom prst="rect">
                <a:avLst/>
              </a:prstGeom>
              <a:blipFill>
                <a:blip r:embed="rId5"/>
                <a:stretch>
                  <a:fillRect/>
                </a:stretch>
              </a:blipFill>
            </p:spPr>
            <p:txBody>
              <a:bodyPr/>
              <a:lstStyle/>
              <a:p>
                <a:r>
                  <a:rPr lang="en-US">
                    <a:noFill/>
                  </a:rPr>
                  <a:t> </a:t>
                </a:r>
              </a:p>
            </p:txBody>
          </p:sp>
        </mc:Fallback>
      </mc:AlternateContent>
      <p:sp>
        <p:nvSpPr>
          <p:cNvPr id="38" name="Trapezoid 37">
            <a:extLst>
              <a:ext uri="{FF2B5EF4-FFF2-40B4-BE49-F238E27FC236}">
                <a16:creationId xmlns:a16="http://schemas.microsoft.com/office/drawing/2014/main" id="{E4C1B4B4-0DBF-4211-A052-7A23D10B9A3F}"/>
              </a:ext>
            </a:extLst>
          </p:cNvPr>
          <p:cNvSpPr/>
          <p:nvPr/>
        </p:nvSpPr>
        <p:spPr bwMode="auto">
          <a:xfrm rot="16200000" flipH="1" flipV="1">
            <a:off x="4892709" y="5360418"/>
            <a:ext cx="907408"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2B41F0D-4381-4E7E-AA0A-305125E14D69}"/>
                  </a:ext>
                </a:extLst>
              </p:cNvPr>
              <p:cNvSpPr txBox="1"/>
              <p:nvPr/>
            </p:nvSpPr>
            <p:spPr>
              <a:xfrm>
                <a:off x="5123211" y="5320570"/>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a:p>
            </p:txBody>
          </p:sp>
        </mc:Choice>
        <mc:Fallback xmlns="">
          <p:sp>
            <p:nvSpPr>
              <p:cNvPr id="39" name="TextBox 38">
                <a:extLst>
                  <a:ext uri="{FF2B5EF4-FFF2-40B4-BE49-F238E27FC236}">
                    <a16:creationId xmlns:a16="http://schemas.microsoft.com/office/drawing/2014/main" id="{A2B41F0D-4381-4E7E-AA0A-305125E14D69}"/>
                  </a:ext>
                </a:extLst>
              </p:cNvPr>
              <p:cNvSpPr txBox="1">
                <a:spLocks noRot="1" noChangeAspect="1" noMove="1" noResize="1" noEditPoints="1" noAdjustHandles="1" noChangeArrowheads="1" noChangeShapeType="1" noTextEdit="1"/>
              </p:cNvSpPr>
              <p:nvPr/>
            </p:nvSpPr>
            <p:spPr>
              <a:xfrm>
                <a:off x="5123211" y="5320570"/>
                <a:ext cx="446404" cy="461665"/>
              </a:xfrm>
              <a:prstGeom prst="rect">
                <a:avLst/>
              </a:prstGeom>
              <a:blipFill>
                <a:blip r:embed="rId6"/>
                <a:stretch>
                  <a:fillRect/>
                </a:stretch>
              </a:blipFill>
            </p:spPr>
            <p:txBody>
              <a:bodyPr/>
              <a:lstStyle/>
              <a:p>
                <a:r>
                  <a:rPr lang="en-US">
                    <a:noFill/>
                  </a:rPr>
                  <a:t> </a:t>
                </a:r>
              </a:p>
            </p:txBody>
          </p:sp>
        </mc:Fallback>
      </mc:AlternateContent>
      <p:sp>
        <p:nvSpPr>
          <p:cNvPr id="40" name="Trapezoid 39">
            <a:extLst>
              <a:ext uri="{FF2B5EF4-FFF2-40B4-BE49-F238E27FC236}">
                <a16:creationId xmlns:a16="http://schemas.microsoft.com/office/drawing/2014/main" id="{9F8A3635-721D-4D75-A919-C6AB613B9E7C}"/>
              </a:ext>
            </a:extLst>
          </p:cNvPr>
          <p:cNvSpPr/>
          <p:nvPr/>
        </p:nvSpPr>
        <p:spPr bwMode="auto">
          <a:xfrm flipH="1" flipV="1">
            <a:off x="3282630" y="4362636"/>
            <a:ext cx="2398241" cy="415979"/>
          </a:xfrm>
          <a:prstGeom prst="trapezoid">
            <a:avLst>
              <a:gd name="adj" fmla="val 163634"/>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1CD3AA6-C78E-4FA8-8067-6D9955B7100C}"/>
                  </a:ext>
                </a:extLst>
              </p:cNvPr>
              <p:cNvSpPr txBox="1"/>
              <p:nvPr/>
            </p:nvSpPr>
            <p:spPr>
              <a:xfrm flipH="1">
                <a:off x="4178611" y="4362636"/>
                <a:ext cx="6713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ea typeface="Cambria Math" panose="02040503050406030204" pitchFamily="18" charset="0"/>
                        </a:rPr>
                        <m:t>ℳ</m:t>
                      </m:r>
                    </m:oMath>
                  </m:oMathPara>
                </a14:m>
                <a:endParaRPr lang="en-US" sz="2400" dirty="0"/>
              </a:p>
            </p:txBody>
          </p:sp>
        </mc:Choice>
        <mc:Fallback xmlns="">
          <p:sp>
            <p:nvSpPr>
              <p:cNvPr id="41" name="TextBox 40">
                <a:extLst>
                  <a:ext uri="{FF2B5EF4-FFF2-40B4-BE49-F238E27FC236}">
                    <a16:creationId xmlns:a16="http://schemas.microsoft.com/office/drawing/2014/main" id="{91CD3AA6-C78E-4FA8-8067-6D9955B7100C}"/>
                  </a:ext>
                </a:extLst>
              </p:cNvPr>
              <p:cNvSpPr txBox="1">
                <a:spLocks noRot="1" noChangeAspect="1" noMove="1" noResize="1" noEditPoints="1" noAdjustHandles="1" noChangeArrowheads="1" noChangeShapeType="1" noTextEdit="1"/>
              </p:cNvSpPr>
              <p:nvPr/>
            </p:nvSpPr>
            <p:spPr>
              <a:xfrm flipH="1">
                <a:off x="4178611" y="4362636"/>
                <a:ext cx="67136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BF7EAE9E-E343-466C-9C7B-88597E2E59D7}"/>
                  </a:ext>
                </a:extLst>
              </p:cNvPr>
              <p:cNvSpPr/>
              <p:nvPr/>
            </p:nvSpPr>
            <p:spPr bwMode="auto">
              <a:xfrm>
                <a:off x="3958113" y="4800725"/>
                <a:ext cx="1044137" cy="30931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ℳ</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42" name="Rectangle 41">
                <a:extLst>
                  <a:ext uri="{FF2B5EF4-FFF2-40B4-BE49-F238E27FC236}">
                    <a16:creationId xmlns:a16="http://schemas.microsoft.com/office/drawing/2014/main" id="{BF7EAE9E-E343-466C-9C7B-88597E2E59D7}"/>
                  </a:ext>
                </a:extLst>
              </p:cNvPr>
              <p:cNvSpPr>
                <a:spLocks noRot="1" noChangeAspect="1" noMove="1" noResize="1" noEditPoints="1" noAdjustHandles="1" noChangeArrowheads="1" noChangeShapeType="1" noTextEdit="1"/>
              </p:cNvSpPr>
              <p:nvPr/>
            </p:nvSpPr>
            <p:spPr bwMode="auto">
              <a:xfrm>
                <a:off x="3958113" y="4800725"/>
                <a:ext cx="1044137" cy="309312"/>
              </a:xfrm>
              <a:prstGeom prst="rect">
                <a:avLst/>
              </a:prstGeom>
              <a:blipFill>
                <a:blip r:embed="rId8"/>
                <a:stretch>
                  <a:fillRect r="-6897" b="-34615"/>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A369341C-EA75-4E9B-A9EF-E08534F341F1}"/>
                  </a:ext>
                </a:extLst>
              </p:cNvPr>
              <p:cNvSpPr/>
              <p:nvPr/>
            </p:nvSpPr>
            <p:spPr bwMode="auto">
              <a:xfrm>
                <a:off x="6039795" y="3985790"/>
                <a:ext cx="2398241" cy="400118"/>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𝐵</m:t>
                          </m:r>
                        </m:e>
                        <m:sub>
                          <m:r>
                            <a:rPr lang="en-US" b="0" i="1" smtClean="0">
                              <a:solidFill>
                                <a:srgbClr val="000000"/>
                              </a:solidFill>
                              <a:latin typeface="Cambria Math" panose="02040503050406030204" pitchFamily="18" charset="0"/>
                              <a:ea typeface="Cambria Math" panose="02040503050406030204" pitchFamily="18" charset="0"/>
                            </a:rPr>
                            <m:t>3</m:t>
                          </m:r>
                        </m:sub>
                      </m:sSub>
                      <m:r>
                        <a:rPr lang="en-US" i="1">
                          <a:solidFill>
                            <a:srgbClr val="000000"/>
                          </a:solidFill>
                          <a:latin typeface="Cambria Math" panose="02040503050406030204" pitchFamily="18" charset="0"/>
                          <a:ea typeface="Cambria Math" panose="02040503050406030204" pitchFamily="18" charset="0"/>
                        </a:rPr>
                        <m:t>=</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b="0" i="1" smtClean="0">
                                  <a:solidFill>
                                    <a:srgbClr val="000000"/>
                                  </a:solidFill>
                                  <a:latin typeface="Cambria Math" panose="02040503050406030204" pitchFamily="18" charset="0"/>
                                  <a:ea typeface="Cambria Math" panose="02040503050406030204" pitchFamily="18" charset="0"/>
                                </a:rPr>
                                <m:t>3</m:t>
                              </m:r>
                            </m:sub>
                            <m:sup>
                              <m:r>
                                <a:rPr lang="en-US" i="1">
                                  <a:solidFill>
                                    <a:srgbClr val="000000"/>
                                  </a:solidFill>
                                  <a:latin typeface="Cambria Math" panose="02040503050406030204" pitchFamily="18" charset="0"/>
                                  <a:ea typeface="Cambria Math" panose="02040503050406030204" pitchFamily="18" charset="0"/>
                                </a:rPr>
                                <m:t>1</m:t>
                              </m:r>
                            </m:sup>
                          </m:sSubSup>
                          <m:r>
                            <a:rPr lang="en-US" i="1">
                              <a:solidFill>
                                <a:srgbClr val="000000"/>
                              </a:solidFill>
                              <a:latin typeface="Cambria Math" panose="02040503050406030204" pitchFamily="18" charset="0"/>
                              <a:ea typeface="Cambria Math" panose="02040503050406030204" pitchFamily="18" charset="0"/>
                            </a:rPr>
                            <m:t>,</m:t>
                          </m:r>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b="0" i="1" smtClean="0">
                                  <a:solidFill>
                                    <a:srgbClr val="000000"/>
                                  </a:solidFill>
                                  <a:latin typeface="Cambria Math" panose="02040503050406030204" pitchFamily="18" charset="0"/>
                                  <a:ea typeface="Cambria Math" panose="02040503050406030204" pitchFamily="18" charset="0"/>
                                </a:rPr>
                                <m:t>3</m:t>
                              </m:r>
                            </m:sub>
                            <m:sup>
                              <m:r>
                                <a:rPr lang="en-US" i="1">
                                  <a:solidFill>
                                    <a:srgbClr val="000000"/>
                                  </a:solidFill>
                                  <a:latin typeface="Cambria Math" panose="02040503050406030204" pitchFamily="18" charset="0"/>
                                  <a:ea typeface="Cambria Math" panose="02040503050406030204" pitchFamily="18" charset="0"/>
                                </a:rPr>
                                <m:t>2</m:t>
                              </m:r>
                            </m:sup>
                          </m:sSubSup>
                          <m:r>
                            <a:rPr lang="en-US" i="1">
                              <a:solidFill>
                                <a:srgbClr val="000000"/>
                              </a:solidFill>
                              <a:latin typeface="Cambria Math" panose="02040503050406030204" pitchFamily="18" charset="0"/>
                              <a:ea typeface="Cambria Math" panose="02040503050406030204" pitchFamily="18" charset="0"/>
                            </a:rPr>
                            <m:t>,…</m:t>
                          </m:r>
                        </m:e>
                      </m:d>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43" name="Rectangle 42">
                <a:extLst>
                  <a:ext uri="{FF2B5EF4-FFF2-40B4-BE49-F238E27FC236}">
                    <a16:creationId xmlns:a16="http://schemas.microsoft.com/office/drawing/2014/main" id="{A369341C-EA75-4E9B-A9EF-E08534F341F1}"/>
                  </a:ext>
                </a:extLst>
              </p:cNvPr>
              <p:cNvSpPr>
                <a:spLocks noRot="1" noChangeAspect="1" noMove="1" noResize="1" noEditPoints="1" noAdjustHandles="1" noChangeArrowheads="1" noChangeShapeType="1" noTextEdit="1"/>
              </p:cNvSpPr>
              <p:nvPr/>
            </p:nvSpPr>
            <p:spPr bwMode="auto">
              <a:xfrm>
                <a:off x="6039795" y="3985790"/>
                <a:ext cx="2398241" cy="400118"/>
              </a:xfrm>
              <a:prstGeom prst="rect">
                <a:avLst/>
              </a:prstGeom>
              <a:blipFill>
                <a:blip r:embed="rId9"/>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44" name="Elbow Connector 7">
            <a:extLst>
              <a:ext uri="{FF2B5EF4-FFF2-40B4-BE49-F238E27FC236}">
                <a16:creationId xmlns:a16="http://schemas.microsoft.com/office/drawing/2014/main" id="{F72968BB-CF50-4A6D-A26E-AA9D9A6EB90F}"/>
              </a:ext>
            </a:extLst>
          </p:cNvPr>
          <p:cNvCxnSpPr>
            <a:cxnSpLocks/>
            <a:endCxn id="38" idx="2"/>
          </p:cNvCxnSpPr>
          <p:nvPr/>
        </p:nvCxnSpPr>
        <p:spPr bwMode="auto">
          <a:xfrm rot="16200000" flipH="1">
            <a:off x="3260679" y="3664615"/>
            <a:ext cx="390490" cy="3391047"/>
          </a:xfrm>
          <a:prstGeom prst="bentConnector2">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Arrow Connector 44">
            <a:extLst>
              <a:ext uri="{FF2B5EF4-FFF2-40B4-BE49-F238E27FC236}">
                <a16:creationId xmlns:a16="http://schemas.microsoft.com/office/drawing/2014/main" id="{BFFDD6D6-BBB1-499C-9C4F-CAD4E4CA0E0F}"/>
              </a:ext>
            </a:extLst>
          </p:cNvPr>
          <p:cNvCxnSpPr>
            <a:cxnSpLocks/>
            <a:stCxn id="42" idx="2"/>
          </p:cNvCxnSpPr>
          <p:nvPr/>
        </p:nvCxnSpPr>
        <p:spPr bwMode="auto">
          <a:xfrm>
            <a:off x="4480182" y="5110037"/>
            <a:ext cx="699502" cy="15567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rapezoid 45">
            <a:extLst>
              <a:ext uri="{FF2B5EF4-FFF2-40B4-BE49-F238E27FC236}">
                <a16:creationId xmlns:a16="http://schemas.microsoft.com/office/drawing/2014/main" id="{5F887F8B-3FD2-40F2-8D9A-A49B41391B19}"/>
              </a:ext>
            </a:extLst>
          </p:cNvPr>
          <p:cNvSpPr/>
          <p:nvPr/>
        </p:nvSpPr>
        <p:spPr bwMode="auto">
          <a:xfrm rot="16200000" flipH="1" flipV="1">
            <a:off x="7700958" y="5350761"/>
            <a:ext cx="907408"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640474C-5A5E-4869-954B-08FCCEF17193}"/>
                  </a:ext>
                </a:extLst>
              </p:cNvPr>
              <p:cNvSpPr txBox="1"/>
              <p:nvPr/>
            </p:nvSpPr>
            <p:spPr>
              <a:xfrm>
                <a:off x="7975214" y="5310954"/>
                <a:ext cx="41816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a:p>
            </p:txBody>
          </p:sp>
        </mc:Choice>
        <mc:Fallback xmlns="">
          <p:sp>
            <p:nvSpPr>
              <p:cNvPr id="47" name="TextBox 46">
                <a:extLst>
                  <a:ext uri="{FF2B5EF4-FFF2-40B4-BE49-F238E27FC236}">
                    <a16:creationId xmlns:a16="http://schemas.microsoft.com/office/drawing/2014/main" id="{1640474C-5A5E-4869-954B-08FCCEF17193}"/>
                  </a:ext>
                </a:extLst>
              </p:cNvPr>
              <p:cNvSpPr txBox="1">
                <a:spLocks noRot="1" noChangeAspect="1" noMove="1" noResize="1" noEditPoints="1" noAdjustHandles="1" noChangeArrowheads="1" noChangeShapeType="1" noTextEdit="1"/>
              </p:cNvSpPr>
              <p:nvPr/>
            </p:nvSpPr>
            <p:spPr>
              <a:xfrm>
                <a:off x="7975214" y="5310954"/>
                <a:ext cx="418167" cy="461665"/>
              </a:xfrm>
              <a:prstGeom prst="rect">
                <a:avLst/>
              </a:prstGeom>
              <a:blipFill>
                <a:blip r:embed="rId10"/>
                <a:stretch>
                  <a:fillRect/>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68FC542A-0797-44E6-B6F4-DA650D3C3831}"/>
              </a:ext>
            </a:extLst>
          </p:cNvPr>
          <p:cNvCxnSpPr>
            <a:cxnSpLocks/>
          </p:cNvCxnSpPr>
          <p:nvPr/>
        </p:nvCxnSpPr>
        <p:spPr bwMode="auto">
          <a:xfrm>
            <a:off x="7236496" y="5217096"/>
            <a:ext cx="723200" cy="1497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Arrow Connector 48">
            <a:extLst>
              <a:ext uri="{FF2B5EF4-FFF2-40B4-BE49-F238E27FC236}">
                <a16:creationId xmlns:a16="http://schemas.microsoft.com/office/drawing/2014/main" id="{0F4B4106-07D8-4595-8A29-022F8EE773C5}"/>
              </a:ext>
            </a:extLst>
          </p:cNvPr>
          <p:cNvCxnSpPr>
            <a:cxnSpLocks/>
            <a:stCxn id="39" idx="3"/>
            <a:endCxn id="47" idx="1"/>
          </p:cNvCxnSpPr>
          <p:nvPr/>
        </p:nvCxnSpPr>
        <p:spPr bwMode="auto">
          <a:xfrm flipV="1">
            <a:off x="5569615" y="5541787"/>
            <a:ext cx="2405599" cy="961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Arrow Connector 49">
            <a:extLst>
              <a:ext uri="{FF2B5EF4-FFF2-40B4-BE49-F238E27FC236}">
                <a16:creationId xmlns:a16="http://schemas.microsoft.com/office/drawing/2014/main" id="{565E9D46-FDAC-4A46-800D-F1AE70899C97}"/>
              </a:ext>
            </a:extLst>
          </p:cNvPr>
          <p:cNvCxnSpPr/>
          <p:nvPr/>
        </p:nvCxnSpPr>
        <p:spPr bwMode="auto">
          <a:xfrm>
            <a:off x="8359928" y="5541787"/>
            <a:ext cx="43838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20E0519C-18C0-4035-AE9D-14290B07D6DD}"/>
                  </a:ext>
                </a:extLst>
              </p:cNvPr>
              <p:cNvSpPr/>
              <p:nvPr/>
            </p:nvSpPr>
            <p:spPr>
              <a:xfrm>
                <a:off x="1800657" y="5545196"/>
                <a:ext cx="1650773" cy="369332"/>
              </a:xfrm>
              <a:prstGeom prst="rect">
                <a:avLst/>
              </a:prstGeom>
            </p:spPr>
            <p:txBody>
              <a:bodyPr wrap="none">
                <a:spAutoFit/>
              </a:bodyPr>
              <a:lstStyle/>
              <a:p>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i="1">
                            <a:solidFill>
                              <a:srgbClr val="000000"/>
                            </a:solidFill>
                            <a:latin typeface="Cambria Math" panose="02040503050406030204" pitchFamily="18" charset="0"/>
                            <a:ea typeface="Cambria Math" panose="02040503050406030204" pitchFamily="18" charset="0"/>
                          </a:rPr>
                          <m:t>1</m:t>
                        </m:r>
                      </m:sub>
                    </m:sSub>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ea typeface="Cambria Math" panose="02040503050406030204" pitchFamily="18" charset="0"/>
                  </a:rPr>
                  <a:t> </a:t>
                </a:r>
                <a14:m>
                  <m:oMath xmlns:m="http://schemas.openxmlformats.org/officeDocument/2006/math">
                    <m:r>
                      <a:rPr lang="en-US" i="1" dirty="0">
                        <a:latin typeface="Cambria Math" panose="02040503050406030204" pitchFamily="18" charset="0"/>
                        <a:ea typeface="Cambria Math" panose="02040503050406030204" pitchFamily="18" charset="0"/>
                      </a:rPr>
                      <m:t>ℳ</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1</m:t>
                        </m:r>
                      </m:sub>
                    </m:sSub>
                    <m:r>
                      <a:rPr lang="en-US" i="1">
                        <a:latin typeface="Cambria Math" panose="02040503050406030204" pitchFamily="18" charset="0"/>
                      </a:rPr>
                      <m:t>)</m:t>
                    </m:r>
                  </m:oMath>
                </a14:m>
                <a:endParaRPr lang="en-US" dirty="0"/>
              </a:p>
            </p:txBody>
          </p:sp>
        </mc:Choice>
        <mc:Fallback xmlns="">
          <p:sp>
            <p:nvSpPr>
              <p:cNvPr id="51" name="Rectangle 50">
                <a:extLst>
                  <a:ext uri="{FF2B5EF4-FFF2-40B4-BE49-F238E27FC236}">
                    <a16:creationId xmlns:a16="http://schemas.microsoft.com/office/drawing/2014/main" id="{20E0519C-18C0-4035-AE9D-14290B07D6DD}"/>
                  </a:ext>
                </a:extLst>
              </p:cNvPr>
              <p:cNvSpPr>
                <a:spLocks noRot="1" noChangeAspect="1" noMove="1" noResize="1" noEditPoints="1" noAdjustHandles="1" noChangeArrowheads="1" noChangeShapeType="1" noTextEdit="1"/>
              </p:cNvSpPr>
              <p:nvPr/>
            </p:nvSpPr>
            <p:spPr>
              <a:xfrm>
                <a:off x="1800657" y="5545196"/>
                <a:ext cx="1650773" cy="369332"/>
              </a:xfrm>
              <a:prstGeom prst="rect">
                <a:avLst/>
              </a:prstGeom>
              <a:blipFill>
                <a:blip r:embed="rId11"/>
                <a:stretch>
                  <a:fillRect r="-369"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A163B3F-0254-4153-9F22-3D076CCA631B}"/>
                  </a:ext>
                </a:extLst>
              </p:cNvPr>
              <p:cNvSpPr txBox="1"/>
              <p:nvPr/>
            </p:nvSpPr>
            <p:spPr>
              <a:xfrm>
                <a:off x="5495760" y="5569033"/>
                <a:ext cx="2270750" cy="369332"/>
              </a:xfrm>
              <a:prstGeom prst="rect">
                <a:avLst/>
              </a:prstGeom>
              <a:noFill/>
            </p:spPr>
            <p:txBody>
              <a:bodyPr wrap="none" rtlCol="0">
                <a:spAutoFit/>
              </a:bodyPr>
              <a:lstStyle/>
              <a:p>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i="1">
                            <a:solidFill>
                              <a:srgbClr val="000000"/>
                            </a:solidFill>
                            <a:latin typeface="Cambria Math" panose="02040503050406030204" pitchFamily="18" charset="0"/>
                            <a:ea typeface="Cambria Math" panose="02040503050406030204" pitchFamily="18" charset="0"/>
                          </a:rPr>
                          <m:t>2</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h</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i="1">
                            <a:solidFill>
                              <a:srgbClr val="000000"/>
                            </a:solidFill>
                            <a:latin typeface="Cambria Math" panose="02040503050406030204" pitchFamily="18" charset="0"/>
                            <a:ea typeface="Cambria Math" panose="02040503050406030204" pitchFamily="18" charset="0"/>
                          </a:rPr>
                          <m:t>1</m:t>
                        </m:r>
                      </m:sub>
                    </m:sSub>
                  </m:oMath>
                </a14:m>
                <a:r>
                  <a:rPr lang="en-US" dirty="0"/>
                  <a:t>,</a:t>
                </a:r>
                <a14:m>
                  <m:oMath xmlns:m="http://schemas.openxmlformats.org/officeDocument/2006/math">
                    <m:r>
                      <a:rPr lang="en-US" i="1" dirty="0">
                        <a:latin typeface="Cambria Math" panose="02040503050406030204" pitchFamily="18" charset="0"/>
                        <a:ea typeface="Cambria Math" panose="02040503050406030204" pitchFamily="18" charset="0"/>
                      </a:rPr>
                      <m:t>ℳ</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a:t>
                </a:r>
              </a:p>
            </p:txBody>
          </p:sp>
        </mc:Choice>
        <mc:Fallback xmlns="">
          <p:sp>
            <p:nvSpPr>
              <p:cNvPr id="52" name="TextBox 51">
                <a:extLst>
                  <a:ext uri="{FF2B5EF4-FFF2-40B4-BE49-F238E27FC236}">
                    <a16:creationId xmlns:a16="http://schemas.microsoft.com/office/drawing/2014/main" id="{0A163B3F-0254-4153-9F22-3D076CCA631B}"/>
                  </a:ext>
                </a:extLst>
              </p:cNvPr>
              <p:cNvSpPr txBox="1">
                <a:spLocks noRot="1" noChangeAspect="1" noMove="1" noResize="1" noEditPoints="1" noAdjustHandles="1" noChangeArrowheads="1" noChangeShapeType="1" noTextEdit="1"/>
              </p:cNvSpPr>
              <p:nvPr/>
            </p:nvSpPr>
            <p:spPr>
              <a:xfrm>
                <a:off x="5495760" y="5569033"/>
                <a:ext cx="2270750" cy="369332"/>
              </a:xfrm>
              <a:prstGeom prst="rect">
                <a:avLst/>
              </a:prstGeom>
              <a:blipFill>
                <a:blip r:embed="rId12"/>
                <a:stretch>
                  <a:fillRect t="-10000" r="-161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5A2F625-5487-4F24-8AE5-39490499DF26}"/>
                  </a:ext>
                </a:extLst>
              </p:cNvPr>
              <p:cNvSpPr txBox="1"/>
              <p:nvPr/>
            </p:nvSpPr>
            <p:spPr>
              <a:xfrm>
                <a:off x="8247225" y="5587953"/>
                <a:ext cx="4939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solidFill>
                                <a:srgbClr val="000000"/>
                              </a:solidFill>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53" name="TextBox 52">
                <a:extLst>
                  <a:ext uri="{FF2B5EF4-FFF2-40B4-BE49-F238E27FC236}">
                    <a16:creationId xmlns:a16="http://schemas.microsoft.com/office/drawing/2014/main" id="{E5A2F625-5487-4F24-8AE5-39490499DF26}"/>
                  </a:ext>
                </a:extLst>
              </p:cNvPr>
              <p:cNvSpPr txBox="1">
                <a:spLocks noRot="1" noChangeAspect="1" noMove="1" noResize="1" noEditPoints="1" noAdjustHandles="1" noChangeArrowheads="1" noChangeShapeType="1" noTextEdit="1"/>
              </p:cNvSpPr>
              <p:nvPr/>
            </p:nvSpPr>
            <p:spPr>
              <a:xfrm>
                <a:off x="8247225" y="5587953"/>
                <a:ext cx="493981" cy="369332"/>
              </a:xfrm>
              <a:prstGeom prst="rect">
                <a:avLst/>
              </a:prstGeom>
              <a:blipFill>
                <a:blip r:embed="rId13"/>
                <a:stretch>
                  <a:fillRect b="-1667"/>
                </a:stretch>
              </a:blipFill>
            </p:spPr>
            <p:txBody>
              <a:bodyPr/>
              <a:lstStyle/>
              <a:p>
                <a:r>
                  <a:rPr lang="en-US">
                    <a:noFill/>
                  </a:rPr>
                  <a:t> </a:t>
                </a:r>
              </a:p>
            </p:txBody>
          </p:sp>
        </mc:Fallback>
      </mc:AlternateContent>
      <p:sp>
        <p:nvSpPr>
          <p:cNvPr id="54" name="Trapezoid 53">
            <a:extLst>
              <a:ext uri="{FF2B5EF4-FFF2-40B4-BE49-F238E27FC236}">
                <a16:creationId xmlns:a16="http://schemas.microsoft.com/office/drawing/2014/main" id="{D9F5907D-3BCA-4124-987F-2B8393C7657E}"/>
              </a:ext>
            </a:extLst>
          </p:cNvPr>
          <p:cNvSpPr/>
          <p:nvPr/>
        </p:nvSpPr>
        <p:spPr bwMode="auto">
          <a:xfrm flipH="1" flipV="1">
            <a:off x="6039794" y="4381037"/>
            <a:ext cx="2377245" cy="439804"/>
          </a:xfrm>
          <a:prstGeom prst="trapezoid">
            <a:avLst>
              <a:gd name="adj" fmla="val 150443"/>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CB667F85-C7E2-4497-8154-6B763D6852AD}"/>
                  </a:ext>
                </a:extLst>
              </p:cNvPr>
              <p:cNvSpPr/>
              <p:nvPr/>
            </p:nvSpPr>
            <p:spPr bwMode="auto">
              <a:xfrm>
                <a:off x="6696547" y="4819412"/>
                <a:ext cx="1044232" cy="387437"/>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ℳ</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55" name="Rectangle 54">
                <a:extLst>
                  <a:ext uri="{FF2B5EF4-FFF2-40B4-BE49-F238E27FC236}">
                    <a16:creationId xmlns:a16="http://schemas.microsoft.com/office/drawing/2014/main" id="{CB667F85-C7E2-4497-8154-6B763D6852AD}"/>
                  </a:ext>
                </a:extLst>
              </p:cNvPr>
              <p:cNvSpPr>
                <a:spLocks noRot="1" noChangeAspect="1" noMove="1" noResize="1" noEditPoints="1" noAdjustHandles="1" noChangeArrowheads="1" noChangeShapeType="1" noTextEdit="1"/>
              </p:cNvSpPr>
              <p:nvPr/>
            </p:nvSpPr>
            <p:spPr bwMode="auto">
              <a:xfrm>
                <a:off x="6696547" y="4819412"/>
                <a:ext cx="1044232" cy="387437"/>
              </a:xfrm>
              <a:prstGeom prst="rect">
                <a:avLst/>
              </a:prstGeom>
              <a:blipFill>
                <a:blip r:embed="rId14"/>
                <a:stretch>
                  <a:fillRect r="-7514" b="-7692"/>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38826BC-CCAD-4FBF-B7B6-EC3DA86FA199}"/>
                  </a:ext>
                </a:extLst>
              </p:cNvPr>
              <p:cNvSpPr txBox="1"/>
              <p:nvPr/>
            </p:nvSpPr>
            <p:spPr>
              <a:xfrm flipH="1">
                <a:off x="6824300" y="4360063"/>
                <a:ext cx="6713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ea typeface="Cambria Math" panose="02040503050406030204" pitchFamily="18" charset="0"/>
                        </a:rPr>
                        <m:t>ℳ</m:t>
                      </m:r>
                    </m:oMath>
                  </m:oMathPara>
                </a14:m>
                <a:endParaRPr lang="en-US" sz="2400" dirty="0"/>
              </a:p>
            </p:txBody>
          </p:sp>
        </mc:Choice>
        <mc:Fallback xmlns="">
          <p:sp>
            <p:nvSpPr>
              <p:cNvPr id="56" name="TextBox 55">
                <a:extLst>
                  <a:ext uri="{FF2B5EF4-FFF2-40B4-BE49-F238E27FC236}">
                    <a16:creationId xmlns:a16="http://schemas.microsoft.com/office/drawing/2014/main" id="{938826BC-CCAD-4FBF-B7B6-EC3DA86FA199}"/>
                  </a:ext>
                </a:extLst>
              </p:cNvPr>
              <p:cNvSpPr txBox="1">
                <a:spLocks noRot="1" noChangeAspect="1" noMove="1" noResize="1" noEditPoints="1" noAdjustHandles="1" noChangeArrowheads="1" noChangeShapeType="1" noTextEdit="1"/>
              </p:cNvSpPr>
              <p:nvPr/>
            </p:nvSpPr>
            <p:spPr>
              <a:xfrm flipH="1">
                <a:off x="6824300" y="4360063"/>
                <a:ext cx="671360"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9F2AC3A3-D926-433F-A32D-13EE5F8C187A}"/>
                  </a:ext>
                </a:extLst>
              </p:cNvPr>
              <p:cNvSpPr/>
              <p:nvPr/>
            </p:nvSpPr>
            <p:spPr bwMode="auto">
              <a:xfrm>
                <a:off x="1213227" y="4776733"/>
                <a:ext cx="1049770" cy="404295"/>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ℳ</m:t>
                      </m:r>
                      <m:r>
                        <a:rPr lang="en-US" i="1" dirty="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57" name="Rectangle 56">
                <a:extLst>
                  <a:ext uri="{FF2B5EF4-FFF2-40B4-BE49-F238E27FC236}">
                    <a16:creationId xmlns:a16="http://schemas.microsoft.com/office/drawing/2014/main" id="{9F2AC3A3-D926-433F-A32D-13EE5F8C187A}"/>
                  </a:ext>
                </a:extLst>
              </p:cNvPr>
              <p:cNvSpPr>
                <a:spLocks noRot="1" noChangeAspect="1" noMove="1" noResize="1" noEditPoints="1" noAdjustHandles="1" noChangeArrowheads="1" noChangeShapeType="1" noTextEdit="1"/>
              </p:cNvSpPr>
              <p:nvPr/>
            </p:nvSpPr>
            <p:spPr bwMode="auto">
              <a:xfrm>
                <a:off x="1213227" y="4776733"/>
                <a:ext cx="1049770" cy="404295"/>
              </a:xfrm>
              <a:prstGeom prst="rect">
                <a:avLst/>
              </a:prstGeom>
              <a:blipFill>
                <a:blip r:embed="rId16"/>
                <a:stretch>
                  <a:fillRect r="-6322" b="-2941"/>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Tree>
    <p:extLst>
      <p:ext uri="{BB962C8B-B14F-4D97-AF65-F5344CB8AC3E}">
        <p14:creationId xmlns:p14="http://schemas.microsoft.com/office/powerpoint/2010/main" val="7216315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A53E8-EED8-42E8-8EE6-4A32B4B9920D}"/>
              </a:ext>
            </a:extLst>
          </p:cNvPr>
          <p:cNvSpPr>
            <a:spLocks noGrp="1"/>
          </p:cNvSpPr>
          <p:nvPr>
            <p:ph type="title"/>
          </p:nvPr>
        </p:nvSpPr>
        <p:spPr/>
        <p:txBody>
          <a:bodyPr/>
          <a:lstStyle/>
          <a:p>
            <a:r>
              <a:rPr lang="en-US" sz="4000" dirty="0"/>
              <a:t>Blockchain control mechanisms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60DD62-A782-4EDA-A3E7-53029D1CA23C}"/>
                  </a:ext>
                </a:extLst>
              </p:cNvPr>
              <p:cNvSpPr>
                <a:spLocks noGrp="1"/>
              </p:cNvSpPr>
              <p:nvPr>
                <p:ph idx="1"/>
              </p:nvPr>
            </p:nvSpPr>
            <p:spPr>
              <a:xfrm>
                <a:off x="388938" y="938213"/>
                <a:ext cx="8229600" cy="3009320"/>
              </a:xfrm>
            </p:spPr>
            <p:txBody>
              <a:bodyPr/>
              <a:lstStyle/>
              <a:p>
                <a:r>
                  <a:rPr lang="en-US" sz="2800" dirty="0"/>
                  <a:t>Block-addition controls – two types:</a:t>
                </a:r>
              </a:p>
              <a:p>
                <a:pPr lvl="1"/>
                <a:r>
                  <a:rPr lang="en-US" sz="2400" b="1" dirty="0">
                    <a:solidFill>
                      <a:srgbClr val="FF00FF"/>
                    </a:solidFill>
                  </a:rPr>
                  <a:t>Permissioned blockchain: </a:t>
                </a:r>
                <a:endParaRPr lang="en-US" sz="2400" dirty="0">
                  <a:solidFill>
                    <a:srgbClr val="FF00FF"/>
                  </a:solidFill>
                </a:endParaRPr>
              </a:p>
              <a:p>
                <a:pPr lvl="2"/>
                <a:r>
                  <a:rPr lang="en-US" sz="2000" b="1" dirty="0"/>
                  <a:t>Blocks added only on signed permission</a:t>
                </a:r>
              </a:p>
              <a:p>
                <a:pPr lvl="2"/>
                <a:r>
                  <a:rPr lang="en-US" sz="2000" b="1" dirty="0"/>
                  <a:t>Permission key pair: </a:t>
                </a:r>
                <a14:m>
                  <m:oMath xmlns:m="http://schemas.openxmlformats.org/officeDocument/2006/math">
                    <m:d>
                      <m:dPr>
                        <m:ctrlPr>
                          <a:rPr lang="en-US" sz="2000" b="0" i="1" dirty="0" smtClean="0">
                            <a:solidFill>
                              <a:srgbClr val="FF00FF"/>
                            </a:solidFill>
                            <a:latin typeface="Cambria Math" panose="02040503050406030204" pitchFamily="18" charset="0"/>
                            <a:ea typeface="Cambria Math" panose="02040503050406030204" pitchFamily="18" charset="0"/>
                          </a:rPr>
                        </m:ctrlPr>
                      </m:dPr>
                      <m:e>
                        <m:sSub>
                          <m:sSubPr>
                            <m:ctrlPr>
                              <a:rPr lang="en-US" sz="2000" i="1" dirty="0">
                                <a:solidFill>
                                  <a:srgbClr val="FF00FF"/>
                                </a:solidFill>
                                <a:latin typeface="Cambria Math" panose="02040503050406030204" pitchFamily="18" charset="0"/>
                                <a:ea typeface="Cambria Math" panose="02040503050406030204" pitchFamily="18" charset="0"/>
                              </a:rPr>
                            </m:ctrlPr>
                          </m:sSubPr>
                          <m:e>
                            <m:r>
                              <a:rPr lang="en-US" sz="2000" i="1" dirty="0">
                                <a:solidFill>
                                  <a:srgbClr val="FF00FF"/>
                                </a:solidFill>
                                <a:latin typeface="Cambria Math" panose="02040503050406030204" pitchFamily="18" charset="0"/>
                                <a:ea typeface="Cambria Math" panose="02040503050406030204" pitchFamily="18" charset="0"/>
                              </a:rPr>
                              <m:t>𝑠</m:t>
                            </m:r>
                          </m:e>
                          <m:sub>
                            <m:r>
                              <a:rPr lang="en-US" sz="2000" i="1" dirty="0">
                                <a:solidFill>
                                  <a:srgbClr val="FF00FF"/>
                                </a:solidFill>
                                <a:latin typeface="Cambria Math" panose="02040503050406030204" pitchFamily="18" charset="0"/>
                                <a:ea typeface="Cambria Math" panose="02040503050406030204" pitchFamily="18" charset="0"/>
                              </a:rPr>
                              <m:t>𝐴𝑢𝑡</m:t>
                            </m:r>
                            <m:r>
                              <a:rPr lang="en-US" sz="2000" i="1" dirty="0">
                                <a:solidFill>
                                  <a:srgbClr val="FF00FF"/>
                                </a:solidFill>
                                <a:latin typeface="Cambria Math" panose="02040503050406030204" pitchFamily="18" charset="0"/>
                                <a:ea typeface="Cambria Math" panose="02040503050406030204" pitchFamily="18" charset="0"/>
                              </a:rPr>
                              <m:t>h</m:t>
                            </m:r>
                            <m:r>
                              <a:rPr lang="en-US" sz="2000" i="1" dirty="0">
                                <a:solidFill>
                                  <a:srgbClr val="FF00FF"/>
                                </a:solidFill>
                                <a:latin typeface="Cambria Math" panose="02040503050406030204" pitchFamily="18" charset="0"/>
                                <a:ea typeface="Cambria Math" panose="02040503050406030204" pitchFamily="18" charset="0"/>
                              </a:rPr>
                              <m:t>𝑜𝑟𝑖𝑡𝑦</m:t>
                            </m:r>
                          </m:sub>
                        </m:sSub>
                        <m:r>
                          <a:rPr lang="en-US" sz="2000" b="0" i="1" dirty="0" smtClean="0">
                            <a:solidFill>
                              <a:srgbClr val="FF00FF"/>
                            </a:solidFill>
                            <a:latin typeface="Cambria Math" panose="02040503050406030204" pitchFamily="18" charset="0"/>
                            <a:ea typeface="Cambria Math" panose="02040503050406030204" pitchFamily="18" charset="0"/>
                          </a:rPr>
                          <m:t>,</m:t>
                        </m:r>
                        <m:sSub>
                          <m:sSubPr>
                            <m:ctrlPr>
                              <a:rPr lang="en-US" sz="2000" i="1" dirty="0">
                                <a:solidFill>
                                  <a:srgbClr val="FF00FF"/>
                                </a:solidFill>
                                <a:latin typeface="Cambria Math" panose="02040503050406030204" pitchFamily="18" charset="0"/>
                                <a:ea typeface="Cambria Math" panose="02040503050406030204" pitchFamily="18" charset="0"/>
                              </a:rPr>
                            </m:ctrlPr>
                          </m:sSubPr>
                          <m:e>
                            <m:r>
                              <a:rPr lang="en-US" sz="2000" b="0" i="1" dirty="0" smtClean="0">
                                <a:solidFill>
                                  <a:srgbClr val="FF00FF"/>
                                </a:solidFill>
                                <a:latin typeface="Cambria Math" panose="02040503050406030204" pitchFamily="18" charset="0"/>
                                <a:ea typeface="Cambria Math" panose="02040503050406030204" pitchFamily="18" charset="0"/>
                              </a:rPr>
                              <m:t>𝑣</m:t>
                            </m:r>
                          </m:e>
                          <m:sub>
                            <m:r>
                              <a:rPr lang="en-US" sz="2000" i="1" dirty="0">
                                <a:solidFill>
                                  <a:srgbClr val="FF00FF"/>
                                </a:solidFill>
                                <a:latin typeface="Cambria Math" panose="02040503050406030204" pitchFamily="18" charset="0"/>
                                <a:ea typeface="Cambria Math" panose="02040503050406030204" pitchFamily="18" charset="0"/>
                              </a:rPr>
                              <m:t>𝐴𝑢𝑡</m:t>
                            </m:r>
                            <m:r>
                              <a:rPr lang="en-US" sz="2000" i="1" dirty="0">
                                <a:solidFill>
                                  <a:srgbClr val="FF00FF"/>
                                </a:solidFill>
                                <a:latin typeface="Cambria Math" panose="02040503050406030204" pitchFamily="18" charset="0"/>
                                <a:ea typeface="Cambria Math" panose="02040503050406030204" pitchFamily="18" charset="0"/>
                              </a:rPr>
                              <m:t>h</m:t>
                            </m:r>
                            <m:r>
                              <a:rPr lang="en-US" sz="2000" i="1" dirty="0">
                                <a:solidFill>
                                  <a:srgbClr val="FF00FF"/>
                                </a:solidFill>
                                <a:latin typeface="Cambria Math" panose="02040503050406030204" pitchFamily="18" charset="0"/>
                                <a:ea typeface="Cambria Math" panose="02040503050406030204" pitchFamily="18" charset="0"/>
                              </a:rPr>
                              <m:t>𝑜𝑟𝑖𝑡𝑦</m:t>
                            </m:r>
                          </m:sub>
                        </m:sSub>
                      </m:e>
                    </m:d>
                  </m:oMath>
                </a14:m>
                <a:endParaRPr lang="en-US" sz="2000" b="1" dirty="0"/>
              </a:p>
              <a:p>
                <a:pPr lvl="3"/>
                <a:r>
                  <a:rPr lang="en-US" sz="1800" dirty="0"/>
                  <a:t>If distributed: requires </a:t>
                </a:r>
                <a:r>
                  <a:rPr lang="en-US" sz="1800" b="1" dirty="0"/>
                  <a:t>consensus</a:t>
                </a:r>
                <a:endParaRPr lang="en-US" sz="1800" dirty="0"/>
              </a:p>
              <a:p>
                <a:pPr lvl="1"/>
                <a:r>
                  <a:rPr lang="en-US" sz="2400" dirty="0" err="1"/>
                  <a:t>Permissionless</a:t>
                </a:r>
                <a:r>
                  <a:rPr lang="en-US" sz="2400" dirty="0"/>
                  <a:t> blockchain (e.g. Bitcoin):</a:t>
                </a:r>
              </a:p>
              <a:p>
                <a:pPr lvl="2"/>
                <a:r>
                  <a:rPr lang="en-US" sz="2000" dirty="0"/>
                  <a:t>No known permission key; </a:t>
                </a:r>
                <a:r>
                  <a:rPr lang="en-US" sz="2000" u="sng" dirty="0"/>
                  <a:t>no  ‘owner’</a:t>
                </a:r>
                <a:endParaRPr lang="en-US" sz="2000" dirty="0"/>
              </a:p>
            </p:txBody>
          </p:sp>
        </mc:Choice>
        <mc:Fallback xmlns="">
          <p:sp>
            <p:nvSpPr>
              <p:cNvPr id="3" name="Content Placeholder 2">
                <a:extLst>
                  <a:ext uri="{FF2B5EF4-FFF2-40B4-BE49-F238E27FC236}">
                    <a16:creationId xmlns:a16="http://schemas.microsoft.com/office/drawing/2014/main" id="{AF60DD62-A782-4EDA-A3E7-53029D1CA23C}"/>
                  </a:ext>
                </a:extLst>
              </p:cNvPr>
              <p:cNvSpPr>
                <a:spLocks noGrp="1" noRot="1" noChangeAspect="1" noMove="1" noResize="1" noEditPoints="1" noAdjustHandles="1" noChangeArrowheads="1" noChangeShapeType="1" noTextEdit="1"/>
              </p:cNvSpPr>
              <p:nvPr>
                <p:ph idx="1"/>
              </p:nvPr>
            </p:nvSpPr>
            <p:spPr>
              <a:xfrm>
                <a:off x="388938" y="938213"/>
                <a:ext cx="8229600" cy="3009320"/>
              </a:xfrm>
              <a:blipFill>
                <a:blip r:embed="rId2"/>
                <a:stretch>
                  <a:fillRect l="-519" t="-222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5DCC63F-B5F4-4369-A56A-49C1225E32B0}"/>
              </a:ext>
            </a:extLst>
          </p:cNvPr>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a:extLst>
              <a:ext uri="{FF2B5EF4-FFF2-40B4-BE49-F238E27FC236}">
                <a16:creationId xmlns:a16="http://schemas.microsoft.com/office/drawing/2014/main" id="{CF544D18-5A9E-401A-8B3B-4E661B49ACFE}"/>
              </a:ext>
            </a:extLst>
          </p:cNvPr>
          <p:cNvSpPr>
            <a:spLocks noGrp="1"/>
          </p:cNvSpPr>
          <p:nvPr>
            <p:ph type="sldNum" sz="quarter" idx="12"/>
          </p:nvPr>
        </p:nvSpPr>
        <p:spPr/>
        <p:txBody>
          <a:bodyPr/>
          <a:lstStyle/>
          <a:p>
            <a:pPr>
              <a:defRPr/>
            </a:pPr>
            <a:fld id="{4AC8934D-7EC5-4767-94BA-6AA41C7401E4}" type="slidenum">
              <a:rPr lang="he-IL" altLang="en-US" smtClean="0"/>
              <a:pPr>
                <a:defRPr/>
              </a:pPr>
              <a:t>82</a:t>
            </a:fld>
            <a:endParaRPr lang="en-US" alt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2ACEA36-FAEA-40A3-91FD-15C381E848DA}"/>
                  </a:ext>
                </a:extLst>
              </p:cNvPr>
              <p:cNvSpPr/>
              <p:nvPr/>
            </p:nvSpPr>
            <p:spPr bwMode="auto">
              <a:xfrm>
                <a:off x="1110997" y="3947533"/>
                <a:ext cx="2392569" cy="402919"/>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𝐵</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1</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m:t>
                          </m:r>
                        </m:e>
                      </m:d>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7" name="Rectangle 6">
                <a:extLst>
                  <a:ext uri="{FF2B5EF4-FFF2-40B4-BE49-F238E27FC236}">
                    <a16:creationId xmlns:a16="http://schemas.microsoft.com/office/drawing/2014/main" id="{72ACEA36-FAEA-40A3-91FD-15C381E848DA}"/>
                  </a:ext>
                </a:extLst>
              </p:cNvPr>
              <p:cNvSpPr>
                <a:spLocks noRot="1" noChangeAspect="1" noMove="1" noResize="1" noEditPoints="1" noAdjustHandles="1" noChangeArrowheads="1" noChangeShapeType="1" noTextEdit="1"/>
              </p:cNvSpPr>
              <p:nvPr/>
            </p:nvSpPr>
            <p:spPr bwMode="auto">
              <a:xfrm>
                <a:off x="1110997" y="3947533"/>
                <a:ext cx="2392569" cy="402919"/>
              </a:xfrm>
              <a:prstGeom prst="rect">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294EF30-9C62-4CB1-BD06-5F5B54616AC6}"/>
                  </a:ext>
                </a:extLst>
              </p:cNvPr>
              <p:cNvSpPr/>
              <p:nvPr/>
            </p:nvSpPr>
            <p:spPr bwMode="auto">
              <a:xfrm>
                <a:off x="3862491" y="3962518"/>
                <a:ext cx="2398241" cy="400118"/>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𝐵</m:t>
                          </m:r>
                        </m:e>
                        <m:sub>
                          <m:r>
                            <a:rPr lang="en-US" i="1">
                              <a:solidFill>
                                <a:srgbClr val="000000"/>
                              </a:solidFill>
                              <a:latin typeface="Cambria Math" panose="02040503050406030204" pitchFamily="18" charset="0"/>
                              <a:ea typeface="Cambria Math" panose="02040503050406030204" pitchFamily="18" charset="0"/>
                            </a:rPr>
                            <m:t>2</m:t>
                          </m:r>
                        </m:sub>
                      </m:sSub>
                      <m:r>
                        <a:rPr lang="en-US" i="1">
                          <a:solidFill>
                            <a:srgbClr val="000000"/>
                          </a:solidFill>
                          <a:latin typeface="Cambria Math" panose="02040503050406030204" pitchFamily="18" charset="0"/>
                          <a:ea typeface="Cambria Math" panose="02040503050406030204" pitchFamily="18" charset="0"/>
                        </a:rPr>
                        <m:t>=</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i="1">
                                  <a:solidFill>
                                    <a:srgbClr val="000000"/>
                                  </a:solidFill>
                                  <a:latin typeface="Cambria Math" panose="02040503050406030204" pitchFamily="18" charset="0"/>
                                  <a:ea typeface="Cambria Math" panose="02040503050406030204" pitchFamily="18" charset="0"/>
                                </a:rPr>
                                <m:t>2</m:t>
                              </m:r>
                            </m:sub>
                            <m:sup>
                              <m:r>
                                <a:rPr lang="en-US" i="1">
                                  <a:solidFill>
                                    <a:srgbClr val="000000"/>
                                  </a:solidFill>
                                  <a:latin typeface="Cambria Math" panose="02040503050406030204" pitchFamily="18" charset="0"/>
                                  <a:ea typeface="Cambria Math" panose="02040503050406030204" pitchFamily="18" charset="0"/>
                                </a:rPr>
                                <m:t>1</m:t>
                              </m:r>
                            </m:sup>
                          </m:sSubSup>
                          <m:r>
                            <a:rPr lang="en-US" i="1">
                              <a:solidFill>
                                <a:srgbClr val="000000"/>
                              </a:solidFill>
                              <a:latin typeface="Cambria Math" panose="02040503050406030204" pitchFamily="18" charset="0"/>
                              <a:ea typeface="Cambria Math" panose="02040503050406030204" pitchFamily="18" charset="0"/>
                            </a:rPr>
                            <m:t>,</m:t>
                          </m:r>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i="1">
                                  <a:solidFill>
                                    <a:srgbClr val="000000"/>
                                  </a:solidFill>
                                  <a:latin typeface="Cambria Math" panose="02040503050406030204" pitchFamily="18" charset="0"/>
                                  <a:ea typeface="Cambria Math" panose="02040503050406030204" pitchFamily="18" charset="0"/>
                                </a:rPr>
                                <m:t>2</m:t>
                              </m:r>
                            </m:sub>
                            <m:sup>
                              <m:r>
                                <a:rPr lang="en-US" i="1">
                                  <a:solidFill>
                                    <a:srgbClr val="000000"/>
                                  </a:solidFill>
                                  <a:latin typeface="Cambria Math" panose="02040503050406030204" pitchFamily="18" charset="0"/>
                                  <a:ea typeface="Cambria Math" panose="02040503050406030204" pitchFamily="18" charset="0"/>
                                </a:rPr>
                                <m:t>2</m:t>
                              </m:r>
                            </m:sup>
                          </m:sSubSup>
                          <m:r>
                            <a:rPr lang="en-US" i="1">
                              <a:solidFill>
                                <a:srgbClr val="000000"/>
                              </a:solidFill>
                              <a:latin typeface="Cambria Math" panose="02040503050406030204" pitchFamily="18" charset="0"/>
                              <a:ea typeface="Cambria Math" panose="02040503050406030204" pitchFamily="18" charset="0"/>
                            </a:rPr>
                            <m:t>,…</m:t>
                          </m:r>
                        </m:e>
                      </m:d>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8" name="Rectangle 7">
                <a:extLst>
                  <a:ext uri="{FF2B5EF4-FFF2-40B4-BE49-F238E27FC236}">
                    <a16:creationId xmlns:a16="http://schemas.microsoft.com/office/drawing/2014/main" id="{A294EF30-9C62-4CB1-BD06-5F5B54616AC6}"/>
                  </a:ext>
                </a:extLst>
              </p:cNvPr>
              <p:cNvSpPr>
                <a:spLocks noRot="1" noChangeAspect="1" noMove="1" noResize="1" noEditPoints="1" noAdjustHandles="1" noChangeArrowheads="1" noChangeShapeType="1" noTextEdit="1"/>
              </p:cNvSpPr>
              <p:nvPr/>
            </p:nvSpPr>
            <p:spPr bwMode="auto">
              <a:xfrm>
                <a:off x="3862491" y="3962518"/>
                <a:ext cx="2398241" cy="400118"/>
              </a:xfrm>
              <a:prstGeom prst="rect">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9" name="Trapezoid 8">
            <a:extLst>
              <a:ext uri="{FF2B5EF4-FFF2-40B4-BE49-F238E27FC236}">
                <a16:creationId xmlns:a16="http://schemas.microsoft.com/office/drawing/2014/main" id="{814D7D31-D784-4BC9-ACAF-9FD1FFD2142B}"/>
              </a:ext>
            </a:extLst>
          </p:cNvPr>
          <p:cNvSpPr/>
          <p:nvPr/>
        </p:nvSpPr>
        <p:spPr bwMode="auto">
          <a:xfrm flipH="1" flipV="1">
            <a:off x="1105324" y="4339060"/>
            <a:ext cx="2398241" cy="415979"/>
          </a:xfrm>
          <a:prstGeom prst="trapezoid">
            <a:avLst>
              <a:gd name="adj" fmla="val 115042"/>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3BE72B1-A8CE-478D-A0EF-47D8BFBE75BC}"/>
                  </a:ext>
                </a:extLst>
              </p:cNvPr>
              <p:cNvSpPr txBox="1"/>
              <p:nvPr/>
            </p:nvSpPr>
            <p:spPr>
              <a:xfrm flipH="1">
                <a:off x="2001305" y="4339060"/>
                <a:ext cx="6713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rPr>
                        <m:t>ℳ</m:t>
                      </m:r>
                    </m:oMath>
                  </m:oMathPara>
                </a14:m>
                <a:endParaRPr lang="en-US" sz="2400" dirty="0"/>
              </a:p>
            </p:txBody>
          </p:sp>
        </mc:Choice>
        <mc:Fallback xmlns="">
          <p:sp>
            <p:nvSpPr>
              <p:cNvPr id="10" name="TextBox 9">
                <a:extLst>
                  <a:ext uri="{FF2B5EF4-FFF2-40B4-BE49-F238E27FC236}">
                    <a16:creationId xmlns:a16="http://schemas.microsoft.com/office/drawing/2014/main" id="{F3BE72B1-A8CE-478D-A0EF-47D8BFBE75BC}"/>
                  </a:ext>
                </a:extLst>
              </p:cNvPr>
              <p:cNvSpPr txBox="1">
                <a:spLocks noRot="1" noChangeAspect="1" noMove="1" noResize="1" noEditPoints="1" noAdjustHandles="1" noChangeArrowheads="1" noChangeShapeType="1" noTextEdit="1"/>
              </p:cNvSpPr>
              <p:nvPr/>
            </p:nvSpPr>
            <p:spPr>
              <a:xfrm flipH="1">
                <a:off x="2001305" y="4339060"/>
                <a:ext cx="671360" cy="461665"/>
              </a:xfrm>
              <a:prstGeom prst="rect">
                <a:avLst/>
              </a:prstGeom>
              <a:blipFill>
                <a:blip r:embed="rId5"/>
                <a:stretch>
                  <a:fillRect/>
                </a:stretch>
              </a:blipFill>
            </p:spPr>
            <p:txBody>
              <a:bodyPr/>
              <a:lstStyle/>
              <a:p>
                <a:r>
                  <a:rPr lang="en-US">
                    <a:noFill/>
                  </a:rPr>
                  <a:t> </a:t>
                </a:r>
              </a:p>
            </p:txBody>
          </p:sp>
        </mc:Fallback>
      </mc:AlternateContent>
      <p:sp>
        <p:nvSpPr>
          <p:cNvPr id="11" name="Trapezoid 10">
            <a:extLst>
              <a:ext uri="{FF2B5EF4-FFF2-40B4-BE49-F238E27FC236}">
                <a16:creationId xmlns:a16="http://schemas.microsoft.com/office/drawing/2014/main" id="{47B5EBA6-F2AB-42BB-8800-D86E8A233C05}"/>
              </a:ext>
            </a:extLst>
          </p:cNvPr>
          <p:cNvSpPr/>
          <p:nvPr/>
        </p:nvSpPr>
        <p:spPr bwMode="auto">
          <a:xfrm rot="16200000" flipH="1" flipV="1">
            <a:off x="5972398" y="5387143"/>
            <a:ext cx="907408"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0665F60-85FC-4EB6-8F0A-2572335A605B}"/>
                  </a:ext>
                </a:extLst>
              </p:cNvPr>
              <p:cNvSpPr txBox="1"/>
              <p:nvPr/>
            </p:nvSpPr>
            <p:spPr>
              <a:xfrm>
                <a:off x="6205316" y="5359207"/>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dirty="0"/>
              </a:p>
            </p:txBody>
          </p:sp>
        </mc:Choice>
        <mc:Fallback xmlns="">
          <p:sp>
            <p:nvSpPr>
              <p:cNvPr id="12" name="TextBox 11">
                <a:extLst>
                  <a:ext uri="{FF2B5EF4-FFF2-40B4-BE49-F238E27FC236}">
                    <a16:creationId xmlns:a16="http://schemas.microsoft.com/office/drawing/2014/main" id="{30665F60-85FC-4EB6-8F0A-2572335A605B}"/>
                  </a:ext>
                </a:extLst>
              </p:cNvPr>
              <p:cNvSpPr txBox="1">
                <a:spLocks noRot="1" noChangeAspect="1" noMove="1" noResize="1" noEditPoints="1" noAdjustHandles="1" noChangeArrowheads="1" noChangeShapeType="1" noTextEdit="1"/>
              </p:cNvSpPr>
              <p:nvPr/>
            </p:nvSpPr>
            <p:spPr>
              <a:xfrm>
                <a:off x="6205316" y="5359207"/>
                <a:ext cx="446404" cy="461665"/>
              </a:xfrm>
              <a:prstGeom prst="rect">
                <a:avLst/>
              </a:prstGeom>
              <a:blipFill>
                <a:blip r:embed="rId6"/>
                <a:stretch>
                  <a:fillRect/>
                </a:stretch>
              </a:blipFill>
            </p:spPr>
            <p:txBody>
              <a:bodyPr/>
              <a:lstStyle/>
              <a:p>
                <a:r>
                  <a:rPr lang="en-US">
                    <a:noFill/>
                  </a:rPr>
                  <a:t> </a:t>
                </a:r>
              </a:p>
            </p:txBody>
          </p:sp>
        </mc:Fallback>
      </mc:AlternateContent>
      <p:sp>
        <p:nvSpPr>
          <p:cNvPr id="13" name="Trapezoid 12">
            <a:extLst>
              <a:ext uri="{FF2B5EF4-FFF2-40B4-BE49-F238E27FC236}">
                <a16:creationId xmlns:a16="http://schemas.microsoft.com/office/drawing/2014/main" id="{678DB148-7C06-43BE-BAAF-DADC3E47F73F}"/>
              </a:ext>
            </a:extLst>
          </p:cNvPr>
          <p:cNvSpPr/>
          <p:nvPr/>
        </p:nvSpPr>
        <p:spPr bwMode="auto">
          <a:xfrm flipH="1" flipV="1">
            <a:off x="3862492" y="4362636"/>
            <a:ext cx="2398241" cy="415979"/>
          </a:xfrm>
          <a:prstGeom prst="trapezoid">
            <a:avLst>
              <a:gd name="adj" fmla="val 107338"/>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E11C7C1-1633-4732-9739-BF52CD7DA2E4}"/>
                  </a:ext>
                </a:extLst>
              </p:cNvPr>
              <p:cNvSpPr txBox="1"/>
              <p:nvPr/>
            </p:nvSpPr>
            <p:spPr>
              <a:xfrm flipH="1">
                <a:off x="4758473" y="4362636"/>
                <a:ext cx="6713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ea typeface="Cambria Math" panose="02040503050406030204" pitchFamily="18" charset="0"/>
                        </a:rPr>
                        <m:t>ℳ</m:t>
                      </m:r>
                    </m:oMath>
                  </m:oMathPara>
                </a14:m>
                <a:endParaRPr lang="en-US" sz="2400" dirty="0"/>
              </a:p>
            </p:txBody>
          </p:sp>
        </mc:Choice>
        <mc:Fallback xmlns="">
          <p:sp>
            <p:nvSpPr>
              <p:cNvPr id="14" name="TextBox 13">
                <a:extLst>
                  <a:ext uri="{FF2B5EF4-FFF2-40B4-BE49-F238E27FC236}">
                    <a16:creationId xmlns:a16="http://schemas.microsoft.com/office/drawing/2014/main" id="{DE11C7C1-1633-4732-9739-BF52CD7DA2E4}"/>
                  </a:ext>
                </a:extLst>
              </p:cNvPr>
              <p:cNvSpPr txBox="1">
                <a:spLocks noRot="1" noChangeAspect="1" noMove="1" noResize="1" noEditPoints="1" noAdjustHandles="1" noChangeArrowheads="1" noChangeShapeType="1" noTextEdit="1"/>
              </p:cNvSpPr>
              <p:nvPr/>
            </p:nvSpPr>
            <p:spPr>
              <a:xfrm flipH="1">
                <a:off x="4758473" y="4362636"/>
                <a:ext cx="67136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7FCA352-7F53-4346-AD05-F733E8B52C91}"/>
                  </a:ext>
                </a:extLst>
              </p:cNvPr>
              <p:cNvSpPr/>
              <p:nvPr/>
            </p:nvSpPr>
            <p:spPr bwMode="auto">
              <a:xfrm>
                <a:off x="4371381" y="4792039"/>
                <a:ext cx="1428305" cy="363829"/>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ℳ</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15" name="Rectangle 14">
                <a:extLst>
                  <a:ext uri="{FF2B5EF4-FFF2-40B4-BE49-F238E27FC236}">
                    <a16:creationId xmlns:a16="http://schemas.microsoft.com/office/drawing/2014/main" id="{17FCA352-7F53-4346-AD05-F733E8B52C91}"/>
                  </a:ext>
                </a:extLst>
              </p:cNvPr>
              <p:cNvSpPr>
                <a:spLocks noRot="1" noChangeAspect="1" noMove="1" noResize="1" noEditPoints="1" noAdjustHandles="1" noChangeArrowheads="1" noChangeShapeType="1" noTextEdit="1"/>
              </p:cNvSpPr>
              <p:nvPr/>
            </p:nvSpPr>
            <p:spPr bwMode="auto">
              <a:xfrm>
                <a:off x="4371381" y="4792039"/>
                <a:ext cx="1428305" cy="363829"/>
              </a:xfrm>
              <a:prstGeom prst="rect">
                <a:avLst/>
              </a:prstGeom>
              <a:blipFill>
                <a:blip r:embed="rId8"/>
                <a:stretch>
                  <a:fillRect b="-14516"/>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17" name="Elbow Connector 7">
            <a:extLst>
              <a:ext uri="{FF2B5EF4-FFF2-40B4-BE49-F238E27FC236}">
                <a16:creationId xmlns:a16="http://schemas.microsoft.com/office/drawing/2014/main" id="{577D4A50-9B5F-4843-A2DE-AAFB7DC5CF5A}"/>
              </a:ext>
            </a:extLst>
          </p:cNvPr>
          <p:cNvCxnSpPr>
            <a:cxnSpLocks/>
            <a:stCxn id="30" idx="2"/>
          </p:cNvCxnSpPr>
          <p:nvPr/>
        </p:nvCxnSpPr>
        <p:spPr bwMode="auto">
          <a:xfrm rot="16200000" flipH="1">
            <a:off x="4038588" y="3420500"/>
            <a:ext cx="458402" cy="3926691"/>
          </a:xfrm>
          <a:prstGeom prst="bentConnector2">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46C3B537-C4F2-4AD3-8F33-1D2A81608B81}"/>
              </a:ext>
            </a:extLst>
          </p:cNvPr>
          <p:cNvCxnSpPr>
            <a:cxnSpLocks/>
            <a:stCxn id="15" idx="2"/>
          </p:cNvCxnSpPr>
          <p:nvPr/>
        </p:nvCxnSpPr>
        <p:spPr bwMode="auto">
          <a:xfrm>
            <a:off x="5085534" y="5155868"/>
            <a:ext cx="1161619" cy="2033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a:extLst>
              <a:ext uri="{FF2B5EF4-FFF2-40B4-BE49-F238E27FC236}">
                <a16:creationId xmlns:a16="http://schemas.microsoft.com/office/drawing/2014/main" id="{4AC1B85E-B8FC-4157-96BB-9B4A69F04504}"/>
              </a:ext>
            </a:extLst>
          </p:cNvPr>
          <p:cNvCxnSpPr>
            <a:cxnSpLocks/>
            <a:stCxn id="12" idx="3"/>
          </p:cNvCxnSpPr>
          <p:nvPr/>
        </p:nvCxnSpPr>
        <p:spPr bwMode="auto">
          <a:xfrm>
            <a:off x="6651720" y="5590040"/>
            <a:ext cx="181398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872B1DB-0D95-4DC7-B482-6AB41083448E}"/>
                  </a:ext>
                </a:extLst>
              </p:cNvPr>
              <p:cNvSpPr/>
              <p:nvPr/>
            </p:nvSpPr>
            <p:spPr>
              <a:xfrm>
                <a:off x="2758713" y="5589411"/>
                <a:ext cx="1489703" cy="369332"/>
              </a:xfrm>
              <a:prstGeom prst="rect">
                <a:avLst/>
              </a:prstGeom>
            </p:spPr>
            <p:txBody>
              <a:bodyPr wrap="none">
                <a:spAutoFit/>
              </a:bodyPr>
              <a:lstStyle/>
              <a:p>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i="1">
                            <a:solidFill>
                              <a:srgbClr val="000000"/>
                            </a:solidFill>
                            <a:latin typeface="Cambria Math" panose="02040503050406030204" pitchFamily="18" charset="0"/>
                            <a:ea typeface="Cambria Math" panose="02040503050406030204" pitchFamily="18" charset="0"/>
                          </a:rPr>
                          <m:t>1</m:t>
                        </m:r>
                      </m:sub>
                    </m:sSub>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ea typeface="Cambria Math" panose="02040503050406030204" pitchFamily="18" charset="0"/>
                  </a:rPr>
                  <a:t> </a:t>
                </a:r>
                <a14:m>
                  <m:oMath xmlns:m="http://schemas.openxmlformats.org/officeDocument/2006/math">
                    <m:r>
                      <a:rPr lang="en-US" i="1" dirty="0">
                        <a:latin typeface="Cambria Math" panose="02040503050406030204" pitchFamily="18" charset="0"/>
                        <a:ea typeface="Cambria Math" panose="02040503050406030204" pitchFamily="18" charset="0"/>
                      </a:rPr>
                      <m:t>ℳ</m:t>
                    </m:r>
                    <m:d>
                      <m:dPr>
                        <m:ctrlPr>
                          <a:rPr lang="en-US" i="1" dirty="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1</m:t>
                            </m:r>
                          </m:sub>
                        </m:sSub>
                      </m:e>
                    </m:d>
                  </m:oMath>
                </a14:m>
                <a:r>
                  <a:rPr lang="en-US" dirty="0">
                    <a:latin typeface="Arial" pitchFamily="34" charset="0"/>
                    <a:cs typeface="Arial" pitchFamily="34" charset="0"/>
                  </a:rPr>
                  <a:t>,</a:t>
                </a:r>
                <a:endParaRPr lang="en-US" dirty="0"/>
              </a:p>
            </p:txBody>
          </p:sp>
        </mc:Choice>
        <mc:Fallback xmlns="">
          <p:sp>
            <p:nvSpPr>
              <p:cNvPr id="24" name="Rectangle 23">
                <a:extLst>
                  <a:ext uri="{FF2B5EF4-FFF2-40B4-BE49-F238E27FC236}">
                    <a16:creationId xmlns:a16="http://schemas.microsoft.com/office/drawing/2014/main" id="{F872B1DB-0D95-4DC7-B482-6AB41083448E}"/>
                  </a:ext>
                </a:extLst>
              </p:cNvPr>
              <p:cNvSpPr>
                <a:spLocks noRot="1" noChangeAspect="1" noMove="1" noResize="1" noEditPoints="1" noAdjustHandles="1" noChangeArrowheads="1" noChangeShapeType="1" noTextEdit="1"/>
              </p:cNvSpPr>
              <p:nvPr/>
            </p:nvSpPr>
            <p:spPr>
              <a:xfrm>
                <a:off x="2758713" y="5589411"/>
                <a:ext cx="1489703" cy="369332"/>
              </a:xfrm>
              <a:prstGeom prst="rect">
                <a:avLst/>
              </a:prstGeom>
              <a:blipFill>
                <a:blip r:embed="rId9"/>
                <a:stretch>
                  <a:fillRect t="-10000" r="-286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088EDE3-A6B9-4394-B66B-B0DB23BCDFB7}"/>
                  </a:ext>
                </a:extLst>
              </p:cNvPr>
              <p:cNvSpPr txBox="1"/>
              <p:nvPr/>
            </p:nvSpPr>
            <p:spPr>
              <a:xfrm>
                <a:off x="6617351" y="5210732"/>
                <a:ext cx="2177519" cy="369332"/>
              </a:xfrm>
              <a:prstGeom prst="rect">
                <a:avLst/>
              </a:prstGeom>
              <a:noFill/>
            </p:spPr>
            <p:txBody>
              <a:bodyPr wrap="none" rtlCol="0">
                <a:spAutoFit/>
              </a:bodyPr>
              <a:lstStyle/>
              <a:p>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i="1">
                            <a:solidFill>
                              <a:srgbClr val="000000"/>
                            </a:solidFill>
                            <a:latin typeface="Cambria Math" panose="02040503050406030204" pitchFamily="18" charset="0"/>
                            <a:ea typeface="Cambria Math" panose="02040503050406030204" pitchFamily="18" charset="0"/>
                          </a:rPr>
                          <m:t>2</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h</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i="1">
                            <a:solidFill>
                              <a:srgbClr val="000000"/>
                            </a:solidFill>
                            <a:latin typeface="Cambria Math" panose="02040503050406030204" pitchFamily="18" charset="0"/>
                            <a:ea typeface="Cambria Math" panose="02040503050406030204" pitchFamily="18" charset="0"/>
                          </a:rPr>
                          <m:t>1</m:t>
                        </m:r>
                      </m:sub>
                    </m:sSub>
                  </m:oMath>
                </a14:m>
                <a:r>
                  <a:rPr lang="en-US" dirty="0"/>
                  <a:t>,</a:t>
                </a:r>
                <a14:m>
                  <m:oMath xmlns:m="http://schemas.openxmlformats.org/officeDocument/2006/math">
                    <m:r>
                      <a:rPr lang="en-US" i="1" dirty="0">
                        <a:latin typeface="Cambria Math" panose="02040503050406030204" pitchFamily="18" charset="0"/>
                        <a:ea typeface="Cambria Math" panose="02040503050406030204" pitchFamily="18" charset="0"/>
                      </a:rPr>
                      <m:t>ℳ</m:t>
                    </m:r>
                    <m:d>
                      <m:dPr>
                        <m:ctrlPr>
                          <a:rPr lang="en-US" i="1" dirty="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b="0" i="1" smtClean="0">
                                <a:latin typeface="Cambria Math" panose="02040503050406030204" pitchFamily="18" charset="0"/>
                              </a:rPr>
                              <m:t>2</m:t>
                            </m:r>
                          </m:sub>
                        </m:sSub>
                      </m:e>
                    </m:d>
                  </m:oMath>
                </a14:m>
                <a:r>
                  <a:rPr lang="en-US" dirty="0"/>
                  <a:t>),</a:t>
                </a:r>
              </a:p>
            </p:txBody>
          </p:sp>
        </mc:Choice>
        <mc:Fallback xmlns="">
          <p:sp>
            <p:nvSpPr>
              <p:cNvPr id="25" name="TextBox 24">
                <a:extLst>
                  <a:ext uri="{FF2B5EF4-FFF2-40B4-BE49-F238E27FC236}">
                    <a16:creationId xmlns:a16="http://schemas.microsoft.com/office/drawing/2014/main" id="{B088EDE3-A6B9-4394-B66B-B0DB23BCDFB7}"/>
                  </a:ext>
                </a:extLst>
              </p:cNvPr>
              <p:cNvSpPr txBox="1">
                <a:spLocks noRot="1" noChangeAspect="1" noMove="1" noResize="1" noEditPoints="1" noAdjustHandles="1" noChangeArrowheads="1" noChangeShapeType="1" noTextEdit="1"/>
              </p:cNvSpPr>
              <p:nvPr/>
            </p:nvSpPr>
            <p:spPr>
              <a:xfrm>
                <a:off x="6617351" y="5210732"/>
                <a:ext cx="2177519" cy="369332"/>
              </a:xfrm>
              <a:prstGeom prst="rect">
                <a:avLst/>
              </a:prstGeom>
              <a:blipFill>
                <a:blip r:embed="rId10"/>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00D71347-87D3-46DE-BE8E-7B507E2227E0}"/>
                  </a:ext>
                </a:extLst>
              </p:cNvPr>
              <p:cNvSpPr/>
              <p:nvPr/>
            </p:nvSpPr>
            <p:spPr bwMode="auto">
              <a:xfrm>
                <a:off x="1590291" y="4790816"/>
                <a:ext cx="1428305" cy="363829"/>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ℳ</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30" name="Rectangle 29">
                <a:extLst>
                  <a:ext uri="{FF2B5EF4-FFF2-40B4-BE49-F238E27FC236}">
                    <a16:creationId xmlns:a16="http://schemas.microsoft.com/office/drawing/2014/main" id="{00D71347-87D3-46DE-BE8E-7B507E2227E0}"/>
                  </a:ext>
                </a:extLst>
              </p:cNvPr>
              <p:cNvSpPr>
                <a:spLocks noRot="1" noChangeAspect="1" noMove="1" noResize="1" noEditPoints="1" noAdjustHandles="1" noChangeArrowheads="1" noChangeShapeType="1" noTextEdit="1"/>
              </p:cNvSpPr>
              <p:nvPr/>
            </p:nvSpPr>
            <p:spPr bwMode="auto">
              <a:xfrm>
                <a:off x="1590291" y="4790816"/>
                <a:ext cx="1428305" cy="363829"/>
              </a:xfrm>
              <a:prstGeom prst="rect">
                <a:avLst/>
              </a:prstGeom>
              <a:blipFill>
                <a:blip r:embed="rId11"/>
                <a:stretch>
                  <a:fillRect b="-12903"/>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F9A85A0-45AE-4CFC-ABDF-3FB14C255393}"/>
                  </a:ext>
                </a:extLst>
              </p:cNvPr>
              <p:cNvSpPr txBox="1"/>
              <p:nvPr/>
            </p:nvSpPr>
            <p:spPr>
              <a:xfrm>
                <a:off x="3673263" y="5590974"/>
                <a:ext cx="2470244" cy="424347"/>
              </a:xfrm>
              <a:prstGeom prst="rect">
                <a:avLst/>
              </a:prstGeom>
              <a:noFill/>
            </p:spPr>
            <p:txBody>
              <a:bodyPr wrap="square">
                <a:spAutoFit/>
              </a:bodyPr>
              <a:lstStyle/>
              <a:p>
                <a:pPr lvl="1"/>
                <a14:m>
                  <m:oMath xmlns:m="http://schemas.openxmlformats.org/officeDocument/2006/math">
                    <m:sSub>
                      <m:sSubPr>
                        <m:ctrlPr>
                          <a:rPr lang="en-US" sz="1800" b="0" i="1" dirty="0" smtClean="0">
                            <a:solidFill>
                              <a:srgbClr val="FF00FF"/>
                            </a:solidFill>
                            <a:latin typeface="Cambria Math" panose="02040503050406030204" pitchFamily="18" charset="0"/>
                            <a:ea typeface="Cambria Math" panose="02040503050406030204" pitchFamily="18" charset="0"/>
                          </a:rPr>
                        </m:ctrlPr>
                      </m:sSubPr>
                      <m:e>
                        <m:r>
                          <a:rPr lang="en-US" sz="1800" i="1" dirty="0">
                            <a:solidFill>
                              <a:srgbClr val="FF00FF"/>
                            </a:solidFill>
                            <a:latin typeface="Cambria Math" panose="02040503050406030204" pitchFamily="18" charset="0"/>
                            <a:ea typeface="Cambria Math" panose="02040503050406030204" pitchFamily="18" charset="0"/>
                          </a:rPr>
                          <m:t>𝑆𝑖𝑔𝑛</m:t>
                        </m:r>
                      </m:e>
                      <m:sub>
                        <m:sSub>
                          <m:sSubPr>
                            <m:ctrlPr>
                              <a:rPr lang="en-US" sz="1800" b="0" i="1" dirty="0" smtClean="0">
                                <a:solidFill>
                                  <a:srgbClr val="FF00FF"/>
                                </a:solidFill>
                                <a:latin typeface="Cambria Math" panose="02040503050406030204" pitchFamily="18" charset="0"/>
                                <a:ea typeface="Cambria Math" panose="02040503050406030204" pitchFamily="18" charset="0"/>
                              </a:rPr>
                            </m:ctrlPr>
                          </m:sSubPr>
                          <m:e>
                            <m:r>
                              <a:rPr lang="en-US" sz="1800" b="0" i="1" dirty="0" smtClean="0">
                                <a:solidFill>
                                  <a:srgbClr val="FF00FF"/>
                                </a:solidFill>
                                <a:latin typeface="Cambria Math" panose="02040503050406030204" pitchFamily="18" charset="0"/>
                                <a:ea typeface="Cambria Math" panose="02040503050406030204" pitchFamily="18" charset="0"/>
                              </a:rPr>
                              <m:t>𝑠</m:t>
                            </m:r>
                          </m:e>
                          <m:sub>
                            <m:r>
                              <a:rPr lang="en-US" sz="1800" b="0" i="1" dirty="0" smtClean="0">
                                <a:solidFill>
                                  <a:srgbClr val="FF00FF"/>
                                </a:solidFill>
                                <a:latin typeface="Cambria Math" panose="02040503050406030204" pitchFamily="18" charset="0"/>
                                <a:ea typeface="Cambria Math" panose="02040503050406030204" pitchFamily="18" charset="0"/>
                              </a:rPr>
                              <m:t>𝐴𝑢𝑡</m:t>
                            </m:r>
                            <m:r>
                              <a:rPr lang="en-US" sz="1800" b="0" i="1" dirty="0" smtClean="0">
                                <a:solidFill>
                                  <a:srgbClr val="FF00FF"/>
                                </a:solidFill>
                                <a:latin typeface="Cambria Math" panose="02040503050406030204" pitchFamily="18" charset="0"/>
                                <a:ea typeface="Cambria Math" panose="02040503050406030204" pitchFamily="18" charset="0"/>
                              </a:rPr>
                              <m:t>h</m:t>
                            </m:r>
                            <m:r>
                              <a:rPr lang="en-US" sz="1800" b="0" i="1" dirty="0" smtClean="0">
                                <a:solidFill>
                                  <a:srgbClr val="FF00FF"/>
                                </a:solidFill>
                                <a:latin typeface="Cambria Math" panose="02040503050406030204" pitchFamily="18" charset="0"/>
                                <a:ea typeface="Cambria Math" panose="02040503050406030204" pitchFamily="18" charset="0"/>
                              </a:rPr>
                              <m:t>𝑜𝑟𝑖𝑡𝑦</m:t>
                            </m:r>
                          </m:sub>
                        </m:sSub>
                      </m:sub>
                    </m:sSub>
                    <m:r>
                      <a:rPr lang="en-US" sz="1800" b="0" i="1" dirty="0" smtClean="0">
                        <a:solidFill>
                          <a:srgbClr val="FF00FF"/>
                        </a:solidFill>
                        <a:latin typeface="Cambria Math" panose="02040503050406030204" pitchFamily="18" charset="0"/>
                        <a:ea typeface="Cambria Math" panose="02040503050406030204" pitchFamily="18" charset="0"/>
                      </a:rPr>
                      <m:t>(</m:t>
                    </m:r>
                    <m:sSub>
                      <m:sSubPr>
                        <m:ctrlPr>
                          <a:rPr lang="en-US" i="1" smtClean="0">
                            <a:solidFill>
                              <a:srgbClr val="FF00FF"/>
                            </a:solidFill>
                            <a:latin typeface="Cambria Math" panose="02040503050406030204" pitchFamily="18" charset="0"/>
                            <a:ea typeface="Cambria Math" panose="02040503050406030204" pitchFamily="18" charset="0"/>
                          </a:rPr>
                        </m:ctrlPr>
                      </m:sSubPr>
                      <m:e>
                        <m:r>
                          <m:rPr>
                            <m:sty m:val="p"/>
                          </m:rPr>
                          <a:rPr lang="el-GR" i="1">
                            <a:solidFill>
                              <a:srgbClr val="FF00FF"/>
                            </a:solidFill>
                            <a:latin typeface="Cambria Math" panose="02040503050406030204" pitchFamily="18" charset="0"/>
                            <a:ea typeface="Cambria Math" panose="02040503050406030204" pitchFamily="18" charset="0"/>
                          </a:rPr>
                          <m:t>Δ</m:t>
                        </m:r>
                      </m:e>
                      <m:sub>
                        <m:r>
                          <a:rPr lang="en-US" i="1">
                            <a:solidFill>
                              <a:srgbClr val="FF00FF"/>
                            </a:solidFill>
                            <a:latin typeface="Cambria Math" panose="02040503050406030204" pitchFamily="18" charset="0"/>
                            <a:ea typeface="Cambria Math" panose="02040503050406030204" pitchFamily="18" charset="0"/>
                          </a:rPr>
                          <m:t>1</m:t>
                        </m:r>
                      </m:sub>
                    </m:sSub>
                  </m:oMath>
                </a14:m>
                <a:r>
                  <a:rPr lang="en-US" sz="1800" dirty="0">
                    <a:solidFill>
                      <a:srgbClr val="FF00FF"/>
                    </a:solidFill>
                  </a:rPr>
                  <a:t>)</a:t>
                </a:r>
              </a:p>
            </p:txBody>
          </p:sp>
        </mc:Choice>
        <mc:Fallback xmlns="">
          <p:sp>
            <p:nvSpPr>
              <p:cNvPr id="31" name="TextBox 30">
                <a:extLst>
                  <a:ext uri="{FF2B5EF4-FFF2-40B4-BE49-F238E27FC236}">
                    <a16:creationId xmlns:a16="http://schemas.microsoft.com/office/drawing/2014/main" id="{AF9A85A0-45AE-4CFC-ABDF-3FB14C255393}"/>
                  </a:ext>
                </a:extLst>
              </p:cNvPr>
              <p:cNvSpPr txBox="1">
                <a:spLocks noRot="1" noChangeAspect="1" noMove="1" noResize="1" noEditPoints="1" noAdjustHandles="1" noChangeArrowheads="1" noChangeShapeType="1" noTextEdit="1"/>
              </p:cNvSpPr>
              <p:nvPr/>
            </p:nvSpPr>
            <p:spPr>
              <a:xfrm>
                <a:off x="3673263" y="5590974"/>
                <a:ext cx="2470244" cy="424347"/>
              </a:xfrm>
              <a:prstGeom prst="rect">
                <a:avLst/>
              </a:prstGeom>
              <a:blipFill>
                <a:blip r:embed="rId12"/>
                <a:stretch>
                  <a:fillRect t="-7143"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6FC5C62-4F83-48CD-90AA-DDEC82CE1A28}"/>
                  </a:ext>
                </a:extLst>
              </p:cNvPr>
              <p:cNvSpPr txBox="1"/>
              <p:nvPr/>
            </p:nvSpPr>
            <p:spPr>
              <a:xfrm>
                <a:off x="6148294" y="5561904"/>
                <a:ext cx="2470244" cy="424347"/>
              </a:xfrm>
              <a:prstGeom prst="rect">
                <a:avLst/>
              </a:prstGeom>
              <a:noFill/>
            </p:spPr>
            <p:txBody>
              <a:bodyPr wrap="square">
                <a:spAutoFit/>
              </a:bodyPr>
              <a:lstStyle/>
              <a:p>
                <a:pPr lvl="1"/>
                <a14:m>
                  <m:oMath xmlns:m="http://schemas.openxmlformats.org/officeDocument/2006/math">
                    <m:sSub>
                      <m:sSubPr>
                        <m:ctrlPr>
                          <a:rPr lang="en-US" sz="1800" b="0" i="1" dirty="0" smtClean="0">
                            <a:solidFill>
                              <a:srgbClr val="FF00FF"/>
                            </a:solidFill>
                            <a:latin typeface="Cambria Math" panose="02040503050406030204" pitchFamily="18" charset="0"/>
                            <a:ea typeface="Cambria Math" panose="02040503050406030204" pitchFamily="18" charset="0"/>
                          </a:rPr>
                        </m:ctrlPr>
                      </m:sSubPr>
                      <m:e>
                        <m:r>
                          <a:rPr lang="en-US" sz="1800" i="1" dirty="0">
                            <a:solidFill>
                              <a:srgbClr val="FF00FF"/>
                            </a:solidFill>
                            <a:latin typeface="Cambria Math" panose="02040503050406030204" pitchFamily="18" charset="0"/>
                            <a:ea typeface="Cambria Math" panose="02040503050406030204" pitchFamily="18" charset="0"/>
                          </a:rPr>
                          <m:t>𝑆𝑖𝑔𝑛</m:t>
                        </m:r>
                      </m:e>
                      <m:sub>
                        <m:sSub>
                          <m:sSubPr>
                            <m:ctrlPr>
                              <a:rPr lang="en-US" sz="1800" b="0" i="1" dirty="0" smtClean="0">
                                <a:solidFill>
                                  <a:srgbClr val="FF00FF"/>
                                </a:solidFill>
                                <a:latin typeface="Cambria Math" panose="02040503050406030204" pitchFamily="18" charset="0"/>
                                <a:ea typeface="Cambria Math" panose="02040503050406030204" pitchFamily="18" charset="0"/>
                              </a:rPr>
                            </m:ctrlPr>
                          </m:sSubPr>
                          <m:e>
                            <m:r>
                              <a:rPr lang="en-US" sz="1800" b="0" i="1" dirty="0" smtClean="0">
                                <a:solidFill>
                                  <a:srgbClr val="FF00FF"/>
                                </a:solidFill>
                                <a:latin typeface="Cambria Math" panose="02040503050406030204" pitchFamily="18" charset="0"/>
                                <a:ea typeface="Cambria Math" panose="02040503050406030204" pitchFamily="18" charset="0"/>
                              </a:rPr>
                              <m:t>𝑠</m:t>
                            </m:r>
                          </m:e>
                          <m:sub>
                            <m:r>
                              <a:rPr lang="en-US" sz="1800" b="0" i="1" dirty="0" smtClean="0">
                                <a:solidFill>
                                  <a:srgbClr val="FF00FF"/>
                                </a:solidFill>
                                <a:latin typeface="Cambria Math" panose="02040503050406030204" pitchFamily="18" charset="0"/>
                                <a:ea typeface="Cambria Math" panose="02040503050406030204" pitchFamily="18" charset="0"/>
                              </a:rPr>
                              <m:t>𝐴𝑢𝑡</m:t>
                            </m:r>
                            <m:r>
                              <a:rPr lang="en-US" sz="1800" b="0" i="1" dirty="0" smtClean="0">
                                <a:solidFill>
                                  <a:srgbClr val="FF00FF"/>
                                </a:solidFill>
                                <a:latin typeface="Cambria Math" panose="02040503050406030204" pitchFamily="18" charset="0"/>
                                <a:ea typeface="Cambria Math" panose="02040503050406030204" pitchFamily="18" charset="0"/>
                              </a:rPr>
                              <m:t>h</m:t>
                            </m:r>
                            <m:r>
                              <a:rPr lang="en-US" sz="1800" b="0" i="1" dirty="0" smtClean="0">
                                <a:solidFill>
                                  <a:srgbClr val="FF00FF"/>
                                </a:solidFill>
                                <a:latin typeface="Cambria Math" panose="02040503050406030204" pitchFamily="18" charset="0"/>
                                <a:ea typeface="Cambria Math" panose="02040503050406030204" pitchFamily="18" charset="0"/>
                              </a:rPr>
                              <m:t>𝑜𝑟𝑖𝑡𝑦</m:t>
                            </m:r>
                          </m:sub>
                        </m:sSub>
                      </m:sub>
                    </m:sSub>
                    <m:r>
                      <a:rPr lang="en-US" sz="1800" b="0" i="1" dirty="0" smtClean="0">
                        <a:solidFill>
                          <a:srgbClr val="FF00FF"/>
                        </a:solidFill>
                        <a:latin typeface="Cambria Math" panose="02040503050406030204" pitchFamily="18" charset="0"/>
                        <a:ea typeface="Cambria Math" panose="02040503050406030204" pitchFamily="18" charset="0"/>
                      </a:rPr>
                      <m:t>(</m:t>
                    </m:r>
                    <m:sSub>
                      <m:sSubPr>
                        <m:ctrlPr>
                          <a:rPr lang="en-US" i="1" smtClean="0">
                            <a:solidFill>
                              <a:srgbClr val="FF00FF"/>
                            </a:solidFill>
                            <a:latin typeface="Cambria Math" panose="02040503050406030204" pitchFamily="18" charset="0"/>
                            <a:ea typeface="Cambria Math" panose="02040503050406030204" pitchFamily="18" charset="0"/>
                          </a:rPr>
                        </m:ctrlPr>
                      </m:sSubPr>
                      <m:e>
                        <m:r>
                          <m:rPr>
                            <m:sty m:val="p"/>
                          </m:rPr>
                          <a:rPr lang="el-GR" i="1">
                            <a:solidFill>
                              <a:srgbClr val="FF00FF"/>
                            </a:solidFill>
                            <a:latin typeface="Cambria Math" panose="02040503050406030204" pitchFamily="18" charset="0"/>
                            <a:ea typeface="Cambria Math" panose="02040503050406030204" pitchFamily="18" charset="0"/>
                          </a:rPr>
                          <m:t>Δ</m:t>
                        </m:r>
                      </m:e>
                      <m:sub>
                        <m:r>
                          <a:rPr lang="en-US" b="0" i="1" smtClean="0">
                            <a:solidFill>
                              <a:srgbClr val="FF00FF"/>
                            </a:solidFill>
                            <a:latin typeface="Cambria Math" panose="02040503050406030204" pitchFamily="18" charset="0"/>
                            <a:ea typeface="Cambria Math" panose="02040503050406030204" pitchFamily="18" charset="0"/>
                          </a:rPr>
                          <m:t>2</m:t>
                        </m:r>
                      </m:sub>
                    </m:sSub>
                  </m:oMath>
                </a14:m>
                <a:r>
                  <a:rPr lang="en-US" sz="1800" dirty="0">
                    <a:solidFill>
                      <a:srgbClr val="FF00FF"/>
                    </a:solidFill>
                  </a:rPr>
                  <a:t>)</a:t>
                </a:r>
              </a:p>
            </p:txBody>
          </p:sp>
        </mc:Choice>
        <mc:Fallback xmlns="">
          <p:sp>
            <p:nvSpPr>
              <p:cNvPr id="33" name="TextBox 32">
                <a:extLst>
                  <a:ext uri="{FF2B5EF4-FFF2-40B4-BE49-F238E27FC236}">
                    <a16:creationId xmlns:a16="http://schemas.microsoft.com/office/drawing/2014/main" id="{86FC5C62-4F83-48CD-90AA-DDEC82CE1A28}"/>
                  </a:ext>
                </a:extLst>
              </p:cNvPr>
              <p:cNvSpPr txBox="1">
                <a:spLocks noRot="1" noChangeAspect="1" noMove="1" noResize="1" noEditPoints="1" noAdjustHandles="1" noChangeArrowheads="1" noChangeShapeType="1" noTextEdit="1"/>
              </p:cNvSpPr>
              <p:nvPr/>
            </p:nvSpPr>
            <p:spPr>
              <a:xfrm>
                <a:off x="6148294" y="5561904"/>
                <a:ext cx="2470244" cy="424347"/>
              </a:xfrm>
              <a:prstGeom prst="rect">
                <a:avLst/>
              </a:prstGeom>
              <a:blipFill>
                <a:blip r:embed="rId13"/>
                <a:stretch>
                  <a:fillRect t="-7143" b="-8571"/>
                </a:stretch>
              </a:blipFill>
            </p:spPr>
            <p:txBody>
              <a:bodyPr/>
              <a:lstStyle/>
              <a:p>
                <a:r>
                  <a:rPr lang="en-US">
                    <a:noFill/>
                  </a:rPr>
                  <a:t> </a:t>
                </a:r>
              </a:p>
            </p:txBody>
          </p:sp>
        </mc:Fallback>
      </mc:AlternateContent>
    </p:spTree>
    <p:extLst>
      <p:ext uri="{BB962C8B-B14F-4D97-AF65-F5344CB8AC3E}">
        <p14:creationId xmlns:p14="http://schemas.microsoft.com/office/powerpoint/2010/main" val="23468909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A53E8-EED8-42E8-8EE6-4A32B4B9920D}"/>
              </a:ext>
            </a:extLst>
          </p:cNvPr>
          <p:cNvSpPr>
            <a:spLocks noGrp="1"/>
          </p:cNvSpPr>
          <p:nvPr>
            <p:ph type="title"/>
          </p:nvPr>
        </p:nvSpPr>
        <p:spPr/>
        <p:txBody>
          <a:bodyPr/>
          <a:lstStyle/>
          <a:p>
            <a:r>
              <a:rPr lang="en-US" sz="4000" dirty="0" err="1"/>
              <a:t>Permissionless</a:t>
            </a:r>
            <a:r>
              <a:rPr lang="en-US" sz="4000" dirty="0"/>
              <a:t> blockchain</a:t>
            </a:r>
            <a:r>
              <a:rPr lang="he-IL" sz="4000" dirty="0"/>
              <a:t> </a:t>
            </a:r>
            <a:r>
              <a:rPr lang="en-US" sz="3600" dirty="0"/>
              <a:t>(e.g. Bitcoin)</a:t>
            </a:r>
            <a:endParaRPr lang="en-US" sz="4000" dirty="0"/>
          </a:p>
        </p:txBody>
      </p:sp>
      <p:sp>
        <p:nvSpPr>
          <p:cNvPr id="3" name="Content Placeholder 2">
            <a:extLst>
              <a:ext uri="{FF2B5EF4-FFF2-40B4-BE49-F238E27FC236}">
                <a16:creationId xmlns:a16="http://schemas.microsoft.com/office/drawing/2014/main" id="{AF60DD62-A782-4EDA-A3E7-53029D1CA23C}"/>
              </a:ext>
            </a:extLst>
          </p:cNvPr>
          <p:cNvSpPr>
            <a:spLocks noGrp="1"/>
          </p:cNvSpPr>
          <p:nvPr>
            <p:ph idx="1"/>
          </p:nvPr>
        </p:nvSpPr>
        <p:spPr>
          <a:xfrm>
            <a:off x="388938" y="938213"/>
            <a:ext cx="8229600" cy="3009320"/>
          </a:xfrm>
        </p:spPr>
        <p:txBody>
          <a:bodyPr/>
          <a:lstStyle/>
          <a:p>
            <a:r>
              <a:rPr lang="en-US" sz="2800" dirty="0"/>
              <a:t>No known permission key; </a:t>
            </a:r>
            <a:r>
              <a:rPr lang="en-US" sz="2800" u="sng" dirty="0"/>
              <a:t>no  ‘owner’</a:t>
            </a:r>
          </a:p>
          <a:p>
            <a:r>
              <a:rPr lang="en-US" sz="2800" dirty="0"/>
              <a:t>Fully distributed block-adding controls</a:t>
            </a:r>
          </a:p>
          <a:p>
            <a:r>
              <a:rPr lang="en-US" sz="2800" dirty="0"/>
              <a:t>How??</a:t>
            </a:r>
          </a:p>
        </p:txBody>
      </p:sp>
      <p:sp>
        <p:nvSpPr>
          <p:cNvPr id="4" name="Date Placeholder 3">
            <a:extLst>
              <a:ext uri="{FF2B5EF4-FFF2-40B4-BE49-F238E27FC236}">
                <a16:creationId xmlns:a16="http://schemas.microsoft.com/office/drawing/2014/main" id="{05DCC63F-B5F4-4369-A56A-49C1225E32B0}"/>
              </a:ext>
            </a:extLst>
          </p:cNvPr>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a:extLst>
              <a:ext uri="{FF2B5EF4-FFF2-40B4-BE49-F238E27FC236}">
                <a16:creationId xmlns:a16="http://schemas.microsoft.com/office/drawing/2014/main" id="{CF544D18-5A9E-401A-8B3B-4E661B49ACFE}"/>
              </a:ext>
            </a:extLst>
          </p:cNvPr>
          <p:cNvSpPr>
            <a:spLocks noGrp="1"/>
          </p:cNvSpPr>
          <p:nvPr>
            <p:ph type="sldNum" sz="quarter" idx="12"/>
          </p:nvPr>
        </p:nvSpPr>
        <p:spPr/>
        <p:txBody>
          <a:bodyPr/>
          <a:lstStyle/>
          <a:p>
            <a:pPr>
              <a:defRPr/>
            </a:pPr>
            <a:fld id="{4AC8934D-7EC5-4767-94BA-6AA41C7401E4}" type="slidenum">
              <a:rPr lang="he-IL" altLang="en-US" smtClean="0"/>
              <a:pPr>
                <a:defRPr/>
              </a:pPr>
              <a:t>83</a:t>
            </a:fld>
            <a:endParaRPr lang="en-US" altLang="en-US"/>
          </a:p>
        </p:txBody>
      </p:sp>
      <p:pic>
        <p:nvPicPr>
          <p:cNvPr id="32" name="Picture 31" descr="A close up of text on a white background&#10;&#10;Description automatically generated">
            <a:extLst>
              <a:ext uri="{FF2B5EF4-FFF2-40B4-BE49-F238E27FC236}">
                <a16:creationId xmlns:a16="http://schemas.microsoft.com/office/drawing/2014/main" id="{96583077-DD59-41A6-BF02-13A7D8A6468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3391" b="69196"/>
          <a:stretch/>
        </p:blipFill>
        <p:spPr>
          <a:xfrm>
            <a:off x="2092803" y="1936285"/>
            <a:ext cx="5672460" cy="1306967"/>
          </a:xfrm>
          <a:prstGeom prst="rect">
            <a:avLst/>
          </a:prstGeom>
        </p:spPr>
      </p:pic>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6D97B14E-2399-437D-B56C-D0A644BB41A9}"/>
                  </a:ext>
                </a:extLst>
              </p:cNvPr>
              <p:cNvSpPr/>
              <p:nvPr/>
            </p:nvSpPr>
            <p:spPr bwMode="auto">
              <a:xfrm>
                <a:off x="1110997" y="3947533"/>
                <a:ext cx="2392569" cy="402919"/>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𝐵</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1</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m:t>
                          </m:r>
                        </m:e>
                      </m:d>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39" name="Rectangle 38">
                <a:extLst>
                  <a:ext uri="{FF2B5EF4-FFF2-40B4-BE49-F238E27FC236}">
                    <a16:creationId xmlns:a16="http://schemas.microsoft.com/office/drawing/2014/main" id="{6D97B14E-2399-437D-B56C-D0A644BB41A9}"/>
                  </a:ext>
                </a:extLst>
              </p:cNvPr>
              <p:cNvSpPr>
                <a:spLocks noRot="1" noChangeAspect="1" noMove="1" noResize="1" noEditPoints="1" noAdjustHandles="1" noChangeArrowheads="1" noChangeShapeType="1" noTextEdit="1"/>
              </p:cNvSpPr>
              <p:nvPr/>
            </p:nvSpPr>
            <p:spPr bwMode="auto">
              <a:xfrm>
                <a:off x="1110997" y="3947533"/>
                <a:ext cx="2392569" cy="402919"/>
              </a:xfrm>
              <a:prstGeom prst="rect">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9F399397-5FCC-4A13-9951-F57FE2A801E6}"/>
                  </a:ext>
                </a:extLst>
              </p:cNvPr>
              <p:cNvSpPr/>
              <p:nvPr/>
            </p:nvSpPr>
            <p:spPr bwMode="auto">
              <a:xfrm>
                <a:off x="3862491" y="3962518"/>
                <a:ext cx="2398241" cy="400118"/>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𝐵</m:t>
                          </m:r>
                        </m:e>
                        <m:sub>
                          <m:r>
                            <a:rPr lang="en-US" i="1">
                              <a:solidFill>
                                <a:srgbClr val="000000"/>
                              </a:solidFill>
                              <a:latin typeface="Cambria Math" panose="02040503050406030204" pitchFamily="18" charset="0"/>
                              <a:ea typeface="Cambria Math" panose="02040503050406030204" pitchFamily="18" charset="0"/>
                            </a:rPr>
                            <m:t>2</m:t>
                          </m:r>
                        </m:sub>
                      </m:sSub>
                      <m:r>
                        <a:rPr lang="en-US" i="1">
                          <a:solidFill>
                            <a:srgbClr val="000000"/>
                          </a:solidFill>
                          <a:latin typeface="Cambria Math" panose="02040503050406030204" pitchFamily="18" charset="0"/>
                          <a:ea typeface="Cambria Math" panose="02040503050406030204" pitchFamily="18" charset="0"/>
                        </a:rPr>
                        <m:t>=</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i="1">
                                  <a:solidFill>
                                    <a:srgbClr val="000000"/>
                                  </a:solidFill>
                                  <a:latin typeface="Cambria Math" panose="02040503050406030204" pitchFamily="18" charset="0"/>
                                  <a:ea typeface="Cambria Math" panose="02040503050406030204" pitchFamily="18" charset="0"/>
                                </a:rPr>
                                <m:t>2</m:t>
                              </m:r>
                            </m:sub>
                            <m:sup>
                              <m:r>
                                <a:rPr lang="en-US" i="1">
                                  <a:solidFill>
                                    <a:srgbClr val="000000"/>
                                  </a:solidFill>
                                  <a:latin typeface="Cambria Math" panose="02040503050406030204" pitchFamily="18" charset="0"/>
                                  <a:ea typeface="Cambria Math" panose="02040503050406030204" pitchFamily="18" charset="0"/>
                                </a:rPr>
                                <m:t>1</m:t>
                              </m:r>
                            </m:sup>
                          </m:sSubSup>
                          <m:r>
                            <a:rPr lang="en-US" i="1">
                              <a:solidFill>
                                <a:srgbClr val="000000"/>
                              </a:solidFill>
                              <a:latin typeface="Cambria Math" panose="02040503050406030204" pitchFamily="18" charset="0"/>
                              <a:ea typeface="Cambria Math" panose="02040503050406030204" pitchFamily="18" charset="0"/>
                            </a:rPr>
                            <m:t>,</m:t>
                          </m:r>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i="1">
                                  <a:solidFill>
                                    <a:srgbClr val="000000"/>
                                  </a:solidFill>
                                  <a:latin typeface="Cambria Math" panose="02040503050406030204" pitchFamily="18" charset="0"/>
                                  <a:ea typeface="Cambria Math" panose="02040503050406030204" pitchFamily="18" charset="0"/>
                                </a:rPr>
                                <m:t>2</m:t>
                              </m:r>
                            </m:sub>
                            <m:sup>
                              <m:r>
                                <a:rPr lang="en-US" i="1">
                                  <a:solidFill>
                                    <a:srgbClr val="000000"/>
                                  </a:solidFill>
                                  <a:latin typeface="Cambria Math" panose="02040503050406030204" pitchFamily="18" charset="0"/>
                                  <a:ea typeface="Cambria Math" panose="02040503050406030204" pitchFamily="18" charset="0"/>
                                </a:rPr>
                                <m:t>2</m:t>
                              </m:r>
                            </m:sup>
                          </m:sSubSup>
                          <m:r>
                            <a:rPr lang="en-US" i="1">
                              <a:solidFill>
                                <a:srgbClr val="000000"/>
                              </a:solidFill>
                              <a:latin typeface="Cambria Math" panose="02040503050406030204" pitchFamily="18" charset="0"/>
                              <a:ea typeface="Cambria Math" panose="02040503050406030204" pitchFamily="18" charset="0"/>
                            </a:rPr>
                            <m:t>,…</m:t>
                          </m:r>
                        </m:e>
                      </m:d>
                    </m:oMath>
                  </m:oMathPara>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40" name="Rectangle 39">
                <a:extLst>
                  <a:ext uri="{FF2B5EF4-FFF2-40B4-BE49-F238E27FC236}">
                    <a16:creationId xmlns:a16="http://schemas.microsoft.com/office/drawing/2014/main" id="{9F399397-5FCC-4A13-9951-F57FE2A801E6}"/>
                  </a:ext>
                </a:extLst>
              </p:cNvPr>
              <p:cNvSpPr>
                <a:spLocks noRot="1" noChangeAspect="1" noMove="1" noResize="1" noEditPoints="1" noAdjustHandles="1" noChangeArrowheads="1" noChangeShapeType="1" noTextEdit="1"/>
              </p:cNvSpPr>
              <p:nvPr/>
            </p:nvSpPr>
            <p:spPr bwMode="auto">
              <a:xfrm>
                <a:off x="3862491" y="3962518"/>
                <a:ext cx="2398241" cy="400118"/>
              </a:xfrm>
              <a:prstGeom prst="rect">
                <a:avLst/>
              </a:prstGeom>
              <a:blipFill>
                <a:blip r:embed="rId5"/>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41" name="Trapezoid 40">
            <a:extLst>
              <a:ext uri="{FF2B5EF4-FFF2-40B4-BE49-F238E27FC236}">
                <a16:creationId xmlns:a16="http://schemas.microsoft.com/office/drawing/2014/main" id="{40C951C3-73F0-4E1B-85E4-119574E675B3}"/>
              </a:ext>
            </a:extLst>
          </p:cNvPr>
          <p:cNvSpPr/>
          <p:nvPr/>
        </p:nvSpPr>
        <p:spPr bwMode="auto">
          <a:xfrm flipH="1" flipV="1">
            <a:off x="1105324" y="4339060"/>
            <a:ext cx="2398241" cy="415979"/>
          </a:xfrm>
          <a:prstGeom prst="trapezoid">
            <a:avLst>
              <a:gd name="adj" fmla="val 115042"/>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21AFFFB-7673-4508-805F-99654B423B93}"/>
                  </a:ext>
                </a:extLst>
              </p:cNvPr>
              <p:cNvSpPr txBox="1"/>
              <p:nvPr/>
            </p:nvSpPr>
            <p:spPr>
              <a:xfrm flipH="1">
                <a:off x="2001305" y="4339060"/>
                <a:ext cx="6713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rPr>
                        <m:t>ℳ</m:t>
                      </m:r>
                    </m:oMath>
                  </m:oMathPara>
                </a14:m>
                <a:endParaRPr lang="en-US" sz="2400" dirty="0"/>
              </a:p>
            </p:txBody>
          </p:sp>
        </mc:Choice>
        <mc:Fallback xmlns="">
          <p:sp>
            <p:nvSpPr>
              <p:cNvPr id="42" name="TextBox 41">
                <a:extLst>
                  <a:ext uri="{FF2B5EF4-FFF2-40B4-BE49-F238E27FC236}">
                    <a16:creationId xmlns:a16="http://schemas.microsoft.com/office/drawing/2014/main" id="{221AFFFB-7673-4508-805F-99654B423B93}"/>
                  </a:ext>
                </a:extLst>
              </p:cNvPr>
              <p:cNvSpPr txBox="1">
                <a:spLocks noRot="1" noChangeAspect="1" noMove="1" noResize="1" noEditPoints="1" noAdjustHandles="1" noChangeArrowheads="1" noChangeShapeType="1" noTextEdit="1"/>
              </p:cNvSpPr>
              <p:nvPr/>
            </p:nvSpPr>
            <p:spPr>
              <a:xfrm flipH="1">
                <a:off x="2001305" y="4339060"/>
                <a:ext cx="671360" cy="461665"/>
              </a:xfrm>
              <a:prstGeom prst="rect">
                <a:avLst/>
              </a:prstGeom>
              <a:blipFill>
                <a:blip r:embed="rId6"/>
                <a:stretch>
                  <a:fillRect/>
                </a:stretch>
              </a:blipFill>
            </p:spPr>
            <p:txBody>
              <a:bodyPr/>
              <a:lstStyle/>
              <a:p>
                <a:r>
                  <a:rPr lang="en-US">
                    <a:noFill/>
                  </a:rPr>
                  <a:t> </a:t>
                </a:r>
              </a:p>
            </p:txBody>
          </p:sp>
        </mc:Fallback>
      </mc:AlternateContent>
      <p:sp>
        <p:nvSpPr>
          <p:cNvPr id="43" name="Trapezoid 42">
            <a:extLst>
              <a:ext uri="{FF2B5EF4-FFF2-40B4-BE49-F238E27FC236}">
                <a16:creationId xmlns:a16="http://schemas.microsoft.com/office/drawing/2014/main" id="{076CA4A4-3C08-4030-8AC3-C1DCB50A368B}"/>
              </a:ext>
            </a:extLst>
          </p:cNvPr>
          <p:cNvSpPr/>
          <p:nvPr/>
        </p:nvSpPr>
        <p:spPr bwMode="auto">
          <a:xfrm rot="16200000" flipH="1" flipV="1">
            <a:off x="5596785" y="5394053"/>
            <a:ext cx="907408" cy="389931"/>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B799FAB-9600-451C-99E9-F3CA12E17152}"/>
                  </a:ext>
                </a:extLst>
              </p:cNvPr>
              <p:cNvSpPr txBox="1"/>
              <p:nvPr/>
            </p:nvSpPr>
            <p:spPr>
              <a:xfrm>
                <a:off x="5814328" y="5352333"/>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dirty="0"/>
              </a:p>
            </p:txBody>
          </p:sp>
        </mc:Choice>
        <mc:Fallback xmlns="">
          <p:sp>
            <p:nvSpPr>
              <p:cNvPr id="44" name="TextBox 43">
                <a:extLst>
                  <a:ext uri="{FF2B5EF4-FFF2-40B4-BE49-F238E27FC236}">
                    <a16:creationId xmlns:a16="http://schemas.microsoft.com/office/drawing/2014/main" id="{1B799FAB-9600-451C-99E9-F3CA12E17152}"/>
                  </a:ext>
                </a:extLst>
              </p:cNvPr>
              <p:cNvSpPr txBox="1">
                <a:spLocks noRot="1" noChangeAspect="1" noMove="1" noResize="1" noEditPoints="1" noAdjustHandles="1" noChangeArrowheads="1" noChangeShapeType="1" noTextEdit="1"/>
              </p:cNvSpPr>
              <p:nvPr/>
            </p:nvSpPr>
            <p:spPr>
              <a:xfrm>
                <a:off x="5814328" y="5352333"/>
                <a:ext cx="446404" cy="461665"/>
              </a:xfrm>
              <a:prstGeom prst="rect">
                <a:avLst/>
              </a:prstGeom>
              <a:blipFill>
                <a:blip r:embed="rId7"/>
                <a:stretch>
                  <a:fillRect/>
                </a:stretch>
              </a:blipFill>
            </p:spPr>
            <p:txBody>
              <a:bodyPr/>
              <a:lstStyle/>
              <a:p>
                <a:r>
                  <a:rPr lang="en-US">
                    <a:noFill/>
                  </a:rPr>
                  <a:t> </a:t>
                </a:r>
              </a:p>
            </p:txBody>
          </p:sp>
        </mc:Fallback>
      </mc:AlternateContent>
      <p:sp>
        <p:nvSpPr>
          <p:cNvPr id="45" name="Trapezoid 44">
            <a:extLst>
              <a:ext uri="{FF2B5EF4-FFF2-40B4-BE49-F238E27FC236}">
                <a16:creationId xmlns:a16="http://schemas.microsoft.com/office/drawing/2014/main" id="{BEECAFC9-3150-48FE-99DC-22475C50E032}"/>
              </a:ext>
            </a:extLst>
          </p:cNvPr>
          <p:cNvSpPr/>
          <p:nvPr/>
        </p:nvSpPr>
        <p:spPr bwMode="auto">
          <a:xfrm flipH="1" flipV="1">
            <a:off x="3862492" y="4362636"/>
            <a:ext cx="2398241" cy="415979"/>
          </a:xfrm>
          <a:prstGeom prst="trapezoid">
            <a:avLst>
              <a:gd name="adj" fmla="val 107338"/>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797DA42-4701-4CEA-A2C9-C6EB4326FA8C}"/>
                  </a:ext>
                </a:extLst>
              </p:cNvPr>
              <p:cNvSpPr txBox="1"/>
              <p:nvPr/>
            </p:nvSpPr>
            <p:spPr>
              <a:xfrm flipH="1">
                <a:off x="4758473" y="4362636"/>
                <a:ext cx="6713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ea typeface="Cambria Math" panose="02040503050406030204" pitchFamily="18" charset="0"/>
                        </a:rPr>
                        <m:t>ℳ</m:t>
                      </m:r>
                    </m:oMath>
                  </m:oMathPara>
                </a14:m>
                <a:endParaRPr lang="en-US" sz="2400" dirty="0"/>
              </a:p>
            </p:txBody>
          </p:sp>
        </mc:Choice>
        <mc:Fallback xmlns="">
          <p:sp>
            <p:nvSpPr>
              <p:cNvPr id="46" name="TextBox 45">
                <a:extLst>
                  <a:ext uri="{FF2B5EF4-FFF2-40B4-BE49-F238E27FC236}">
                    <a16:creationId xmlns:a16="http://schemas.microsoft.com/office/drawing/2014/main" id="{3797DA42-4701-4CEA-A2C9-C6EB4326FA8C}"/>
                  </a:ext>
                </a:extLst>
              </p:cNvPr>
              <p:cNvSpPr txBox="1">
                <a:spLocks noRot="1" noChangeAspect="1" noMove="1" noResize="1" noEditPoints="1" noAdjustHandles="1" noChangeArrowheads="1" noChangeShapeType="1" noTextEdit="1"/>
              </p:cNvSpPr>
              <p:nvPr/>
            </p:nvSpPr>
            <p:spPr>
              <a:xfrm flipH="1">
                <a:off x="4758473" y="4362636"/>
                <a:ext cx="671360"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FB37CE9E-DDD3-42C4-A4E8-C8CEA4C0F78B}"/>
                  </a:ext>
                </a:extLst>
              </p:cNvPr>
              <p:cNvSpPr/>
              <p:nvPr/>
            </p:nvSpPr>
            <p:spPr bwMode="auto">
              <a:xfrm>
                <a:off x="4371381" y="4792039"/>
                <a:ext cx="1428305" cy="363829"/>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ℳ</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47" name="Rectangle 46">
                <a:extLst>
                  <a:ext uri="{FF2B5EF4-FFF2-40B4-BE49-F238E27FC236}">
                    <a16:creationId xmlns:a16="http://schemas.microsoft.com/office/drawing/2014/main" id="{FB37CE9E-DDD3-42C4-A4E8-C8CEA4C0F78B}"/>
                  </a:ext>
                </a:extLst>
              </p:cNvPr>
              <p:cNvSpPr>
                <a:spLocks noRot="1" noChangeAspect="1" noMove="1" noResize="1" noEditPoints="1" noAdjustHandles="1" noChangeArrowheads="1" noChangeShapeType="1" noTextEdit="1"/>
              </p:cNvSpPr>
              <p:nvPr/>
            </p:nvSpPr>
            <p:spPr bwMode="auto">
              <a:xfrm>
                <a:off x="4371381" y="4792039"/>
                <a:ext cx="1428305" cy="363829"/>
              </a:xfrm>
              <a:prstGeom prst="rect">
                <a:avLst/>
              </a:prstGeom>
              <a:blipFill>
                <a:blip r:embed="rId9"/>
                <a:stretch>
                  <a:fillRect b="-14516"/>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48" name="Elbow Connector 7">
            <a:extLst>
              <a:ext uri="{FF2B5EF4-FFF2-40B4-BE49-F238E27FC236}">
                <a16:creationId xmlns:a16="http://schemas.microsoft.com/office/drawing/2014/main" id="{5E09615F-7977-4115-A474-2424DFFC16F5}"/>
              </a:ext>
            </a:extLst>
          </p:cNvPr>
          <p:cNvCxnSpPr>
            <a:cxnSpLocks/>
            <a:endCxn id="43" idx="2"/>
          </p:cNvCxnSpPr>
          <p:nvPr/>
        </p:nvCxnSpPr>
        <p:spPr bwMode="auto">
          <a:xfrm rot="16200000" flipH="1">
            <a:off x="3964755" y="3698250"/>
            <a:ext cx="390490" cy="3391047"/>
          </a:xfrm>
          <a:prstGeom prst="bentConnector2">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Arrow Connector 48">
            <a:extLst>
              <a:ext uri="{FF2B5EF4-FFF2-40B4-BE49-F238E27FC236}">
                <a16:creationId xmlns:a16="http://schemas.microsoft.com/office/drawing/2014/main" id="{222EB072-CE55-4F04-80EE-AE7743BCDEB3}"/>
              </a:ext>
            </a:extLst>
          </p:cNvPr>
          <p:cNvCxnSpPr>
            <a:cxnSpLocks/>
            <a:stCxn id="47" idx="2"/>
          </p:cNvCxnSpPr>
          <p:nvPr/>
        </p:nvCxnSpPr>
        <p:spPr bwMode="auto">
          <a:xfrm>
            <a:off x="5085534" y="5155868"/>
            <a:ext cx="714152" cy="19571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Arrow Connector 49">
            <a:extLst>
              <a:ext uri="{FF2B5EF4-FFF2-40B4-BE49-F238E27FC236}">
                <a16:creationId xmlns:a16="http://schemas.microsoft.com/office/drawing/2014/main" id="{21254EFE-B502-4230-8B2C-97A21C39215D}"/>
              </a:ext>
            </a:extLst>
          </p:cNvPr>
          <p:cNvCxnSpPr>
            <a:cxnSpLocks/>
            <a:stCxn id="44" idx="3"/>
          </p:cNvCxnSpPr>
          <p:nvPr/>
        </p:nvCxnSpPr>
        <p:spPr bwMode="auto">
          <a:xfrm>
            <a:off x="6260732" y="5583166"/>
            <a:ext cx="181398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0F384EF7-494C-49AF-A3FB-F470D1FF3B7F}"/>
                  </a:ext>
                </a:extLst>
              </p:cNvPr>
              <p:cNvSpPr/>
              <p:nvPr/>
            </p:nvSpPr>
            <p:spPr>
              <a:xfrm>
                <a:off x="2235795" y="5555383"/>
                <a:ext cx="1489703" cy="369332"/>
              </a:xfrm>
              <a:prstGeom prst="rect">
                <a:avLst/>
              </a:prstGeom>
            </p:spPr>
            <p:txBody>
              <a:bodyPr wrap="none">
                <a:spAutoFit/>
              </a:bodyPr>
              <a:lstStyle/>
              <a:p>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i="1">
                            <a:solidFill>
                              <a:srgbClr val="000000"/>
                            </a:solidFill>
                            <a:latin typeface="Cambria Math" panose="02040503050406030204" pitchFamily="18" charset="0"/>
                            <a:ea typeface="Cambria Math" panose="02040503050406030204" pitchFamily="18" charset="0"/>
                          </a:rPr>
                          <m:t>1</m:t>
                        </m:r>
                      </m:sub>
                    </m:sSub>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ea typeface="Cambria Math" panose="02040503050406030204" pitchFamily="18" charset="0"/>
                  </a:rPr>
                  <a:t> </a:t>
                </a:r>
                <a14:m>
                  <m:oMath xmlns:m="http://schemas.openxmlformats.org/officeDocument/2006/math">
                    <m:r>
                      <a:rPr lang="en-US" i="1" dirty="0">
                        <a:latin typeface="Cambria Math" panose="02040503050406030204" pitchFamily="18" charset="0"/>
                        <a:ea typeface="Cambria Math" panose="02040503050406030204" pitchFamily="18" charset="0"/>
                      </a:rPr>
                      <m:t>ℳ</m:t>
                    </m:r>
                    <m:d>
                      <m:dPr>
                        <m:ctrlPr>
                          <a:rPr lang="en-US" i="1" dirty="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1</m:t>
                            </m:r>
                          </m:sub>
                        </m:sSub>
                      </m:e>
                    </m:d>
                  </m:oMath>
                </a14:m>
                <a:r>
                  <a:rPr lang="en-US" dirty="0">
                    <a:latin typeface="Arial" pitchFamily="34" charset="0"/>
                    <a:cs typeface="Arial" pitchFamily="34" charset="0"/>
                  </a:rPr>
                  <a:t>,</a:t>
                </a:r>
                <a:endParaRPr lang="en-US" dirty="0"/>
              </a:p>
            </p:txBody>
          </p:sp>
        </mc:Choice>
        <mc:Fallback xmlns="">
          <p:sp>
            <p:nvSpPr>
              <p:cNvPr id="51" name="Rectangle 50">
                <a:extLst>
                  <a:ext uri="{FF2B5EF4-FFF2-40B4-BE49-F238E27FC236}">
                    <a16:creationId xmlns:a16="http://schemas.microsoft.com/office/drawing/2014/main" id="{0F384EF7-494C-49AF-A3FB-F470D1FF3B7F}"/>
                  </a:ext>
                </a:extLst>
              </p:cNvPr>
              <p:cNvSpPr>
                <a:spLocks noRot="1" noChangeAspect="1" noMove="1" noResize="1" noEditPoints="1" noAdjustHandles="1" noChangeArrowheads="1" noChangeShapeType="1" noTextEdit="1"/>
              </p:cNvSpPr>
              <p:nvPr/>
            </p:nvSpPr>
            <p:spPr>
              <a:xfrm>
                <a:off x="2235795" y="5555383"/>
                <a:ext cx="1489703" cy="369332"/>
              </a:xfrm>
              <a:prstGeom prst="rect">
                <a:avLst/>
              </a:prstGeom>
              <a:blipFill>
                <a:blip r:embed="rId10"/>
                <a:stretch>
                  <a:fillRect t="-8197" r="-2869"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DBA0374-87B3-4F16-943B-597953B24FF4}"/>
                  </a:ext>
                </a:extLst>
              </p:cNvPr>
              <p:cNvSpPr txBox="1"/>
              <p:nvPr/>
            </p:nvSpPr>
            <p:spPr>
              <a:xfrm>
                <a:off x="6228932" y="5194287"/>
                <a:ext cx="2177519" cy="369332"/>
              </a:xfrm>
              <a:prstGeom prst="rect">
                <a:avLst/>
              </a:prstGeom>
              <a:noFill/>
            </p:spPr>
            <p:txBody>
              <a:bodyPr wrap="none" rtlCol="0">
                <a:spAutoFit/>
              </a:bodyPr>
              <a:lstStyle/>
              <a:p>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i="1">
                            <a:solidFill>
                              <a:srgbClr val="000000"/>
                            </a:solidFill>
                            <a:latin typeface="Cambria Math" panose="02040503050406030204" pitchFamily="18" charset="0"/>
                            <a:ea typeface="Cambria Math" panose="02040503050406030204" pitchFamily="18" charset="0"/>
                          </a:rPr>
                          <m:t>2</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h</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i="1">
                            <a:solidFill>
                              <a:srgbClr val="000000"/>
                            </a:solidFill>
                            <a:latin typeface="Cambria Math" panose="02040503050406030204" pitchFamily="18" charset="0"/>
                            <a:ea typeface="Cambria Math" panose="02040503050406030204" pitchFamily="18" charset="0"/>
                          </a:rPr>
                          <m:t>1</m:t>
                        </m:r>
                      </m:sub>
                    </m:sSub>
                  </m:oMath>
                </a14:m>
                <a:r>
                  <a:rPr lang="en-US" dirty="0"/>
                  <a:t>,</a:t>
                </a:r>
                <a14:m>
                  <m:oMath xmlns:m="http://schemas.openxmlformats.org/officeDocument/2006/math">
                    <m:r>
                      <a:rPr lang="en-US" i="1" dirty="0">
                        <a:latin typeface="Cambria Math" panose="02040503050406030204" pitchFamily="18" charset="0"/>
                        <a:ea typeface="Cambria Math" panose="02040503050406030204" pitchFamily="18" charset="0"/>
                      </a:rPr>
                      <m:t>ℳ</m:t>
                    </m:r>
                    <m:d>
                      <m:dPr>
                        <m:ctrlPr>
                          <a:rPr lang="en-US" i="1" dirty="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b="0" i="1" smtClean="0">
                                <a:latin typeface="Cambria Math" panose="02040503050406030204" pitchFamily="18" charset="0"/>
                              </a:rPr>
                              <m:t>2</m:t>
                            </m:r>
                          </m:sub>
                        </m:sSub>
                      </m:e>
                    </m:d>
                  </m:oMath>
                </a14:m>
                <a:r>
                  <a:rPr lang="en-US" dirty="0"/>
                  <a:t>),</a:t>
                </a:r>
              </a:p>
            </p:txBody>
          </p:sp>
        </mc:Choice>
        <mc:Fallback xmlns="">
          <p:sp>
            <p:nvSpPr>
              <p:cNvPr id="52" name="TextBox 51">
                <a:extLst>
                  <a:ext uri="{FF2B5EF4-FFF2-40B4-BE49-F238E27FC236}">
                    <a16:creationId xmlns:a16="http://schemas.microsoft.com/office/drawing/2014/main" id="{4DBA0374-87B3-4F16-943B-597953B24FF4}"/>
                  </a:ext>
                </a:extLst>
              </p:cNvPr>
              <p:cNvSpPr txBox="1">
                <a:spLocks noRot="1" noChangeAspect="1" noMove="1" noResize="1" noEditPoints="1" noAdjustHandles="1" noChangeArrowheads="1" noChangeShapeType="1" noTextEdit="1"/>
              </p:cNvSpPr>
              <p:nvPr/>
            </p:nvSpPr>
            <p:spPr>
              <a:xfrm>
                <a:off x="6228932" y="5194287"/>
                <a:ext cx="2177519" cy="369332"/>
              </a:xfrm>
              <a:prstGeom prst="rect">
                <a:avLst/>
              </a:prstGeom>
              <a:blipFill>
                <a:blip r:embed="rId11"/>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3301E694-66BC-4341-A0A8-4BB2DBDB4C72}"/>
                  </a:ext>
                </a:extLst>
              </p:cNvPr>
              <p:cNvSpPr/>
              <p:nvPr/>
            </p:nvSpPr>
            <p:spPr bwMode="auto">
              <a:xfrm>
                <a:off x="1665207" y="4776733"/>
                <a:ext cx="1428305" cy="363829"/>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ℳ</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53" name="Rectangle 52">
                <a:extLst>
                  <a:ext uri="{FF2B5EF4-FFF2-40B4-BE49-F238E27FC236}">
                    <a16:creationId xmlns:a16="http://schemas.microsoft.com/office/drawing/2014/main" id="{3301E694-66BC-4341-A0A8-4BB2DBDB4C72}"/>
                  </a:ext>
                </a:extLst>
              </p:cNvPr>
              <p:cNvSpPr>
                <a:spLocks noRot="1" noChangeAspect="1" noMove="1" noResize="1" noEditPoints="1" noAdjustHandles="1" noChangeArrowheads="1" noChangeShapeType="1" noTextEdit="1"/>
              </p:cNvSpPr>
              <p:nvPr/>
            </p:nvSpPr>
            <p:spPr bwMode="auto">
              <a:xfrm>
                <a:off x="1665207" y="4776733"/>
                <a:ext cx="1428305" cy="363829"/>
              </a:xfrm>
              <a:prstGeom prst="rect">
                <a:avLst/>
              </a:prstGeom>
              <a:blipFill>
                <a:blip r:embed="rId12"/>
                <a:stretch>
                  <a:fillRect b="-14754"/>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6C68882-DFF1-49C2-9657-3E5CB2B6BB30}"/>
                  </a:ext>
                </a:extLst>
              </p:cNvPr>
              <p:cNvSpPr txBox="1"/>
              <p:nvPr/>
            </p:nvSpPr>
            <p:spPr>
              <a:xfrm>
                <a:off x="3104141" y="5533778"/>
                <a:ext cx="2470244" cy="369332"/>
              </a:xfrm>
              <a:prstGeom prst="rect">
                <a:avLst/>
              </a:prstGeom>
              <a:noFill/>
            </p:spPr>
            <p:txBody>
              <a:bodyPr wrap="square">
                <a:spAutoFit/>
              </a:bodyPr>
              <a:lstStyle/>
              <a:p>
                <a:pPr lvl="1"/>
                <a14:m>
                  <m:oMath xmlns:m="http://schemas.openxmlformats.org/officeDocument/2006/math">
                    <m:sSub>
                      <m:sSubPr>
                        <m:ctrlPr>
                          <a:rPr lang="en-US" sz="1800" b="0" i="1" dirty="0" smtClean="0">
                            <a:solidFill>
                              <a:srgbClr val="FF00FF"/>
                            </a:solidFill>
                            <a:latin typeface="Cambria Math" panose="02040503050406030204" pitchFamily="18" charset="0"/>
                            <a:ea typeface="Cambria Math" panose="02040503050406030204" pitchFamily="18" charset="0"/>
                          </a:rPr>
                        </m:ctrlPr>
                      </m:sSubPr>
                      <m:e>
                        <m:r>
                          <a:rPr lang="en-US" sz="1800" i="1" dirty="0">
                            <a:solidFill>
                              <a:srgbClr val="FF00FF"/>
                            </a:solidFill>
                            <a:latin typeface="Cambria Math" panose="02040503050406030204" pitchFamily="18" charset="0"/>
                            <a:ea typeface="Cambria Math" panose="02040503050406030204" pitchFamily="18" charset="0"/>
                          </a:rPr>
                          <m:t>𝑆𝑖𝑔𝑛</m:t>
                        </m:r>
                      </m:e>
                      <m:sub>
                        <m:r>
                          <a:rPr lang="en-US" sz="1800" b="0" i="1" dirty="0" smtClean="0">
                            <a:solidFill>
                              <a:srgbClr val="FF00FF"/>
                            </a:solidFill>
                            <a:latin typeface="Cambria Math" panose="02040503050406030204" pitchFamily="18" charset="0"/>
                            <a:ea typeface="Cambria Math" panose="02040503050406030204" pitchFamily="18" charset="0"/>
                          </a:rPr>
                          <m:t>????????</m:t>
                        </m:r>
                      </m:sub>
                    </m:sSub>
                    <m:r>
                      <a:rPr lang="en-US" sz="1800" b="0" i="1" dirty="0" smtClean="0">
                        <a:solidFill>
                          <a:srgbClr val="FF00FF"/>
                        </a:solidFill>
                        <a:latin typeface="Cambria Math" panose="02040503050406030204" pitchFamily="18" charset="0"/>
                        <a:ea typeface="Cambria Math" panose="02040503050406030204" pitchFamily="18" charset="0"/>
                      </a:rPr>
                      <m:t>(</m:t>
                    </m:r>
                    <m:sSub>
                      <m:sSubPr>
                        <m:ctrlPr>
                          <a:rPr lang="en-US" i="1" smtClean="0">
                            <a:solidFill>
                              <a:srgbClr val="FF00FF"/>
                            </a:solidFill>
                            <a:latin typeface="Cambria Math" panose="02040503050406030204" pitchFamily="18" charset="0"/>
                            <a:ea typeface="Cambria Math" panose="02040503050406030204" pitchFamily="18" charset="0"/>
                          </a:rPr>
                        </m:ctrlPr>
                      </m:sSubPr>
                      <m:e>
                        <m:r>
                          <m:rPr>
                            <m:sty m:val="p"/>
                          </m:rPr>
                          <a:rPr lang="el-GR" i="1">
                            <a:solidFill>
                              <a:srgbClr val="FF00FF"/>
                            </a:solidFill>
                            <a:latin typeface="Cambria Math" panose="02040503050406030204" pitchFamily="18" charset="0"/>
                            <a:ea typeface="Cambria Math" panose="02040503050406030204" pitchFamily="18" charset="0"/>
                          </a:rPr>
                          <m:t>Δ</m:t>
                        </m:r>
                      </m:e>
                      <m:sub>
                        <m:r>
                          <a:rPr lang="en-US" i="1">
                            <a:solidFill>
                              <a:srgbClr val="FF00FF"/>
                            </a:solidFill>
                            <a:latin typeface="Cambria Math" panose="02040503050406030204" pitchFamily="18" charset="0"/>
                            <a:ea typeface="Cambria Math" panose="02040503050406030204" pitchFamily="18" charset="0"/>
                          </a:rPr>
                          <m:t>1</m:t>
                        </m:r>
                      </m:sub>
                    </m:sSub>
                  </m:oMath>
                </a14:m>
                <a:r>
                  <a:rPr lang="en-US" sz="1800" dirty="0">
                    <a:solidFill>
                      <a:srgbClr val="FF00FF"/>
                    </a:solidFill>
                  </a:rPr>
                  <a:t>)</a:t>
                </a:r>
              </a:p>
            </p:txBody>
          </p:sp>
        </mc:Choice>
        <mc:Fallback xmlns="">
          <p:sp>
            <p:nvSpPr>
              <p:cNvPr id="54" name="TextBox 53">
                <a:extLst>
                  <a:ext uri="{FF2B5EF4-FFF2-40B4-BE49-F238E27FC236}">
                    <a16:creationId xmlns:a16="http://schemas.microsoft.com/office/drawing/2014/main" id="{66C68882-DFF1-49C2-9657-3E5CB2B6BB30}"/>
                  </a:ext>
                </a:extLst>
              </p:cNvPr>
              <p:cNvSpPr txBox="1">
                <a:spLocks noRot="1" noChangeAspect="1" noMove="1" noResize="1" noEditPoints="1" noAdjustHandles="1" noChangeArrowheads="1" noChangeShapeType="1" noTextEdit="1"/>
              </p:cNvSpPr>
              <p:nvPr/>
            </p:nvSpPr>
            <p:spPr>
              <a:xfrm>
                <a:off x="3104141" y="5533778"/>
                <a:ext cx="2470244" cy="369332"/>
              </a:xfrm>
              <a:prstGeom prst="rect">
                <a:avLst/>
              </a:prstGeom>
              <a:blipFill>
                <a:blip r:embed="rId13"/>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236C5DA-55BA-485D-9A0D-BE536B5B1156}"/>
                  </a:ext>
                </a:extLst>
              </p:cNvPr>
              <p:cNvSpPr txBox="1"/>
              <p:nvPr/>
            </p:nvSpPr>
            <p:spPr>
              <a:xfrm>
                <a:off x="5799686" y="5544071"/>
                <a:ext cx="2470244" cy="369332"/>
              </a:xfrm>
              <a:prstGeom prst="rect">
                <a:avLst/>
              </a:prstGeom>
              <a:noFill/>
            </p:spPr>
            <p:txBody>
              <a:bodyPr wrap="square">
                <a:spAutoFit/>
              </a:bodyPr>
              <a:lstStyle/>
              <a:p>
                <a:pPr lvl="1"/>
                <a14:m>
                  <m:oMath xmlns:m="http://schemas.openxmlformats.org/officeDocument/2006/math">
                    <m:sSub>
                      <m:sSubPr>
                        <m:ctrlPr>
                          <a:rPr lang="en-US" sz="1800" b="0" i="1" dirty="0" smtClean="0">
                            <a:solidFill>
                              <a:srgbClr val="FF00FF"/>
                            </a:solidFill>
                            <a:latin typeface="Cambria Math" panose="02040503050406030204" pitchFamily="18" charset="0"/>
                            <a:ea typeface="Cambria Math" panose="02040503050406030204" pitchFamily="18" charset="0"/>
                          </a:rPr>
                        </m:ctrlPr>
                      </m:sSubPr>
                      <m:e>
                        <m:r>
                          <a:rPr lang="en-US" sz="1800" i="1" dirty="0">
                            <a:solidFill>
                              <a:srgbClr val="FF00FF"/>
                            </a:solidFill>
                            <a:latin typeface="Cambria Math" panose="02040503050406030204" pitchFamily="18" charset="0"/>
                            <a:ea typeface="Cambria Math" panose="02040503050406030204" pitchFamily="18" charset="0"/>
                          </a:rPr>
                          <m:t>𝑆𝑖𝑔𝑛</m:t>
                        </m:r>
                      </m:e>
                      <m:sub>
                        <m:r>
                          <a:rPr lang="en-US" sz="1800" b="0" i="1" dirty="0" smtClean="0">
                            <a:solidFill>
                              <a:srgbClr val="FF00FF"/>
                            </a:solidFill>
                            <a:latin typeface="Cambria Math" panose="02040503050406030204" pitchFamily="18" charset="0"/>
                            <a:ea typeface="Cambria Math" panose="02040503050406030204" pitchFamily="18" charset="0"/>
                          </a:rPr>
                          <m:t>?????????</m:t>
                        </m:r>
                      </m:sub>
                    </m:sSub>
                    <m:r>
                      <a:rPr lang="en-US" sz="1800" b="0" i="1" dirty="0" smtClean="0">
                        <a:solidFill>
                          <a:srgbClr val="FF00FF"/>
                        </a:solidFill>
                        <a:latin typeface="Cambria Math" panose="02040503050406030204" pitchFamily="18" charset="0"/>
                        <a:ea typeface="Cambria Math" panose="02040503050406030204" pitchFamily="18" charset="0"/>
                      </a:rPr>
                      <m:t>(</m:t>
                    </m:r>
                    <m:sSub>
                      <m:sSubPr>
                        <m:ctrlPr>
                          <a:rPr lang="en-US" i="1" smtClean="0">
                            <a:solidFill>
                              <a:srgbClr val="FF00FF"/>
                            </a:solidFill>
                            <a:latin typeface="Cambria Math" panose="02040503050406030204" pitchFamily="18" charset="0"/>
                            <a:ea typeface="Cambria Math" panose="02040503050406030204" pitchFamily="18" charset="0"/>
                          </a:rPr>
                        </m:ctrlPr>
                      </m:sSubPr>
                      <m:e>
                        <m:r>
                          <m:rPr>
                            <m:sty m:val="p"/>
                          </m:rPr>
                          <a:rPr lang="el-GR" i="1">
                            <a:solidFill>
                              <a:srgbClr val="FF00FF"/>
                            </a:solidFill>
                            <a:latin typeface="Cambria Math" panose="02040503050406030204" pitchFamily="18" charset="0"/>
                            <a:ea typeface="Cambria Math" panose="02040503050406030204" pitchFamily="18" charset="0"/>
                          </a:rPr>
                          <m:t>Δ</m:t>
                        </m:r>
                      </m:e>
                      <m:sub>
                        <m:r>
                          <a:rPr lang="en-US" b="0" i="1" smtClean="0">
                            <a:solidFill>
                              <a:srgbClr val="FF00FF"/>
                            </a:solidFill>
                            <a:latin typeface="Cambria Math" panose="02040503050406030204" pitchFamily="18" charset="0"/>
                            <a:ea typeface="Cambria Math" panose="02040503050406030204" pitchFamily="18" charset="0"/>
                          </a:rPr>
                          <m:t>2</m:t>
                        </m:r>
                      </m:sub>
                    </m:sSub>
                  </m:oMath>
                </a14:m>
                <a:r>
                  <a:rPr lang="en-US" sz="1800" dirty="0">
                    <a:solidFill>
                      <a:srgbClr val="FF00FF"/>
                    </a:solidFill>
                  </a:rPr>
                  <a:t>)</a:t>
                </a:r>
              </a:p>
            </p:txBody>
          </p:sp>
        </mc:Choice>
        <mc:Fallback xmlns="">
          <p:sp>
            <p:nvSpPr>
              <p:cNvPr id="55" name="TextBox 54">
                <a:extLst>
                  <a:ext uri="{FF2B5EF4-FFF2-40B4-BE49-F238E27FC236}">
                    <a16:creationId xmlns:a16="http://schemas.microsoft.com/office/drawing/2014/main" id="{1236C5DA-55BA-485D-9A0D-BE536B5B1156}"/>
                  </a:ext>
                </a:extLst>
              </p:cNvPr>
              <p:cNvSpPr txBox="1">
                <a:spLocks noRot="1" noChangeAspect="1" noMove="1" noResize="1" noEditPoints="1" noAdjustHandles="1" noChangeArrowheads="1" noChangeShapeType="1" noTextEdit="1"/>
              </p:cNvSpPr>
              <p:nvPr/>
            </p:nvSpPr>
            <p:spPr>
              <a:xfrm>
                <a:off x="5799686" y="5544071"/>
                <a:ext cx="2470244" cy="369332"/>
              </a:xfrm>
              <a:prstGeom prst="rect">
                <a:avLst/>
              </a:prstGeom>
              <a:blipFill>
                <a:blip r:embed="rId14"/>
                <a:stretch>
                  <a:fillRect t="-8197" b="-24590"/>
                </a:stretch>
              </a:blipFill>
            </p:spPr>
            <p:txBody>
              <a:bodyPr/>
              <a:lstStyle/>
              <a:p>
                <a:r>
                  <a:rPr lang="en-US">
                    <a:noFill/>
                  </a:rPr>
                  <a:t> </a:t>
                </a:r>
              </a:p>
            </p:txBody>
          </p:sp>
        </mc:Fallback>
      </mc:AlternateContent>
      <p:pic>
        <p:nvPicPr>
          <p:cNvPr id="56" name="Picture 55" descr="A close up of text on a white background&#10;&#10;Description automatically generated">
            <a:extLst>
              <a:ext uri="{FF2B5EF4-FFF2-40B4-BE49-F238E27FC236}">
                <a16:creationId xmlns:a16="http://schemas.microsoft.com/office/drawing/2014/main" id="{EA2AB6D4-4641-4051-A162-16CD68569B8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35795" y="1936285"/>
            <a:ext cx="5486400" cy="4242816"/>
          </a:xfrm>
          <a:prstGeom prst="rect">
            <a:avLst/>
          </a:prstGeom>
        </p:spPr>
      </p:pic>
    </p:spTree>
    <p:extLst>
      <p:ext uri="{BB962C8B-B14F-4D97-AF65-F5344CB8AC3E}">
        <p14:creationId xmlns:p14="http://schemas.microsoft.com/office/powerpoint/2010/main" val="80975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A53E8-EED8-42E8-8EE6-4A32B4B9920D}"/>
              </a:ext>
            </a:extLst>
          </p:cNvPr>
          <p:cNvSpPr>
            <a:spLocks noGrp="1"/>
          </p:cNvSpPr>
          <p:nvPr>
            <p:ph type="title"/>
          </p:nvPr>
        </p:nvSpPr>
        <p:spPr/>
        <p:txBody>
          <a:bodyPr/>
          <a:lstStyle/>
          <a:p>
            <a:r>
              <a:rPr lang="en-US" sz="4000" dirty="0" err="1"/>
              <a:t>Permissionless</a:t>
            </a:r>
            <a:r>
              <a:rPr lang="en-US" sz="4000" dirty="0"/>
              <a:t> blockchain</a:t>
            </a:r>
            <a:r>
              <a:rPr lang="he-IL" sz="4000" dirty="0"/>
              <a:t> </a:t>
            </a:r>
            <a:r>
              <a:rPr lang="en-US" sz="3600" dirty="0"/>
              <a:t>(e.g. Bitcoin)</a:t>
            </a:r>
            <a:endParaRPr lang="en-US" sz="4000" dirty="0"/>
          </a:p>
        </p:txBody>
      </p:sp>
      <p:sp>
        <p:nvSpPr>
          <p:cNvPr id="3" name="Content Placeholder 2">
            <a:extLst>
              <a:ext uri="{FF2B5EF4-FFF2-40B4-BE49-F238E27FC236}">
                <a16:creationId xmlns:a16="http://schemas.microsoft.com/office/drawing/2014/main" id="{AF60DD62-A782-4EDA-A3E7-53029D1CA23C}"/>
              </a:ext>
            </a:extLst>
          </p:cNvPr>
          <p:cNvSpPr>
            <a:spLocks noGrp="1"/>
          </p:cNvSpPr>
          <p:nvPr>
            <p:ph idx="1"/>
          </p:nvPr>
        </p:nvSpPr>
        <p:spPr>
          <a:xfrm>
            <a:off x="388938" y="938213"/>
            <a:ext cx="8229600" cy="2681265"/>
          </a:xfrm>
        </p:spPr>
        <p:txBody>
          <a:bodyPr/>
          <a:lstStyle/>
          <a:p>
            <a:r>
              <a:rPr lang="en-US" sz="2800" dirty="0"/>
              <a:t>No known permission key; </a:t>
            </a:r>
            <a:r>
              <a:rPr lang="en-US" sz="2800" u="sng" dirty="0"/>
              <a:t>no  ‘owner’</a:t>
            </a:r>
          </a:p>
          <a:p>
            <a:r>
              <a:rPr lang="en-US" sz="2800" dirty="0"/>
              <a:t>Fully distributed – ‘democratic’; majority rule!</a:t>
            </a:r>
            <a:endParaRPr lang="en-US" sz="2400" dirty="0"/>
          </a:p>
          <a:p>
            <a:pPr lvl="1"/>
            <a:r>
              <a:rPr lang="en-US" sz="2400" dirty="0"/>
              <a:t>But who can ‘vote’? Concern: </a:t>
            </a:r>
            <a:r>
              <a:rPr lang="en-US" sz="2400" b="1" dirty="0">
                <a:solidFill>
                  <a:srgbClr val="FF0000"/>
                </a:solidFill>
              </a:rPr>
              <a:t>Sybil attacks</a:t>
            </a:r>
            <a:r>
              <a:rPr lang="en-US" sz="2400" dirty="0"/>
              <a:t>!</a:t>
            </a:r>
          </a:p>
        </p:txBody>
      </p:sp>
      <p:sp>
        <p:nvSpPr>
          <p:cNvPr id="4" name="Date Placeholder 3">
            <a:extLst>
              <a:ext uri="{FF2B5EF4-FFF2-40B4-BE49-F238E27FC236}">
                <a16:creationId xmlns:a16="http://schemas.microsoft.com/office/drawing/2014/main" id="{05DCC63F-B5F4-4369-A56A-49C1225E32B0}"/>
              </a:ext>
            </a:extLst>
          </p:cNvPr>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a:extLst>
              <a:ext uri="{FF2B5EF4-FFF2-40B4-BE49-F238E27FC236}">
                <a16:creationId xmlns:a16="http://schemas.microsoft.com/office/drawing/2014/main" id="{CF544D18-5A9E-401A-8B3B-4E661B49ACFE}"/>
              </a:ext>
            </a:extLst>
          </p:cNvPr>
          <p:cNvSpPr>
            <a:spLocks noGrp="1"/>
          </p:cNvSpPr>
          <p:nvPr>
            <p:ph type="sldNum" sz="quarter" idx="12"/>
          </p:nvPr>
        </p:nvSpPr>
        <p:spPr/>
        <p:txBody>
          <a:bodyPr/>
          <a:lstStyle/>
          <a:p>
            <a:pPr>
              <a:defRPr/>
            </a:pPr>
            <a:fld id="{4AC8934D-7EC5-4767-94BA-6AA41C7401E4}" type="slidenum">
              <a:rPr lang="he-IL" altLang="en-US" smtClean="0"/>
              <a:pPr>
                <a:defRPr/>
              </a:pPr>
              <a:t>84</a:t>
            </a:fld>
            <a:endParaRPr lang="en-US" altLang="en-US"/>
          </a:p>
        </p:txBody>
      </p:sp>
      <p:pic>
        <p:nvPicPr>
          <p:cNvPr id="57" name="Picture 56">
            <a:extLst>
              <a:ext uri="{FF2B5EF4-FFF2-40B4-BE49-F238E27FC236}">
                <a16:creationId xmlns:a16="http://schemas.microsoft.com/office/drawing/2014/main" id="{88E41A9F-48E0-489C-B25A-79C7596AFD86}"/>
              </a:ext>
            </a:extLst>
          </p:cNvPr>
          <p:cNvPicPr>
            <a:picLocks noChangeAspect="1"/>
          </p:cNvPicPr>
          <p:nvPr/>
        </p:nvPicPr>
        <p:blipFill>
          <a:blip r:embed="rId2"/>
          <a:stretch>
            <a:fillRect/>
          </a:stretch>
        </p:blipFill>
        <p:spPr>
          <a:xfrm>
            <a:off x="3895135" y="2400181"/>
            <a:ext cx="4515082" cy="3759393"/>
          </a:xfrm>
          <a:prstGeom prst="rect">
            <a:avLst/>
          </a:prstGeom>
        </p:spPr>
      </p:pic>
      <p:sp>
        <p:nvSpPr>
          <p:cNvPr id="58" name="TextBox 57">
            <a:extLst>
              <a:ext uri="{FF2B5EF4-FFF2-40B4-BE49-F238E27FC236}">
                <a16:creationId xmlns:a16="http://schemas.microsoft.com/office/drawing/2014/main" id="{52461175-E97D-4532-ACDA-FEE85010ED30}"/>
              </a:ext>
            </a:extLst>
          </p:cNvPr>
          <p:cNvSpPr txBox="1"/>
          <p:nvPr/>
        </p:nvSpPr>
        <p:spPr>
          <a:xfrm>
            <a:off x="291257" y="3077736"/>
            <a:ext cx="3395557" cy="1815882"/>
          </a:xfrm>
          <a:prstGeom prst="rect">
            <a:avLst/>
          </a:prstGeom>
          <a:solidFill>
            <a:schemeClr val="accent1">
              <a:lumMod val="20000"/>
              <a:lumOff val="80000"/>
            </a:schemeClr>
          </a:solidFill>
        </p:spPr>
        <p:txBody>
          <a:bodyPr wrap="square" rtlCol="0">
            <a:spAutoFit/>
          </a:bodyPr>
          <a:lstStyle/>
          <a:p>
            <a:pPr algn="ctr"/>
            <a:r>
              <a:rPr lang="en-US" sz="2800" b="1" i="0" dirty="0">
                <a:solidFill>
                  <a:srgbClr val="222222"/>
                </a:solidFill>
                <a:effectLst/>
                <a:latin typeface="Roboto"/>
              </a:rPr>
              <a:t>Sybil</a:t>
            </a:r>
            <a:r>
              <a:rPr lang="en-US" sz="2800" dirty="0">
                <a:solidFill>
                  <a:srgbClr val="222222"/>
                </a:solidFill>
                <a:latin typeface="Roboto"/>
              </a:rPr>
              <a:t> was </a:t>
            </a:r>
            <a:r>
              <a:rPr lang="en-US" sz="2800" b="0" i="0" dirty="0">
                <a:solidFill>
                  <a:srgbClr val="222222"/>
                </a:solidFill>
                <a:effectLst/>
                <a:latin typeface="Roboto"/>
              </a:rPr>
              <a:t>a woman diagnosed with dissociative identity disorder.</a:t>
            </a:r>
            <a:endParaRPr lang="en-US" sz="2800" dirty="0"/>
          </a:p>
        </p:txBody>
      </p:sp>
    </p:spTree>
    <p:extLst>
      <p:ext uri="{BB962C8B-B14F-4D97-AF65-F5344CB8AC3E}">
        <p14:creationId xmlns:p14="http://schemas.microsoft.com/office/powerpoint/2010/main" val="404446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ppt_x"/>
                                          </p:val>
                                        </p:tav>
                                        <p:tav tm="100000">
                                          <p:val>
                                            <p:strVal val="#ppt_x"/>
                                          </p:val>
                                        </p:tav>
                                      </p:tavLst>
                                    </p:anim>
                                    <p:anim calcmode="lin" valueType="num">
                                      <p:cBhvr additive="base">
                                        <p:cTn id="1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A53E8-EED8-42E8-8EE6-4A32B4B9920D}"/>
              </a:ext>
            </a:extLst>
          </p:cNvPr>
          <p:cNvSpPr>
            <a:spLocks noGrp="1"/>
          </p:cNvSpPr>
          <p:nvPr>
            <p:ph type="title"/>
          </p:nvPr>
        </p:nvSpPr>
        <p:spPr/>
        <p:txBody>
          <a:bodyPr/>
          <a:lstStyle/>
          <a:p>
            <a:r>
              <a:rPr lang="en-US" sz="4000" dirty="0" err="1"/>
              <a:t>Permissionless</a:t>
            </a:r>
            <a:r>
              <a:rPr lang="en-US" sz="4000" dirty="0"/>
              <a:t> blockchain</a:t>
            </a:r>
            <a:r>
              <a:rPr lang="he-IL" sz="4000" dirty="0"/>
              <a:t> </a:t>
            </a:r>
            <a:r>
              <a:rPr lang="en-US" sz="3600" dirty="0"/>
              <a:t>(e.g. Bitcoin)</a:t>
            </a:r>
            <a:endParaRPr lang="en-US" sz="4000" dirty="0"/>
          </a:p>
        </p:txBody>
      </p:sp>
      <p:sp>
        <p:nvSpPr>
          <p:cNvPr id="3" name="Content Placeholder 2">
            <a:extLst>
              <a:ext uri="{FF2B5EF4-FFF2-40B4-BE49-F238E27FC236}">
                <a16:creationId xmlns:a16="http://schemas.microsoft.com/office/drawing/2014/main" id="{AF60DD62-A782-4EDA-A3E7-53029D1CA23C}"/>
              </a:ext>
            </a:extLst>
          </p:cNvPr>
          <p:cNvSpPr>
            <a:spLocks noGrp="1"/>
          </p:cNvSpPr>
          <p:nvPr>
            <p:ph idx="1"/>
          </p:nvPr>
        </p:nvSpPr>
        <p:spPr>
          <a:xfrm>
            <a:off x="388938" y="938213"/>
            <a:ext cx="8229600" cy="2681265"/>
          </a:xfrm>
        </p:spPr>
        <p:txBody>
          <a:bodyPr/>
          <a:lstStyle/>
          <a:p>
            <a:r>
              <a:rPr lang="en-US" sz="2800" dirty="0"/>
              <a:t>No known permission key; </a:t>
            </a:r>
            <a:r>
              <a:rPr lang="en-US" sz="2800" u="sng" dirty="0"/>
              <a:t>no  ‘owner’</a:t>
            </a:r>
          </a:p>
          <a:p>
            <a:r>
              <a:rPr lang="en-US" sz="2800" dirty="0"/>
              <a:t>Fully distributed – ‘democratic’; majority rule!</a:t>
            </a:r>
            <a:endParaRPr lang="en-US" sz="2400" dirty="0"/>
          </a:p>
          <a:p>
            <a:pPr lvl="1"/>
            <a:r>
              <a:rPr lang="en-US" sz="2400" dirty="0"/>
              <a:t>But who can ‘vote’? Concern: Sybil attacks!</a:t>
            </a:r>
          </a:p>
          <a:p>
            <a:pPr lvl="1"/>
            <a:r>
              <a:rPr lang="en-US" sz="2400" b="1" dirty="0"/>
              <a:t>Voting controls: Proof of Work </a:t>
            </a:r>
            <a:r>
              <a:rPr lang="en-US" sz="2400" dirty="0"/>
              <a:t>or </a:t>
            </a:r>
            <a:r>
              <a:rPr lang="en-US" sz="2400" b="1" dirty="0"/>
              <a:t>Proof of Stake</a:t>
            </a:r>
          </a:p>
          <a:p>
            <a:pPr lvl="2"/>
            <a:r>
              <a:rPr lang="en-US" sz="2000" b="1" dirty="0"/>
              <a:t>Proof of Stake: </a:t>
            </a:r>
            <a:r>
              <a:rPr lang="en-US" sz="2000" dirty="0"/>
              <a:t>majority of ‘credentials’ (typically, funds)</a:t>
            </a:r>
          </a:p>
          <a:p>
            <a:pPr lvl="2"/>
            <a:r>
              <a:rPr lang="en-US" sz="2000" b="1" dirty="0"/>
              <a:t>Proof of Work (e.g. </a:t>
            </a:r>
            <a:r>
              <a:rPr lang="en-US" sz="2000" b="1" dirty="0" err="1"/>
              <a:t>BitCoin</a:t>
            </a:r>
            <a:r>
              <a:rPr lang="en-US" sz="2000" b="1" dirty="0"/>
              <a:t>): </a:t>
            </a:r>
            <a:r>
              <a:rPr lang="en-US" sz="2000" dirty="0"/>
              <a:t>majority of processing time</a:t>
            </a:r>
            <a:endParaRPr lang="en-US" sz="2000" b="1" dirty="0"/>
          </a:p>
        </p:txBody>
      </p:sp>
      <p:sp>
        <p:nvSpPr>
          <p:cNvPr id="4" name="Date Placeholder 3">
            <a:extLst>
              <a:ext uri="{FF2B5EF4-FFF2-40B4-BE49-F238E27FC236}">
                <a16:creationId xmlns:a16="http://schemas.microsoft.com/office/drawing/2014/main" id="{05DCC63F-B5F4-4369-A56A-49C1225E32B0}"/>
              </a:ext>
            </a:extLst>
          </p:cNvPr>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a:extLst>
              <a:ext uri="{FF2B5EF4-FFF2-40B4-BE49-F238E27FC236}">
                <a16:creationId xmlns:a16="http://schemas.microsoft.com/office/drawing/2014/main" id="{CF544D18-5A9E-401A-8B3B-4E661B49ACFE}"/>
              </a:ext>
            </a:extLst>
          </p:cNvPr>
          <p:cNvSpPr>
            <a:spLocks noGrp="1"/>
          </p:cNvSpPr>
          <p:nvPr>
            <p:ph type="sldNum" sz="quarter" idx="12"/>
          </p:nvPr>
        </p:nvSpPr>
        <p:spPr/>
        <p:txBody>
          <a:bodyPr/>
          <a:lstStyle/>
          <a:p>
            <a:pPr>
              <a:defRPr/>
            </a:pPr>
            <a:fld id="{4AC8934D-7EC5-4767-94BA-6AA41C7401E4}" type="slidenum">
              <a:rPr lang="he-IL" altLang="en-US" smtClean="0"/>
              <a:pPr>
                <a:defRPr/>
              </a:pPr>
              <a:t>85</a:t>
            </a:fld>
            <a:endParaRPr lang="en-US" altLang="en-US"/>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801426A-9234-43C9-811D-03899D67976F}"/>
                  </a:ext>
                </a:extLst>
              </p:cNvPr>
              <p:cNvSpPr/>
              <p:nvPr/>
            </p:nvSpPr>
            <p:spPr bwMode="auto">
              <a:xfrm>
                <a:off x="2655115" y="3804198"/>
                <a:ext cx="2028265" cy="384741"/>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𝐵</m:t>
                          </m:r>
                        </m:e>
                        <m:sub>
                          <m:r>
                            <a:rPr lang="en-US" b="0" i="1" smtClean="0">
                              <a:solidFill>
                                <a:srgbClr val="000000"/>
                              </a:solidFill>
                              <a:latin typeface="Cambria Math" panose="02040503050406030204" pitchFamily="18" charset="0"/>
                              <a:ea typeface="Cambria Math" panose="02040503050406030204" pitchFamily="18" charset="0"/>
                            </a:rPr>
                            <m:t>𝑖</m:t>
                          </m:r>
                        </m:sub>
                      </m:sSub>
                      <m:r>
                        <a:rPr lang="en-US" i="1">
                          <a:solidFill>
                            <a:srgbClr val="000000"/>
                          </a:solidFill>
                          <a:latin typeface="Cambria Math" panose="02040503050406030204" pitchFamily="18" charset="0"/>
                          <a:ea typeface="Cambria Math" panose="02040503050406030204" pitchFamily="18" charset="0"/>
                        </a:rPr>
                        <m:t>=</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b="0" i="1" smtClean="0">
                                  <a:solidFill>
                                    <a:srgbClr val="000000"/>
                                  </a:solidFill>
                                  <a:latin typeface="Cambria Math" panose="02040503050406030204" pitchFamily="18" charset="0"/>
                                  <a:ea typeface="Cambria Math" panose="02040503050406030204" pitchFamily="18" charset="0"/>
                                </a:rPr>
                                <m:t>𝑖</m:t>
                              </m:r>
                            </m:sub>
                            <m:sup>
                              <m:r>
                                <a:rPr lang="en-US" i="1">
                                  <a:solidFill>
                                    <a:srgbClr val="000000"/>
                                  </a:solidFill>
                                  <a:latin typeface="Cambria Math" panose="02040503050406030204" pitchFamily="18" charset="0"/>
                                  <a:ea typeface="Cambria Math" panose="02040503050406030204" pitchFamily="18" charset="0"/>
                                </a:rPr>
                                <m:t>1</m:t>
                              </m:r>
                            </m:sup>
                          </m:sSubSup>
                          <m:r>
                            <a:rPr lang="en-US" i="1">
                              <a:solidFill>
                                <a:srgbClr val="000000"/>
                              </a:solidFill>
                              <a:latin typeface="Cambria Math" panose="02040503050406030204" pitchFamily="18" charset="0"/>
                              <a:ea typeface="Cambria Math" panose="02040503050406030204" pitchFamily="18" charset="0"/>
                            </a:rPr>
                            <m:t>,</m:t>
                          </m:r>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b="0" i="1" smtClean="0">
                                  <a:solidFill>
                                    <a:srgbClr val="000000"/>
                                  </a:solidFill>
                                  <a:latin typeface="Cambria Math" panose="02040503050406030204" pitchFamily="18" charset="0"/>
                                  <a:ea typeface="Cambria Math" panose="02040503050406030204" pitchFamily="18" charset="0"/>
                                </a:rPr>
                                <m:t>𝑖</m:t>
                              </m:r>
                            </m:sub>
                            <m:sup>
                              <m:r>
                                <a:rPr lang="en-US" i="1">
                                  <a:solidFill>
                                    <a:srgbClr val="000000"/>
                                  </a:solidFill>
                                  <a:latin typeface="Cambria Math" panose="02040503050406030204" pitchFamily="18" charset="0"/>
                                  <a:ea typeface="Cambria Math" panose="02040503050406030204" pitchFamily="18" charset="0"/>
                                </a:rPr>
                                <m:t>2</m:t>
                              </m:r>
                            </m:sup>
                          </m:sSubSup>
                          <m:r>
                            <a:rPr lang="en-US" i="1">
                              <a:solidFill>
                                <a:srgbClr val="000000"/>
                              </a:solidFill>
                              <a:latin typeface="Cambria Math" panose="02040503050406030204" pitchFamily="18" charset="0"/>
                              <a:ea typeface="Cambria Math" panose="02040503050406030204" pitchFamily="18" charset="0"/>
                            </a:rPr>
                            <m:t>,…</m:t>
                          </m:r>
                        </m:e>
                      </m:d>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45" name="Rectangle 44">
                <a:extLst>
                  <a:ext uri="{FF2B5EF4-FFF2-40B4-BE49-F238E27FC236}">
                    <a16:creationId xmlns:a16="http://schemas.microsoft.com/office/drawing/2014/main" id="{A801426A-9234-43C9-811D-03899D67976F}"/>
                  </a:ext>
                </a:extLst>
              </p:cNvPr>
              <p:cNvSpPr>
                <a:spLocks noRot="1" noChangeAspect="1" noMove="1" noResize="1" noEditPoints="1" noAdjustHandles="1" noChangeArrowheads="1" noChangeShapeType="1" noTextEdit="1"/>
              </p:cNvSpPr>
              <p:nvPr/>
            </p:nvSpPr>
            <p:spPr bwMode="auto">
              <a:xfrm>
                <a:off x="2655115" y="3804198"/>
                <a:ext cx="2028265" cy="384741"/>
              </a:xfrm>
              <a:prstGeom prst="rect">
                <a:avLst/>
              </a:prstGeom>
              <a:blipFill>
                <a:blip r:embed="rId2"/>
                <a:stretch>
                  <a:fillRect b="-4615"/>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46" name="Trapezoid 45">
            <a:extLst>
              <a:ext uri="{FF2B5EF4-FFF2-40B4-BE49-F238E27FC236}">
                <a16:creationId xmlns:a16="http://schemas.microsoft.com/office/drawing/2014/main" id="{A76F040B-085B-4242-8ABC-646909B364AE}"/>
              </a:ext>
            </a:extLst>
          </p:cNvPr>
          <p:cNvSpPr/>
          <p:nvPr/>
        </p:nvSpPr>
        <p:spPr bwMode="auto">
          <a:xfrm rot="16200000" flipH="1" flipV="1">
            <a:off x="4087525" y="5390950"/>
            <a:ext cx="783097" cy="341542"/>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DE52E0A-700C-4A63-8CE3-774A13E35A42}"/>
                  </a:ext>
                </a:extLst>
              </p:cNvPr>
              <p:cNvSpPr txBox="1"/>
              <p:nvPr/>
            </p:nvSpPr>
            <p:spPr>
              <a:xfrm>
                <a:off x="4203441" y="5308827"/>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dirty="0"/>
              </a:p>
            </p:txBody>
          </p:sp>
        </mc:Choice>
        <mc:Fallback xmlns="">
          <p:sp>
            <p:nvSpPr>
              <p:cNvPr id="47" name="TextBox 46">
                <a:extLst>
                  <a:ext uri="{FF2B5EF4-FFF2-40B4-BE49-F238E27FC236}">
                    <a16:creationId xmlns:a16="http://schemas.microsoft.com/office/drawing/2014/main" id="{6DE52E0A-700C-4A63-8CE3-774A13E35A42}"/>
                  </a:ext>
                </a:extLst>
              </p:cNvPr>
              <p:cNvSpPr txBox="1">
                <a:spLocks noRot="1" noChangeAspect="1" noMove="1" noResize="1" noEditPoints="1" noAdjustHandles="1" noChangeArrowheads="1" noChangeShapeType="1" noTextEdit="1"/>
              </p:cNvSpPr>
              <p:nvPr/>
            </p:nvSpPr>
            <p:spPr>
              <a:xfrm>
                <a:off x="4203441" y="5308827"/>
                <a:ext cx="446404" cy="461665"/>
              </a:xfrm>
              <a:prstGeom prst="rect">
                <a:avLst/>
              </a:prstGeom>
              <a:blipFill>
                <a:blip r:embed="rId3"/>
                <a:stretch>
                  <a:fillRect/>
                </a:stretch>
              </a:blipFill>
            </p:spPr>
            <p:txBody>
              <a:bodyPr/>
              <a:lstStyle/>
              <a:p>
                <a:r>
                  <a:rPr lang="en-US">
                    <a:noFill/>
                  </a:rPr>
                  <a:t> </a:t>
                </a:r>
              </a:p>
            </p:txBody>
          </p:sp>
        </mc:Fallback>
      </mc:AlternateContent>
      <p:sp>
        <p:nvSpPr>
          <p:cNvPr id="48" name="Trapezoid 47">
            <a:extLst>
              <a:ext uri="{FF2B5EF4-FFF2-40B4-BE49-F238E27FC236}">
                <a16:creationId xmlns:a16="http://schemas.microsoft.com/office/drawing/2014/main" id="{CD08170D-9D65-47B1-B28D-32D4C20AFDA9}"/>
              </a:ext>
            </a:extLst>
          </p:cNvPr>
          <p:cNvSpPr/>
          <p:nvPr/>
        </p:nvSpPr>
        <p:spPr bwMode="auto">
          <a:xfrm flipH="1" flipV="1">
            <a:off x="2655117" y="4193745"/>
            <a:ext cx="2028264" cy="424360"/>
          </a:xfrm>
          <a:prstGeom prst="trapezoid">
            <a:avLst>
              <a:gd name="adj" fmla="val 128361"/>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7BA2A60-A6F3-4CE8-9B0E-464A41088F93}"/>
                  </a:ext>
                </a:extLst>
              </p:cNvPr>
              <p:cNvSpPr txBox="1"/>
              <p:nvPr/>
            </p:nvSpPr>
            <p:spPr>
              <a:xfrm flipH="1">
                <a:off x="3333569" y="4151634"/>
                <a:ext cx="6713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ea typeface="Cambria Math" panose="02040503050406030204" pitchFamily="18" charset="0"/>
                        </a:rPr>
                        <m:t>ℳ</m:t>
                      </m:r>
                    </m:oMath>
                  </m:oMathPara>
                </a14:m>
                <a:endParaRPr lang="en-US" sz="2400" dirty="0"/>
              </a:p>
            </p:txBody>
          </p:sp>
        </mc:Choice>
        <mc:Fallback xmlns="">
          <p:sp>
            <p:nvSpPr>
              <p:cNvPr id="49" name="TextBox 48">
                <a:extLst>
                  <a:ext uri="{FF2B5EF4-FFF2-40B4-BE49-F238E27FC236}">
                    <a16:creationId xmlns:a16="http://schemas.microsoft.com/office/drawing/2014/main" id="{47BA2A60-A6F3-4CE8-9B0E-464A41088F93}"/>
                  </a:ext>
                </a:extLst>
              </p:cNvPr>
              <p:cNvSpPr txBox="1">
                <a:spLocks noRot="1" noChangeAspect="1" noMove="1" noResize="1" noEditPoints="1" noAdjustHandles="1" noChangeArrowheads="1" noChangeShapeType="1" noTextEdit="1"/>
              </p:cNvSpPr>
              <p:nvPr/>
            </p:nvSpPr>
            <p:spPr>
              <a:xfrm flipH="1">
                <a:off x="3333569" y="4151634"/>
                <a:ext cx="67136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1B7AA78C-7079-4A57-AA29-D777823A8F48}"/>
                  </a:ext>
                </a:extLst>
              </p:cNvPr>
              <p:cNvSpPr/>
              <p:nvPr/>
            </p:nvSpPr>
            <p:spPr bwMode="auto">
              <a:xfrm>
                <a:off x="3190700" y="4618529"/>
                <a:ext cx="957099" cy="336275"/>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ℳ</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50" name="Rectangle 49">
                <a:extLst>
                  <a:ext uri="{FF2B5EF4-FFF2-40B4-BE49-F238E27FC236}">
                    <a16:creationId xmlns:a16="http://schemas.microsoft.com/office/drawing/2014/main" id="{1B7AA78C-7079-4A57-AA29-D777823A8F48}"/>
                  </a:ext>
                </a:extLst>
              </p:cNvPr>
              <p:cNvSpPr>
                <a:spLocks noRot="1" noChangeAspect="1" noMove="1" noResize="1" noEditPoints="1" noAdjustHandles="1" noChangeArrowheads="1" noChangeShapeType="1" noTextEdit="1"/>
              </p:cNvSpPr>
              <p:nvPr/>
            </p:nvSpPr>
            <p:spPr bwMode="auto">
              <a:xfrm>
                <a:off x="3190700" y="4618529"/>
                <a:ext cx="957099" cy="336275"/>
              </a:xfrm>
              <a:prstGeom prst="rect">
                <a:avLst/>
              </a:prstGeom>
              <a:blipFill>
                <a:blip r:embed="rId5"/>
                <a:stretch>
                  <a:fillRect b="-22807"/>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555C3942-6712-44F1-AE1C-4915206A3018}"/>
              </a:ext>
            </a:extLst>
          </p:cNvPr>
          <p:cNvCxnSpPr>
            <a:cxnSpLocks/>
            <a:stCxn id="50" idx="2"/>
          </p:cNvCxnSpPr>
          <p:nvPr/>
        </p:nvCxnSpPr>
        <p:spPr bwMode="auto">
          <a:xfrm>
            <a:off x="3669250" y="4954804"/>
            <a:ext cx="612036" cy="41421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a:extLst>
              <a:ext uri="{FF2B5EF4-FFF2-40B4-BE49-F238E27FC236}">
                <a16:creationId xmlns:a16="http://schemas.microsoft.com/office/drawing/2014/main" id="{E167D2E2-A199-471D-BFCF-0CBA3B23DC6C}"/>
              </a:ext>
            </a:extLst>
          </p:cNvPr>
          <p:cNvCxnSpPr>
            <a:cxnSpLocks/>
            <a:stCxn id="47" idx="3"/>
          </p:cNvCxnSpPr>
          <p:nvPr/>
        </p:nvCxnSpPr>
        <p:spPr bwMode="auto">
          <a:xfrm>
            <a:off x="4649845" y="5539660"/>
            <a:ext cx="285530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DCD69BA-01A4-48F2-A0F2-E43B1D44021D}"/>
                  </a:ext>
                </a:extLst>
              </p:cNvPr>
              <p:cNvSpPr txBox="1"/>
              <p:nvPr/>
            </p:nvSpPr>
            <p:spPr>
              <a:xfrm>
                <a:off x="4203441" y="4866043"/>
                <a:ext cx="3695425" cy="673518"/>
              </a:xfrm>
              <a:prstGeom prst="rect">
                <a:avLst/>
              </a:prstGeom>
              <a:noFill/>
            </p:spPr>
            <p:txBody>
              <a:bodyPr wrap="square">
                <a:spAutoFit/>
              </a:bodyPr>
              <a:lstStyle/>
              <a:p>
                <a:pPr lvl="1"/>
                <a14:m>
                  <m:oMath xmlns:m="http://schemas.openxmlformats.org/officeDocument/2006/math">
                    <m:sSub>
                      <m:sSubPr>
                        <m:ctrlPr>
                          <a:rPr lang="en-US" i="1" smtClean="0">
                            <a:solidFill>
                              <a:srgbClr val="FF00FF"/>
                            </a:solidFill>
                            <a:latin typeface="Cambria Math" panose="02040503050406030204" pitchFamily="18" charset="0"/>
                            <a:ea typeface="Cambria Math" panose="02040503050406030204" pitchFamily="18" charset="0"/>
                          </a:rPr>
                        </m:ctrlPr>
                      </m:sSubPr>
                      <m:e>
                        <m:r>
                          <m:rPr>
                            <m:sty m:val="p"/>
                          </m:rPr>
                          <a:rPr lang="el-GR" i="1">
                            <a:solidFill>
                              <a:srgbClr val="FF00FF"/>
                            </a:solidFill>
                            <a:latin typeface="Cambria Math" panose="02040503050406030204" pitchFamily="18" charset="0"/>
                            <a:ea typeface="Cambria Math" panose="02040503050406030204" pitchFamily="18" charset="0"/>
                          </a:rPr>
                          <m:t>Δ</m:t>
                        </m:r>
                      </m:e>
                      <m:sub>
                        <m:r>
                          <a:rPr lang="en-US" i="1">
                            <a:solidFill>
                              <a:srgbClr val="FF00FF"/>
                            </a:solidFill>
                            <a:latin typeface="Cambria Math" panose="02040503050406030204" pitchFamily="18" charset="0"/>
                            <a:ea typeface="Cambria Math" panose="02040503050406030204" pitchFamily="18" charset="0"/>
                          </a:rPr>
                          <m:t>𝑖</m:t>
                        </m:r>
                      </m:sub>
                    </m:sSub>
                    <m:r>
                      <a:rPr lang="en-US" i="1">
                        <a:solidFill>
                          <a:srgbClr val="FF00FF"/>
                        </a:solidFill>
                        <a:latin typeface="Cambria Math" panose="02040503050406030204" pitchFamily="18" charset="0"/>
                        <a:ea typeface="Cambria Math" panose="02040503050406030204" pitchFamily="18" charset="0"/>
                      </a:rPr>
                      <m:t> ,</m:t>
                    </m:r>
                    <m:r>
                      <a:rPr lang="en-US" i="1" smtClean="0">
                        <a:solidFill>
                          <a:srgbClr val="FF00FF"/>
                        </a:solidFill>
                        <a:latin typeface="Cambria Math" panose="02040503050406030204" pitchFamily="18" charset="0"/>
                        <a:ea typeface="Cambria Math" panose="02040503050406030204" pitchFamily="18" charset="0"/>
                      </a:rPr>
                      <m:t>𝑃𝑜𝑊</m:t>
                    </m:r>
                    <m:d>
                      <m:dPr>
                        <m:ctrlPr>
                          <a:rPr lang="en-US" i="1">
                            <a:solidFill>
                              <a:srgbClr val="FF00FF"/>
                            </a:solidFill>
                            <a:latin typeface="Cambria Math" panose="02040503050406030204" pitchFamily="18" charset="0"/>
                            <a:ea typeface="Cambria Math" panose="02040503050406030204" pitchFamily="18" charset="0"/>
                          </a:rPr>
                        </m:ctrlPr>
                      </m:dPr>
                      <m:e>
                        <m:sSub>
                          <m:sSubPr>
                            <m:ctrlPr>
                              <a:rPr lang="en-US" i="1">
                                <a:solidFill>
                                  <a:srgbClr val="FF00FF"/>
                                </a:solidFill>
                                <a:latin typeface="Cambria Math" panose="02040503050406030204" pitchFamily="18" charset="0"/>
                                <a:ea typeface="Cambria Math" panose="02040503050406030204" pitchFamily="18" charset="0"/>
                              </a:rPr>
                            </m:ctrlPr>
                          </m:sSubPr>
                          <m:e>
                            <m:r>
                              <a:rPr lang="en-US" i="1">
                                <a:solidFill>
                                  <a:srgbClr val="FF00FF"/>
                                </a:solidFill>
                                <a:latin typeface="Cambria Math" panose="02040503050406030204" pitchFamily="18" charset="0"/>
                                <a:ea typeface="Cambria Math" panose="02040503050406030204" pitchFamily="18" charset="0"/>
                              </a:rPr>
                              <m:t>𝑣</m:t>
                            </m:r>
                          </m:e>
                          <m:sub>
                            <m:r>
                              <a:rPr lang="en-US" i="1">
                                <a:solidFill>
                                  <a:srgbClr val="FF00FF"/>
                                </a:solidFill>
                                <a:latin typeface="Cambria Math" panose="02040503050406030204" pitchFamily="18" charset="0"/>
                                <a:ea typeface="Cambria Math" panose="02040503050406030204" pitchFamily="18" charset="0"/>
                              </a:rPr>
                              <m:t>𝑖</m:t>
                            </m:r>
                          </m:sub>
                        </m:sSub>
                        <m:r>
                          <a:rPr lang="en-US" b="0" i="1" smtClean="0">
                            <a:solidFill>
                              <a:srgbClr val="FF00FF"/>
                            </a:solidFill>
                            <a:latin typeface="Cambria Math" panose="02040503050406030204" pitchFamily="18" charset="0"/>
                            <a:ea typeface="Cambria Math" panose="02040503050406030204" pitchFamily="18" charset="0"/>
                          </a:rPr>
                          <m:t>,</m:t>
                        </m:r>
                        <m:sSub>
                          <m:sSubPr>
                            <m:ctrlPr>
                              <a:rPr lang="en-US" i="1">
                                <a:solidFill>
                                  <a:srgbClr val="FF00FF"/>
                                </a:solidFill>
                                <a:latin typeface="Cambria Math" panose="02040503050406030204" pitchFamily="18" charset="0"/>
                                <a:ea typeface="Cambria Math" panose="02040503050406030204" pitchFamily="18" charset="0"/>
                              </a:rPr>
                            </m:ctrlPr>
                          </m:sSubPr>
                          <m:e>
                            <m:r>
                              <m:rPr>
                                <m:sty m:val="p"/>
                              </m:rPr>
                              <a:rPr lang="el-GR" i="1">
                                <a:solidFill>
                                  <a:srgbClr val="FF00FF"/>
                                </a:solidFill>
                                <a:latin typeface="Cambria Math" panose="02040503050406030204" pitchFamily="18" charset="0"/>
                                <a:ea typeface="Cambria Math" panose="02040503050406030204" pitchFamily="18" charset="0"/>
                              </a:rPr>
                              <m:t>Δ</m:t>
                            </m:r>
                          </m:e>
                          <m:sub>
                            <m:r>
                              <a:rPr lang="en-US" i="1">
                                <a:solidFill>
                                  <a:srgbClr val="FF00FF"/>
                                </a:solidFill>
                                <a:latin typeface="Cambria Math" panose="02040503050406030204" pitchFamily="18" charset="0"/>
                                <a:ea typeface="Cambria Math" panose="02040503050406030204" pitchFamily="18" charset="0"/>
                              </a:rPr>
                              <m:t>𝑖</m:t>
                            </m:r>
                            <m:r>
                              <a:rPr lang="en-US" b="0" i="1" smtClean="0">
                                <a:solidFill>
                                  <a:srgbClr val="FF00FF"/>
                                </a:solidFill>
                                <a:latin typeface="Cambria Math" panose="02040503050406030204" pitchFamily="18" charset="0"/>
                                <a:ea typeface="Cambria Math" panose="02040503050406030204" pitchFamily="18" charset="0"/>
                              </a:rPr>
                              <m:t>−</m:t>
                            </m:r>
                            <m:r>
                              <a:rPr lang="en-US" b="0" i="1" smtClean="0">
                                <a:solidFill>
                                  <a:srgbClr val="FF00FF"/>
                                </a:solidFill>
                                <a:latin typeface="Cambria Math" panose="02040503050406030204" pitchFamily="18" charset="0"/>
                                <a:ea typeface="Cambria Math" panose="02040503050406030204" pitchFamily="18" charset="0"/>
                              </a:rPr>
                              <m:t>1</m:t>
                            </m:r>
                          </m:sub>
                        </m:sSub>
                      </m:e>
                    </m:d>
                    <m:r>
                      <a:rPr lang="en-US" i="1">
                        <a:solidFill>
                          <a:srgbClr val="FF00FF"/>
                        </a:solidFill>
                        <a:latin typeface="Cambria Math" panose="02040503050406030204" pitchFamily="18" charset="0"/>
                        <a:ea typeface="Cambria Math" panose="02040503050406030204" pitchFamily="18" charset="0"/>
                      </a:rPr>
                      <m:t> </m:t>
                    </m:r>
                    <m:r>
                      <a:rPr lang="en-US" b="0" i="1" smtClean="0">
                        <a:solidFill>
                          <a:srgbClr val="FF00FF"/>
                        </a:solidFill>
                        <a:latin typeface="Cambria Math" panose="02040503050406030204" pitchFamily="18" charset="0"/>
                        <a:ea typeface="Cambria Math" panose="02040503050406030204" pitchFamily="18" charset="0"/>
                      </a:rPr>
                      <m:t>, </m:t>
                    </m:r>
                    <m:sSub>
                      <m:sSubPr>
                        <m:ctrlPr>
                          <a:rPr lang="en-US" sz="1800" b="0" i="1" dirty="0" smtClean="0">
                            <a:solidFill>
                              <a:srgbClr val="FF00FF"/>
                            </a:solidFill>
                            <a:latin typeface="Cambria Math" panose="02040503050406030204" pitchFamily="18" charset="0"/>
                            <a:ea typeface="Cambria Math" panose="02040503050406030204" pitchFamily="18" charset="0"/>
                          </a:rPr>
                        </m:ctrlPr>
                      </m:sSubPr>
                      <m:e>
                        <m:r>
                          <a:rPr lang="en-US" sz="1800" i="1" dirty="0">
                            <a:solidFill>
                              <a:srgbClr val="FF00FF"/>
                            </a:solidFill>
                            <a:latin typeface="Cambria Math" panose="02040503050406030204" pitchFamily="18" charset="0"/>
                            <a:ea typeface="Cambria Math" panose="02040503050406030204" pitchFamily="18" charset="0"/>
                          </a:rPr>
                          <m:t>𝑆𝑖𝑔𝑛</m:t>
                        </m:r>
                      </m:e>
                      <m:sub>
                        <m:sSub>
                          <m:sSubPr>
                            <m:ctrlPr>
                              <a:rPr lang="en-US" sz="1800" b="0" i="1" dirty="0" smtClean="0">
                                <a:solidFill>
                                  <a:srgbClr val="FF00FF"/>
                                </a:solidFill>
                                <a:latin typeface="Cambria Math" panose="02040503050406030204" pitchFamily="18" charset="0"/>
                                <a:ea typeface="Cambria Math" panose="02040503050406030204" pitchFamily="18" charset="0"/>
                              </a:rPr>
                            </m:ctrlPr>
                          </m:sSubPr>
                          <m:e>
                            <m:r>
                              <a:rPr lang="en-US" sz="1800" b="0" i="1" dirty="0" smtClean="0">
                                <a:solidFill>
                                  <a:srgbClr val="FF00FF"/>
                                </a:solidFill>
                                <a:latin typeface="Cambria Math" panose="02040503050406030204" pitchFamily="18" charset="0"/>
                                <a:ea typeface="Cambria Math" panose="02040503050406030204" pitchFamily="18" charset="0"/>
                              </a:rPr>
                              <m:t>𝑠</m:t>
                            </m:r>
                          </m:e>
                          <m:sub>
                            <m:r>
                              <a:rPr lang="en-US" sz="1800" b="0" i="1" dirty="0" smtClean="0">
                                <a:solidFill>
                                  <a:srgbClr val="FF00FF"/>
                                </a:solidFill>
                                <a:latin typeface="Cambria Math" panose="02040503050406030204" pitchFamily="18" charset="0"/>
                                <a:ea typeface="Cambria Math" panose="02040503050406030204" pitchFamily="18" charset="0"/>
                              </a:rPr>
                              <m:t>𝑖</m:t>
                            </m:r>
                          </m:sub>
                        </m:sSub>
                      </m:sub>
                    </m:sSub>
                    <m:r>
                      <a:rPr lang="en-US" sz="1800" b="0" i="1" dirty="0" smtClean="0">
                        <a:solidFill>
                          <a:srgbClr val="FF00FF"/>
                        </a:solidFill>
                        <a:latin typeface="Cambria Math" panose="02040503050406030204" pitchFamily="18" charset="0"/>
                        <a:ea typeface="Cambria Math" panose="02040503050406030204" pitchFamily="18" charset="0"/>
                      </a:rPr>
                      <m:t>(</m:t>
                    </m:r>
                    <m:sSub>
                      <m:sSubPr>
                        <m:ctrlPr>
                          <a:rPr lang="en-US" i="1" smtClean="0">
                            <a:solidFill>
                              <a:srgbClr val="FF00FF"/>
                            </a:solidFill>
                            <a:latin typeface="Cambria Math" panose="02040503050406030204" pitchFamily="18" charset="0"/>
                            <a:ea typeface="Cambria Math" panose="02040503050406030204" pitchFamily="18" charset="0"/>
                          </a:rPr>
                        </m:ctrlPr>
                      </m:sSubPr>
                      <m:e>
                        <m:r>
                          <m:rPr>
                            <m:sty m:val="p"/>
                          </m:rPr>
                          <a:rPr lang="el-GR" i="1">
                            <a:solidFill>
                              <a:srgbClr val="FF00FF"/>
                            </a:solidFill>
                            <a:latin typeface="Cambria Math" panose="02040503050406030204" pitchFamily="18" charset="0"/>
                            <a:ea typeface="Cambria Math" panose="02040503050406030204" pitchFamily="18" charset="0"/>
                          </a:rPr>
                          <m:t>Δ</m:t>
                        </m:r>
                      </m:e>
                      <m:sub>
                        <m:r>
                          <a:rPr lang="en-US" b="0" i="1" smtClean="0">
                            <a:solidFill>
                              <a:srgbClr val="FF00FF"/>
                            </a:solidFill>
                            <a:latin typeface="Cambria Math" panose="02040503050406030204" pitchFamily="18" charset="0"/>
                            <a:ea typeface="Cambria Math" panose="02040503050406030204" pitchFamily="18" charset="0"/>
                          </a:rPr>
                          <m:t>𝑖</m:t>
                        </m:r>
                      </m:sub>
                    </m:sSub>
                  </m:oMath>
                </a14:m>
                <a:r>
                  <a:rPr lang="en-US" sz="1800" dirty="0">
                    <a:solidFill>
                      <a:srgbClr val="FF00FF"/>
                    </a:solidFill>
                  </a:rPr>
                  <a:t>)</a:t>
                </a:r>
              </a:p>
              <a:p>
                <a:pPr lvl="1"/>
                <a:r>
                  <a:rPr lang="en-US" dirty="0">
                    <a:solidFill>
                      <a:srgbClr val="FF00FF"/>
                    </a:solidFill>
                  </a:rPr>
                  <a:t>Where </a:t>
                </a:r>
                <a14:m>
                  <m:oMath xmlns:m="http://schemas.openxmlformats.org/officeDocument/2006/math">
                    <m:sSub>
                      <m:sSubPr>
                        <m:ctrlPr>
                          <a:rPr lang="en-US" i="1" smtClean="0">
                            <a:solidFill>
                              <a:srgbClr val="FF00FF"/>
                            </a:solidFill>
                            <a:latin typeface="Cambria Math" panose="02040503050406030204" pitchFamily="18" charset="0"/>
                            <a:ea typeface="Cambria Math" panose="02040503050406030204" pitchFamily="18" charset="0"/>
                          </a:rPr>
                        </m:ctrlPr>
                      </m:sSubPr>
                      <m:e>
                        <m:r>
                          <m:rPr>
                            <m:sty m:val="p"/>
                          </m:rPr>
                          <a:rPr lang="el-GR" i="1">
                            <a:solidFill>
                              <a:srgbClr val="FF00FF"/>
                            </a:solidFill>
                            <a:latin typeface="Cambria Math" panose="02040503050406030204" pitchFamily="18" charset="0"/>
                            <a:ea typeface="Cambria Math" panose="02040503050406030204" pitchFamily="18" charset="0"/>
                          </a:rPr>
                          <m:t>Δ</m:t>
                        </m:r>
                      </m:e>
                      <m:sub>
                        <m:r>
                          <a:rPr lang="en-US" b="0" i="1" smtClean="0">
                            <a:solidFill>
                              <a:srgbClr val="FF00FF"/>
                            </a:solidFill>
                            <a:latin typeface="Cambria Math" panose="02040503050406030204" pitchFamily="18" charset="0"/>
                            <a:ea typeface="Cambria Math" panose="02040503050406030204" pitchFamily="18" charset="0"/>
                          </a:rPr>
                          <m:t>𝑖</m:t>
                        </m:r>
                      </m:sub>
                    </m:sSub>
                  </m:oMath>
                </a14:m>
                <a:r>
                  <a:rPr lang="en-US" dirty="0">
                    <a:solidFill>
                      <a:srgbClr val="000000"/>
                    </a:solidFill>
                    <a:ea typeface="Cambria Math" panose="02040503050406030204" pitchFamily="18" charset="0"/>
                  </a:rPr>
                  <a:t> </a:t>
                </a:r>
                <a14:m>
                  <m:oMath xmlns:m="http://schemas.openxmlformats.org/officeDocument/2006/math">
                    <m:r>
                      <a:rPr lang="en-US" i="1" smtClean="0">
                        <a:solidFill>
                          <a:srgbClr val="FF00FF"/>
                        </a:solidFill>
                        <a:latin typeface="Cambria Math" panose="02040503050406030204" pitchFamily="18" charset="0"/>
                        <a:ea typeface="Cambria Math" panose="02040503050406030204" pitchFamily="18" charset="0"/>
                      </a:rPr>
                      <m:t>=</m:t>
                    </m:r>
                    <m:r>
                      <a:rPr lang="en-US" i="1" smtClean="0">
                        <a:solidFill>
                          <a:srgbClr val="FF00FF"/>
                        </a:solidFill>
                        <a:latin typeface="Cambria Math" panose="02040503050406030204" pitchFamily="18" charset="0"/>
                        <a:ea typeface="Cambria Math" panose="02040503050406030204" pitchFamily="18" charset="0"/>
                      </a:rPr>
                      <m:t>h</m:t>
                    </m:r>
                    <m:r>
                      <a:rPr lang="en-US" i="1" smtClean="0">
                        <a:solidFill>
                          <a:srgbClr val="FF00FF"/>
                        </a:solidFill>
                        <a:latin typeface="Cambria Math" panose="02040503050406030204" pitchFamily="18" charset="0"/>
                        <a:ea typeface="Cambria Math" panose="02040503050406030204" pitchFamily="18" charset="0"/>
                      </a:rPr>
                      <m:t>(</m:t>
                    </m:r>
                    <m:sSub>
                      <m:sSubPr>
                        <m:ctrlPr>
                          <a:rPr lang="en-US" i="1">
                            <a:solidFill>
                              <a:srgbClr val="FF00FF"/>
                            </a:solidFill>
                            <a:latin typeface="Cambria Math" panose="02040503050406030204" pitchFamily="18" charset="0"/>
                            <a:ea typeface="Cambria Math" panose="02040503050406030204" pitchFamily="18" charset="0"/>
                          </a:rPr>
                        </m:ctrlPr>
                      </m:sSubPr>
                      <m:e>
                        <m:r>
                          <m:rPr>
                            <m:sty m:val="p"/>
                          </m:rPr>
                          <a:rPr lang="el-GR" i="1">
                            <a:solidFill>
                              <a:srgbClr val="FF00FF"/>
                            </a:solidFill>
                            <a:latin typeface="Cambria Math" panose="02040503050406030204" pitchFamily="18" charset="0"/>
                            <a:ea typeface="Cambria Math" panose="02040503050406030204" pitchFamily="18" charset="0"/>
                          </a:rPr>
                          <m:t>Δ</m:t>
                        </m:r>
                      </m:e>
                      <m:sub>
                        <m:r>
                          <a:rPr lang="en-US" b="0" i="1" smtClean="0">
                            <a:solidFill>
                              <a:srgbClr val="FF00FF"/>
                            </a:solidFill>
                            <a:latin typeface="Cambria Math" panose="02040503050406030204" pitchFamily="18" charset="0"/>
                            <a:ea typeface="Cambria Math" panose="02040503050406030204" pitchFamily="18" charset="0"/>
                          </a:rPr>
                          <m:t>𝑖</m:t>
                        </m:r>
                        <m:r>
                          <a:rPr lang="en-US" b="0" i="1" smtClean="0">
                            <a:solidFill>
                              <a:srgbClr val="FF00FF"/>
                            </a:solidFill>
                            <a:latin typeface="Cambria Math" panose="02040503050406030204" pitchFamily="18" charset="0"/>
                            <a:ea typeface="Cambria Math" panose="02040503050406030204" pitchFamily="18" charset="0"/>
                          </a:rPr>
                          <m:t>−</m:t>
                        </m:r>
                        <m:r>
                          <a:rPr lang="en-US" b="0" i="1" smtClean="0">
                            <a:solidFill>
                              <a:srgbClr val="FF00FF"/>
                            </a:solidFill>
                            <a:latin typeface="Cambria Math" panose="02040503050406030204" pitchFamily="18" charset="0"/>
                            <a:ea typeface="Cambria Math" panose="02040503050406030204" pitchFamily="18" charset="0"/>
                          </a:rPr>
                          <m:t>1</m:t>
                        </m:r>
                      </m:sub>
                    </m:sSub>
                  </m:oMath>
                </a14:m>
                <a:r>
                  <a:rPr lang="en-US" dirty="0">
                    <a:solidFill>
                      <a:srgbClr val="FF00FF"/>
                    </a:solidFill>
                  </a:rPr>
                  <a:t>,</a:t>
                </a:r>
                <a14:m>
                  <m:oMath xmlns:m="http://schemas.openxmlformats.org/officeDocument/2006/math">
                    <m:r>
                      <a:rPr lang="en-US" i="1" dirty="0">
                        <a:solidFill>
                          <a:srgbClr val="FF00FF"/>
                        </a:solidFill>
                        <a:latin typeface="Cambria Math" panose="02040503050406030204" pitchFamily="18" charset="0"/>
                        <a:ea typeface="Cambria Math" panose="02040503050406030204" pitchFamily="18" charset="0"/>
                      </a:rPr>
                      <m:t>ℳ</m:t>
                    </m:r>
                    <m:r>
                      <a:rPr lang="en-US" i="1">
                        <a:solidFill>
                          <a:srgbClr val="FF00FF"/>
                        </a:solidFill>
                        <a:latin typeface="Cambria Math" panose="02040503050406030204" pitchFamily="18" charset="0"/>
                      </a:rPr>
                      <m:t>(</m:t>
                    </m:r>
                    <m:sSub>
                      <m:sSubPr>
                        <m:ctrlPr>
                          <a:rPr lang="en-US" i="1">
                            <a:solidFill>
                              <a:srgbClr val="FF00FF"/>
                            </a:solidFill>
                            <a:latin typeface="Cambria Math" panose="02040503050406030204" pitchFamily="18" charset="0"/>
                          </a:rPr>
                        </m:ctrlPr>
                      </m:sSubPr>
                      <m:e>
                        <m:r>
                          <a:rPr lang="en-US" i="1">
                            <a:solidFill>
                              <a:srgbClr val="FF00FF"/>
                            </a:solidFill>
                            <a:latin typeface="Cambria Math" panose="02040503050406030204" pitchFamily="18" charset="0"/>
                          </a:rPr>
                          <m:t>𝐵</m:t>
                        </m:r>
                      </m:e>
                      <m:sub>
                        <m:r>
                          <a:rPr lang="en-US" b="0" i="1" smtClean="0">
                            <a:solidFill>
                              <a:srgbClr val="FF00FF"/>
                            </a:solidFill>
                            <a:latin typeface="Cambria Math" panose="02040503050406030204" pitchFamily="18" charset="0"/>
                          </a:rPr>
                          <m:t>𝑖</m:t>
                        </m:r>
                      </m:sub>
                    </m:sSub>
                    <m:r>
                      <a:rPr lang="en-US" i="1">
                        <a:solidFill>
                          <a:srgbClr val="FF00FF"/>
                        </a:solidFill>
                        <a:latin typeface="Cambria Math" panose="02040503050406030204" pitchFamily="18" charset="0"/>
                      </a:rPr>
                      <m:t>)</m:t>
                    </m:r>
                  </m:oMath>
                </a14:m>
                <a:r>
                  <a:rPr lang="en-US" dirty="0">
                    <a:solidFill>
                      <a:srgbClr val="FF00FF"/>
                    </a:solidFill>
                  </a:rPr>
                  <a:t>)</a:t>
                </a:r>
                <a:endParaRPr lang="en-US" sz="1800" dirty="0">
                  <a:solidFill>
                    <a:srgbClr val="FF00FF"/>
                  </a:solidFill>
                </a:endParaRPr>
              </a:p>
            </p:txBody>
          </p:sp>
        </mc:Choice>
        <mc:Fallback xmlns="">
          <p:sp>
            <p:nvSpPr>
              <p:cNvPr id="53" name="TextBox 52">
                <a:extLst>
                  <a:ext uri="{FF2B5EF4-FFF2-40B4-BE49-F238E27FC236}">
                    <a16:creationId xmlns:a16="http://schemas.microsoft.com/office/drawing/2014/main" id="{FDCD69BA-01A4-48F2-A0F2-E43B1D44021D}"/>
                  </a:ext>
                </a:extLst>
              </p:cNvPr>
              <p:cNvSpPr txBox="1">
                <a:spLocks noRot="1" noChangeAspect="1" noMove="1" noResize="1" noEditPoints="1" noAdjustHandles="1" noChangeArrowheads="1" noChangeShapeType="1" noTextEdit="1"/>
              </p:cNvSpPr>
              <p:nvPr/>
            </p:nvSpPr>
            <p:spPr>
              <a:xfrm>
                <a:off x="4203441" y="4866043"/>
                <a:ext cx="3695425" cy="673518"/>
              </a:xfrm>
              <a:prstGeom prst="rect">
                <a:avLst/>
              </a:prstGeom>
              <a:blipFill>
                <a:blip r:embed="rId6"/>
                <a:stretch>
                  <a:fillRect t="-4505" b="-13514"/>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34122367-6188-4072-801E-B1C5F6C4FF89}"/>
              </a:ext>
            </a:extLst>
          </p:cNvPr>
          <p:cNvCxnSpPr>
            <a:cxnSpLocks/>
          </p:cNvCxnSpPr>
          <p:nvPr/>
        </p:nvCxnSpPr>
        <p:spPr bwMode="auto">
          <a:xfrm flipV="1">
            <a:off x="2274849" y="5533446"/>
            <a:ext cx="2033453" cy="282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4081ABD-2EFD-43CE-9676-FA8972976B91}"/>
                  </a:ext>
                </a:extLst>
              </p:cNvPr>
              <p:cNvSpPr txBox="1"/>
              <p:nvPr/>
            </p:nvSpPr>
            <p:spPr>
              <a:xfrm>
                <a:off x="876575" y="5142340"/>
                <a:ext cx="3695425" cy="3693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i="1" smtClean="0">
                              <a:solidFill>
                                <a:srgbClr val="FF00FF"/>
                              </a:solidFill>
                              <a:latin typeface="Cambria Math" panose="02040503050406030204" pitchFamily="18" charset="0"/>
                              <a:ea typeface="Cambria Math" panose="02040503050406030204" pitchFamily="18" charset="0"/>
                            </a:rPr>
                          </m:ctrlPr>
                        </m:sSubPr>
                        <m:e>
                          <m:r>
                            <m:rPr>
                              <m:sty m:val="p"/>
                            </m:rPr>
                            <a:rPr lang="el-GR" i="1">
                              <a:solidFill>
                                <a:srgbClr val="FF00FF"/>
                              </a:solidFill>
                              <a:latin typeface="Cambria Math" panose="02040503050406030204" pitchFamily="18" charset="0"/>
                              <a:ea typeface="Cambria Math" panose="02040503050406030204" pitchFamily="18" charset="0"/>
                            </a:rPr>
                            <m:t>Δ</m:t>
                          </m:r>
                        </m:e>
                        <m:sub>
                          <m:r>
                            <a:rPr lang="en-US" i="1">
                              <a:solidFill>
                                <a:srgbClr val="FF00FF"/>
                              </a:solidFill>
                              <a:latin typeface="Cambria Math" panose="02040503050406030204" pitchFamily="18" charset="0"/>
                              <a:ea typeface="Cambria Math" panose="02040503050406030204" pitchFamily="18" charset="0"/>
                            </a:rPr>
                            <m:t>𝑖</m:t>
                          </m:r>
                          <m:r>
                            <a:rPr lang="en-US" b="0" i="1" smtClean="0">
                              <a:solidFill>
                                <a:srgbClr val="FF00FF"/>
                              </a:solidFill>
                              <a:latin typeface="Cambria Math" panose="02040503050406030204" pitchFamily="18" charset="0"/>
                              <a:ea typeface="Cambria Math" panose="02040503050406030204" pitchFamily="18" charset="0"/>
                            </a:rPr>
                            <m:t>−</m:t>
                          </m:r>
                          <m:r>
                            <a:rPr lang="en-US" b="0" i="1" smtClean="0">
                              <a:solidFill>
                                <a:srgbClr val="FF00FF"/>
                              </a:solidFill>
                              <a:latin typeface="Cambria Math" panose="02040503050406030204" pitchFamily="18" charset="0"/>
                              <a:ea typeface="Cambria Math" panose="02040503050406030204" pitchFamily="18" charset="0"/>
                            </a:rPr>
                            <m:t>1</m:t>
                          </m:r>
                        </m:sub>
                      </m:sSub>
                    </m:oMath>
                  </m:oMathPara>
                </a14:m>
                <a:endParaRPr lang="en-US" sz="1800" dirty="0">
                  <a:solidFill>
                    <a:srgbClr val="FF00FF"/>
                  </a:solidFill>
                </a:endParaRPr>
              </a:p>
            </p:txBody>
          </p:sp>
        </mc:Choice>
        <mc:Fallback xmlns="">
          <p:sp>
            <p:nvSpPr>
              <p:cNvPr id="55" name="TextBox 54">
                <a:extLst>
                  <a:ext uri="{FF2B5EF4-FFF2-40B4-BE49-F238E27FC236}">
                    <a16:creationId xmlns:a16="http://schemas.microsoft.com/office/drawing/2014/main" id="{24081ABD-2EFD-43CE-9676-FA8972976B91}"/>
                  </a:ext>
                </a:extLst>
              </p:cNvPr>
              <p:cNvSpPr txBox="1">
                <a:spLocks noRot="1" noChangeAspect="1" noMove="1" noResize="1" noEditPoints="1" noAdjustHandles="1" noChangeArrowheads="1" noChangeShapeType="1" noTextEdit="1"/>
              </p:cNvSpPr>
              <p:nvPr/>
            </p:nvSpPr>
            <p:spPr>
              <a:xfrm>
                <a:off x="876575" y="5142340"/>
                <a:ext cx="3695425" cy="369332"/>
              </a:xfrm>
              <a:prstGeom prst="rect">
                <a:avLst/>
              </a:prstGeom>
              <a:blipFill>
                <a:blip r:embed="rId7"/>
                <a:stretch>
                  <a:fillRect b="-3333"/>
                </a:stretch>
              </a:blipFill>
            </p:spPr>
            <p:txBody>
              <a:bodyPr/>
              <a:lstStyle/>
              <a:p>
                <a:r>
                  <a:rPr lang="en-US">
                    <a:noFill/>
                  </a:rPr>
                  <a:t> </a:t>
                </a:r>
              </a:p>
            </p:txBody>
          </p:sp>
        </mc:Fallback>
      </mc:AlternateContent>
    </p:spTree>
    <p:extLst>
      <p:ext uri="{BB962C8B-B14F-4D97-AF65-F5344CB8AC3E}">
        <p14:creationId xmlns:p14="http://schemas.microsoft.com/office/powerpoint/2010/main" val="42408138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A53E8-EED8-42E8-8EE6-4A32B4B9920D}"/>
              </a:ext>
            </a:extLst>
          </p:cNvPr>
          <p:cNvSpPr>
            <a:spLocks noGrp="1"/>
          </p:cNvSpPr>
          <p:nvPr>
            <p:ph type="title"/>
          </p:nvPr>
        </p:nvSpPr>
        <p:spPr/>
        <p:txBody>
          <a:bodyPr/>
          <a:lstStyle/>
          <a:p>
            <a:r>
              <a:rPr lang="en-US" sz="3600" dirty="0"/>
              <a:t>The Bitcoin Blockchain: </a:t>
            </a:r>
            <a:r>
              <a:rPr lang="en-US" sz="3600" b="1" dirty="0"/>
              <a:t>Mining</a:t>
            </a:r>
            <a:r>
              <a:rPr lang="en-US" sz="3600" dirty="0"/>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60DD62-A782-4EDA-A3E7-53029D1CA23C}"/>
                  </a:ext>
                </a:extLst>
              </p:cNvPr>
              <p:cNvSpPr>
                <a:spLocks noGrp="1"/>
              </p:cNvSpPr>
              <p:nvPr>
                <p:ph idx="1"/>
              </p:nvPr>
            </p:nvSpPr>
            <p:spPr>
              <a:xfrm>
                <a:off x="388938" y="938214"/>
                <a:ext cx="8229600" cy="2184067"/>
              </a:xfrm>
            </p:spPr>
            <p:txBody>
              <a:bodyPr/>
              <a:lstStyle/>
              <a:p>
                <a:r>
                  <a:rPr lang="en-US" sz="2800" dirty="0"/>
                  <a:t>Mining: process of adding new block, say </a:t>
                </a:r>
                <a14:m>
                  <m:oMath xmlns:m="http://schemas.openxmlformats.org/officeDocument/2006/math">
                    <m:r>
                      <a:rPr lang="en-US" sz="2800" b="0" i="1" smtClean="0">
                        <a:solidFill>
                          <a:srgbClr val="FF00FF"/>
                        </a:solidFill>
                        <a:latin typeface="Cambria Math" panose="02040503050406030204" pitchFamily="18" charset="0"/>
                        <a:ea typeface="Cambria Math" panose="02040503050406030204" pitchFamily="18" charset="0"/>
                      </a:rPr>
                      <m:t>𝑖</m:t>
                    </m:r>
                  </m:oMath>
                </a14:m>
                <a:r>
                  <a:rPr lang="en-US" sz="2800" dirty="0"/>
                  <a:t>  </a:t>
                </a:r>
              </a:p>
              <a:p>
                <a:pPr lvl="1"/>
                <a:r>
                  <a:rPr lang="en-US" sz="2400" dirty="0"/>
                  <a:t>Generate (signing, validation) keypair </a:t>
                </a:r>
                <a14:m>
                  <m:oMath xmlns:m="http://schemas.openxmlformats.org/officeDocument/2006/math">
                    <m:d>
                      <m:dPr>
                        <m:ctrlPr>
                          <a:rPr lang="en-US" sz="2400" b="0" i="1" smtClean="0">
                            <a:solidFill>
                              <a:srgbClr val="FF00FF"/>
                            </a:solidFill>
                            <a:latin typeface="Cambria Math" panose="02040503050406030204" pitchFamily="18" charset="0"/>
                            <a:ea typeface="Cambria Math" panose="02040503050406030204" pitchFamily="18" charset="0"/>
                          </a:rPr>
                        </m:ctrlPr>
                      </m:dPr>
                      <m:e>
                        <m:sSub>
                          <m:sSubPr>
                            <m:ctrlPr>
                              <a:rPr lang="en-US" sz="2400" b="0" i="1" smtClean="0">
                                <a:solidFill>
                                  <a:srgbClr val="FF00FF"/>
                                </a:solidFill>
                                <a:latin typeface="Cambria Math" panose="02040503050406030204" pitchFamily="18" charset="0"/>
                                <a:ea typeface="Cambria Math" panose="02040503050406030204" pitchFamily="18" charset="0"/>
                              </a:rPr>
                            </m:ctrlPr>
                          </m:sSubPr>
                          <m:e>
                            <m:r>
                              <a:rPr lang="en-US" sz="2400" b="0" i="1" smtClean="0">
                                <a:solidFill>
                                  <a:srgbClr val="FF00FF"/>
                                </a:solidFill>
                                <a:latin typeface="Cambria Math" panose="02040503050406030204" pitchFamily="18" charset="0"/>
                                <a:ea typeface="Cambria Math" panose="02040503050406030204" pitchFamily="18" charset="0"/>
                              </a:rPr>
                              <m:t>𝑣</m:t>
                            </m:r>
                          </m:e>
                          <m:sub>
                            <m:r>
                              <a:rPr lang="en-US" sz="2400" b="0" i="1" smtClean="0">
                                <a:solidFill>
                                  <a:srgbClr val="FF00FF"/>
                                </a:solidFill>
                                <a:latin typeface="Cambria Math" panose="02040503050406030204" pitchFamily="18" charset="0"/>
                                <a:ea typeface="Cambria Math" panose="02040503050406030204" pitchFamily="18" charset="0"/>
                              </a:rPr>
                              <m:t>𝑖</m:t>
                            </m:r>
                          </m:sub>
                        </m:sSub>
                        <m:r>
                          <a:rPr lang="en-US" sz="2400" b="0" i="1" smtClean="0">
                            <a:solidFill>
                              <a:srgbClr val="FF00FF"/>
                            </a:solidFill>
                            <a:latin typeface="Cambria Math" panose="02040503050406030204" pitchFamily="18" charset="0"/>
                            <a:ea typeface="Cambria Math" panose="02040503050406030204" pitchFamily="18" charset="0"/>
                          </a:rPr>
                          <m:t>,</m:t>
                        </m:r>
                        <m:sSub>
                          <m:sSubPr>
                            <m:ctrlPr>
                              <a:rPr lang="en-US" sz="2400" i="1">
                                <a:solidFill>
                                  <a:srgbClr val="FF00FF"/>
                                </a:solidFill>
                                <a:latin typeface="Cambria Math" panose="02040503050406030204" pitchFamily="18" charset="0"/>
                                <a:ea typeface="Cambria Math" panose="02040503050406030204" pitchFamily="18" charset="0"/>
                              </a:rPr>
                            </m:ctrlPr>
                          </m:sSubPr>
                          <m:e>
                            <m:r>
                              <a:rPr lang="en-US" sz="2400" b="0" i="1" smtClean="0">
                                <a:solidFill>
                                  <a:srgbClr val="FF00FF"/>
                                </a:solidFill>
                                <a:latin typeface="Cambria Math" panose="02040503050406030204" pitchFamily="18" charset="0"/>
                                <a:ea typeface="Cambria Math" panose="02040503050406030204" pitchFamily="18" charset="0"/>
                              </a:rPr>
                              <m:t>𝑠</m:t>
                            </m:r>
                          </m:e>
                          <m:sub>
                            <m:r>
                              <a:rPr lang="en-US" sz="2400" b="0" i="1" smtClean="0">
                                <a:solidFill>
                                  <a:srgbClr val="FF00FF"/>
                                </a:solidFill>
                                <a:latin typeface="Cambria Math" panose="02040503050406030204" pitchFamily="18" charset="0"/>
                                <a:ea typeface="Cambria Math" panose="02040503050406030204" pitchFamily="18" charset="0"/>
                              </a:rPr>
                              <m:t>𝑖</m:t>
                            </m:r>
                          </m:sub>
                        </m:sSub>
                        <m:r>
                          <a:rPr lang="en-US" sz="2400" b="0" i="1" smtClean="0">
                            <a:solidFill>
                              <a:srgbClr val="FF00FF"/>
                            </a:solidFill>
                            <a:latin typeface="Cambria Math" panose="02040503050406030204" pitchFamily="18" charset="0"/>
                            <a:ea typeface="Cambria Math" panose="02040503050406030204" pitchFamily="18" charset="0"/>
                          </a:rPr>
                          <m:t>, </m:t>
                        </m:r>
                      </m:e>
                    </m:d>
                  </m:oMath>
                </a14:m>
                <a:endParaRPr lang="en-US" sz="2400" dirty="0"/>
              </a:p>
              <a:p>
                <a:pPr lvl="1"/>
                <a:r>
                  <a:rPr lang="en-US" sz="2400" dirty="0"/>
                  <a:t>Compute </a:t>
                </a:r>
                <a14:m>
                  <m:oMath xmlns:m="http://schemas.openxmlformats.org/officeDocument/2006/math">
                    <m:r>
                      <a:rPr lang="en-US" sz="2400" b="0" i="1" smtClean="0">
                        <a:solidFill>
                          <a:srgbClr val="FF00FF"/>
                        </a:solidFill>
                        <a:latin typeface="Cambria Math" panose="02040503050406030204" pitchFamily="18" charset="0"/>
                        <a:ea typeface="Cambria Math" panose="02040503050406030204" pitchFamily="18" charset="0"/>
                      </a:rPr>
                      <m:t>𝑃𝑜𝑊</m:t>
                    </m:r>
                    <m:d>
                      <m:dPr>
                        <m:ctrlPr>
                          <a:rPr lang="en-US" sz="2400" b="0" i="1" smtClean="0">
                            <a:solidFill>
                              <a:srgbClr val="FF00FF"/>
                            </a:solidFill>
                            <a:latin typeface="Cambria Math" panose="02040503050406030204" pitchFamily="18" charset="0"/>
                            <a:ea typeface="Cambria Math" panose="02040503050406030204" pitchFamily="18" charset="0"/>
                          </a:rPr>
                        </m:ctrlPr>
                      </m:dPr>
                      <m:e>
                        <m:sSub>
                          <m:sSubPr>
                            <m:ctrlPr>
                              <a:rPr lang="en-US" sz="2400" b="0" i="1" smtClean="0">
                                <a:solidFill>
                                  <a:srgbClr val="FF00FF"/>
                                </a:solidFill>
                                <a:latin typeface="Cambria Math" panose="02040503050406030204" pitchFamily="18" charset="0"/>
                                <a:ea typeface="Cambria Math" panose="02040503050406030204" pitchFamily="18" charset="0"/>
                              </a:rPr>
                            </m:ctrlPr>
                          </m:sSubPr>
                          <m:e>
                            <m:r>
                              <a:rPr lang="en-US" sz="2400" b="0" i="1" smtClean="0">
                                <a:solidFill>
                                  <a:srgbClr val="FF00FF"/>
                                </a:solidFill>
                                <a:latin typeface="Cambria Math" panose="02040503050406030204" pitchFamily="18" charset="0"/>
                                <a:ea typeface="Cambria Math" panose="02040503050406030204" pitchFamily="18" charset="0"/>
                              </a:rPr>
                              <m:t>𝑣</m:t>
                            </m:r>
                          </m:e>
                          <m:sub>
                            <m:r>
                              <a:rPr lang="en-US" sz="2400" b="0" i="1" smtClean="0">
                                <a:solidFill>
                                  <a:srgbClr val="FF00FF"/>
                                </a:solidFill>
                                <a:latin typeface="Cambria Math" panose="02040503050406030204" pitchFamily="18" charset="0"/>
                                <a:ea typeface="Cambria Math" panose="02040503050406030204" pitchFamily="18" charset="0"/>
                              </a:rPr>
                              <m:t>𝑖</m:t>
                            </m:r>
                          </m:sub>
                        </m:sSub>
                        <m:r>
                          <a:rPr lang="en-US" sz="2400" b="0" i="1" smtClean="0">
                            <a:solidFill>
                              <a:srgbClr val="FF00FF"/>
                            </a:solidFill>
                            <a:latin typeface="Cambria Math" panose="02040503050406030204" pitchFamily="18" charset="0"/>
                            <a:ea typeface="Cambria Math" panose="02040503050406030204" pitchFamily="18" charset="0"/>
                          </a:rPr>
                          <m:t>,</m:t>
                        </m:r>
                        <m:sSub>
                          <m:sSubPr>
                            <m:ctrlPr>
                              <a:rPr lang="en-US" sz="2400" i="1" smtClean="0">
                                <a:solidFill>
                                  <a:srgbClr val="FF00FF"/>
                                </a:solidFill>
                                <a:latin typeface="Cambria Math" panose="02040503050406030204" pitchFamily="18" charset="0"/>
                                <a:ea typeface="Cambria Math" panose="02040503050406030204" pitchFamily="18" charset="0"/>
                              </a:rPr>
                            </m:ctrlPr>
                          </m:sSubPr>
                          <m:e>
                            <m:r>
                              <m:rPr>
                                <m:sty m:val="p"/>
                              </m:rPr>
                              <a:rPr lang="el-GR" sz="2400" i="1">
                                <a:solidFill>
                                  <a:srgbClr val="FF00FF"/>
                                </a:solidFill>
                                <a:latin typeface="Cambria Math" panose="02040503050406030204" pitchFamily="18" charset="0"/>
                                <a:ea typeface="Cambria Math" panose="02040503050406030204" pitchFamily="18" charset="0"/>
                              </a:rPr>
                              <m:t>Δ</m:t>
                            </m:r>
                          </m:e>
                          <m:sub>
                            <m:r>
                              <a:rPr lang="en-US" sz="2400" b="0" i="1" smtClean="0">
                                <a:solidFill>
                                  <a:srgbClr val="FF00FF"/>
                                </a:solidFill>
                                <a:latin typeface="Cambria Math" panose="02040503050406030204" pitchFamily="18" charset="0"/>
                                <a:ea typeface="Cambria Math" panose="02040503050406030204" pitchFamily="18" charset="0"/>
                              </a:rPr>
                              <m:t>𝑖</m:t>
                            </m:r>
                            <m:r>
                              <a:rPr lang="en-US" sz="2400" b="0" i="1" smtClean="0">
                                <a:solidFill>
                                  <a:srgbClr val="FF00FF"/>
                                </a:solidFill>
                                <a:latin typeface="Cambria Math" panose="02040503050406030204" pitchFamily="18" charset="0"/>
                                <a:ea typeface="Cambria Math" panose="02040503050406030204" pitchFamily="18" charset="0"/>
                              </a:rPr>
                              <m:t>−</m:t>
                            </m:r>
                            <m:r>
                              <a:rPr lang="en-US" sz="2400" b="0" i="1" smtClean="0">
                                <a:solidFill>
                                  <a:srgbClr val="FF00FF"/>
                                </a:solidFill>
                                <a:latin typeface="Cambria Math" panose="02040503050406030204" pitchFamily="18" charset="0"/>
                                <a:ea typeface="Cambria Math" panose="02040503050406030204" pitchFamily="18" charset="0"/>
                              </a:rPr>
                              <m:t>1</m:t>
                            </m:r>
                          </m:sub>
                        </m:sSub>
                      </m:e>
                    </m:d>
                  </m:oMath>
                </a14:m>
                <a:r>
                  <a:rPr lang="en-US" sz="2400" dirty="0"/>
                  <a:t> </a:t>
                </a:r>
              </a:p>
              <a:p>
                <a:pPr lvl="2"/>
                <a:r>
                  <a:rPr lang="en-US" sz="2000" dirty="0"/>
                  <a:t>Use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sub>
                    </m:sSub>
                  </m:oMath>
                </a14:m>
                <a:r>
                  <a:rPr lang="en-US" sz="2000" dirty="0"/>
                  <a:t>  as input to </a:t>
                </a:r>
                <a:r>
                  <a:rPr lang="en-US" sz="2000" dirty="0" err="1"/>
                  <a:t>PoW</a:t>
                </a:r>
                <a:r>
                  <a:rPr lang="en-US" sz="2000" dirty="0"/>
                  <a:t>, so </a:t>
                </a:r>
                <a:r>
                  <a:rPr lang="en-US" sz="2000" dirty="0" err="1"/>
                  <a:t>PoW</a:t>
                </a:r>
                <a:r>
                  <a:rPr lang="en-US" sz="2000" dirty="0"/>
                  <a:t> can’t be precomputed</a:t>
                </a:r>
              </a:p>
              <a:p>
                <a:pPr lvl="1"/>
                <a:r>
                  <a:rPr lang="en-US" sz="2400" dirty="0"/>
                  <a:t>Compute next blockchain digest: </a:t>
                </a:r>
                <a14:m>
                  <m:oMath xmlns:m="http://schemas.openxmlformats.org/officeDocument/2006/math">
                    <m:sSub>
                      <m:sSubPr>
                        <m:ctrlPr>
                          <a:rPr lang="en-US" sz="2400" i="1">
                            <a:solidFill>
                              <a:srgbClr val="FF00FF"/>
                            </a:solidFill>
                            <a:latin typeface="Cambria Math" panose="02040503050406030204" pitchFamily="18" charset="0"/>
                            <a:ea typeface="Cambria Math" panose="02040503050406030204" pitchFamily="18" charset="0"/>
                          </a:rPr>
                        </m:ctrlPr>
                      </m:sSubPr>
                      <m:e>
                        <m:r>
                          <m:rPr>
                            <m:sty m:val="p"/>
                          </m:rPr>
                          <a:rPr lang="el-GR" sz="2400" i="1">
                            <a:solidFill>
                              <a:srgbClr val="FF00FF"/>
                            </a:solidFill>
                            <a:latin typeface="Cambria Math" panose="02040503050406030204" pitchFamily="18" charset="0"/>
                            <a:ea typeface="Cambria Math" panose="02040503050406030204" pitchFamily="18" charset="0"/>
                          </a:rPr>
                          <m:t>Δ</m:t>
                        </m:r>
                      </m:e>
                      <m:sub>
                        <m:r>
                          <a:rPr lang="en-US" sz="2400" i="1">
                            <a:solidFill>
                              <a:srgbClr val="FF00FF"/>
                            </a:solidFill>
                            <a:latin typeface="Cambria Math" panose="02040503050406030204" pitchFamily="18" charset="0"/>
                            <a:ea typeface="Cambria Math" panose="02040503050406030204" pitchFamily="18" charset="0"/>
                          </a:rPr>
                          <m:t>𝑖</m:t>
                        </m:r>
                      </m:sub>
                    </m:sSub>
                  </m:oMath>
                </a14:m>
                <a:r>
                  <a:rPr lang="en-US" sz="2400" dirty="0">
                    <a:solidFill>
                      <a:srgbClr val="000000"/>
                    </a:solidFill>
                    <a:ea typeface="Cambria Math" panose="02040503050406030204" pitchFamily="18" charset="0"/>
                  </a:rPr>
                  <a:t> </a:t>
                </a:r>
                <a14:m>
                  <m:oMath xmlns:m="http://schemas.openxmlformats.org/officeDocument/2006/math">
                    <m:r>
                      <a:rPr lang="en-US" sz="2400" i="1">
                        <a:solidFill>
                          <a:srgbClr val="FF00FF"/>
                        </a:solidFill>
                        <a:latin typeface="Cambria Math" panose="02040503050406030204" pitchFamily="18" charset="0"/>
                        <a:ea typeface="Cambria Math" panose="02040503050406030204" pitchFamily="18" charset="0"/>
                      </a:rPr>
                      <m:t>=</m:t>
                    </m:r>
                    <m:r>
                      <a:rPr lang="en-US" sz="2400" i="1">
                        <a:solidFill>
                          <a:srgbClr val="FF00FF"/>
                        </a:solidFill>
                        <a:latin typeface="Cambria Math" panose="02040503050406030204" pitchFamily="18" charset="0"/>
                        <a:ea typeface="Cambria Math" panose="02040503050406030204" pitchFamily="18" charset="0"/>
                      </a:rPr>
                      <m:t>h</m:t>
                    </m:r>
                    <m:r>
                      <a:rPr lang="en-US" sz="2400" i="1">
                        <a:solidFill>
                          <a:srgbClr val="FF00FF"/>
                        </a:solidFill>
                        <a:latin typeface="Cambria Math" panose="02040503050406030204" pitchFamily="18" charset="0"/>
                        <a:ea typeface="Cambria Math" panose="02040503050406030204" pitchFamily="18" charset="0"/>
                      </a:rPr>
                      <m:t>(</m:t>
                    </m:r>
                    <m:sSub>
                      <m:sSubPr>
                        <m:ctrlPr>
                          <a:rPr lang="en-US" sz="2400" i="1">
                            <a:solidFill>
                              <a:srgbClr val="FF00FF"/>
                            </a:solidFill>
                            <a:latin typeface="Cambria Math" panose="02040503050406030204" pitchFamily="18" charset="0"/>
                            <a:ea typeface="Cambria Math" panose="02040503050406030204" pitchFamily="18" charset="0"/>
                          </a:rPr>
                        </m:ctrlPr>
                      </m:sSubPr>
                      <m:e>
                        <m:r>
                          <m:rPr>
                            <m:sty m:val="p"/>
                          </m:rPr>
                          <a:rPr lang="el-GR" sz="2400" i="1">
                            <a:solidFill>
                              <a:srgbClr val="FF00FF"/>
                            </a:solidFill>
                            <a:latin typeface="Cambria Math" panose="02040503050406030204" pitchFamily="18" charset="0"/>
                            <a:ea typeface="Cambria Math" panose="02040503050406030204" pitchFamily="18" charset="0"/>
                          </a:rPr>
                          <m:t>Δ</m:t>
                        </m:r>
                      </m:e>
                      <m:sub>
                        <m:r>
                          <a:rPr lang="en-US" sz="2400" i="1">
                            <a:solidFill>
                              <a:srgbClr val="FF00FF"/>
                            </a:solidFill>
                            <a:latin typeface="Cambria Math" panose="02040503050406030204" pitchFamily="18" charset="0"/>
                            <a:ea typeface="Cambria Math" panose="02040503050406030204" pitchFamily="18" charset="0"/>
                          </a:rPr>
                          <m:t>𝑖</m:t>
                        </m:r>
                        <m:r>
                          <a:rPr lang="en-US" sz="2400" i="1">
                            <a:solidFill>
                              <a:srgbClr val="FF00FF"/>
                            </a:solidFill>
                            <a:latin typeface="Cambria Math" panose="02040503050406030204" pitchFamily="18" charset="0"/>
                            <a:ea typeface="Cambria Math" panose="02040503050406030204" pitchFamily="18" charset="0"/>
                          </a:rPr>
                          <m:t>−</m:t>
                        </m:r>
                        <m:r>
                          <a:rPr lang="en-US" sz="2400" i="1">
                            <a:solidFill>
                              <a:srgbClr val="FF00FF"/>
                            </a:solidFill>
                            <a:latin typeface="Cambria Math" panose="02040503050406030204" pitchFamily="18" charset="0"/>
                            <a:ea typeface="Cambria Math" panose="02040503050406030204" pitchFamily="18" charset="0"/>
                          </a:rPr>
                          <m:t>1</m:t>
                        </m:r>
                      </m:sub>
                    </m:sSub>
                  </m:oMath>
                </a14:m>
                <a:r>
                  <a:rPr lang="en-US" sz="2400" dirty="0">
                    <a:solidFill>
                      <a:srgbClr val="FF00FF"/>
                    </a:solidFill>
                  </a:rPr>
                  <a:t>,</a:t>
                </a:r>
                <a14:m>
                  <m:oMath xmlns:m="http://schemas.openxmlformats.org/officeDocument/2006/math">
                    <m:r>
                      <a:rPr lang="en-US" sz="2400" i="1" dirty="0">
                        <a:solidFill>
                          <a:srgbClr val="FF00FF"/>
                        </a:solidFill>
                        <a:latin typeface="Cambria Math" panose="02040503050406030204" pitchFamily="18" charset="0"/>
                        <a:ea typeface="Cambria Math" panose="02040503050406030204" pitchFamily="18" charset="0"/>
                      </a:rPr>
                      <m:t>ℳ</m:t>
                    </m:r>
                    <m:r>
                      <a:rPr lang="en-US" sz="2400" i="1">
                        <a:solidFill>
                          <a:srgbClr val="FF00FF"/>
                        </a:solidFill>
                        <a:latin typeface="Cambria Math" panose="02040503050406030204" pitchFamily="18" charset="0"/>
                      </a:rPr>
                      <m:t>(</m:t>
                    </m:r>
                    <m:sSub>
                      <m:sSubPr>
                        <m:ctrlPr>
                          <a:rPr lang="en-US" sz="2400" i="1">
                            <a:solidFill>
                              <a:srgbClr val="FF00FF"/>
                            </a:solidFill>
                            <a:latin typeface="Cambria Math" panose="02040503050406030204" pitchFamily="18" charset="0"/>
                          </a:rPr>
                        </m:ctrlPr>
                      </m:sSubPr>
                      <m:e>
                        <m:r>
                          <a:rPr lang="en-US" sz="2400" i="1">
                            <a:solidFill>
                              <a:srgbClr val="FF00FF"/>
                            </a:solidFill>
                            <a:latin typeface="Cambria Math" panose="02040503050406030204" pitchFamily="18" charset="0"/>
                          </a:rPr>
                          <m:t>𝐵</m:t>
                        </m:r>
                      </m:e>
                      <m:sub>
                        <m:r>
                          <a:rPr lang="en-US" sz="2400" i="1">
                            <a:solidFill>
                              <a:srgbClr val="FF00FF"/>
                            </a:solidFill>
                            <a:latin typeface="Cambria Math" panose="02040503050406030204" pitchFamily="18" charset="0"/>
                          </a:rPr>
                          <m:t>𝑖</m:t>
                        </m:r>
                      </m:sub>
                    </m:sSub>
                    <m:r>
                      <a:rPr lang="en-US" sz="2400" i="1">
                        <a:solidFill>
                          <a:srgbClr val="FF00FF"/>
                        </a:solidFill>
                        <a:latin typeface="Cambria Math" panose="02040503050406030204" pitchFamily="18" charset="0"/>
                      </a:rPr>
                      <m:t>)</m:t>
                    </m:r>
                  </m:oMath>
                </a14:m>
                <a:r>
                  <a:rPr lang="en-US" sz="2400" dirty="0">
                    <a:solidFill>
                      <a:srgbClr val="FF00FF"/>
                    </a:solidFill>
                  </a:rPr>
                  <a:t>)</a:t>
                </a:r>
              </a:p>
            </p:txBody>
          </p:sp>
        </mc:Choice>
        <mc:Fallback xmlns="">
          <p:sp>
            <p:nvSpPr>
              <p:cNvPr id="3" name="Content Placeholder 2">
                <a:extLst>
                  <a:ext uri="{FF2B5EF4-FFF2-40B4-BE49-F238E27FC236}">
                    <a16:creationId xmlns:a16="http://schemas.microsoft.com/office/drawing/2014/main" id="{AF60DD62-A782-4EDA-A3E7-53029D1CA23C}"/>
                  </a:ext>
                </a:extLst>
              </p:cNvPr>
              <p:cNvSpPr>
                <a:spLocks noGrp="1" noRot="1" noChangeAspect="1" noMove="1" noResize="1" noEditPoints="1" noAdjustHandles="1" noChangeArrowheads="1" noChangeShapeType="1" noTextEdit="1"/>
              </p:cNvSpPr>
              <p:nvPr>
                <p:ph idx="1"/>
              </p:nvPr>
            </p:nvSpPr>
            <p:spPr>
              <a:xfrm>
                <a:off x="388938" y="938214"/>
                <a:ext cx="8229600" cy="2184067"/>
              </a:xfrm>
              <a:blipFill>
                <a:blip r:embed="rId2"/>
                <a:stretch>
                  <a:fillRect l="-519" t="-3073" b="-754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5DCC63F-B5F4-4369-A56A-49C1225E32B0}"/>
              </a:ext>
            </a:extLst>
          </p:cNvPr>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a:extLst>
              <a:ext uri="{FF2B5EF4-FFF2-40B4-BE49-F238E27FC236}">
                <a16:creationId xmlns:a16="http://schemas.microsoft.com/office/drawing/2014/main" id="{CF544D18-5A9E-401A-8B3B-4E661B49ACFE}"/>
              </a:ext>
            </a:extLst>
          </p:cNvPr>
          <p:cNvSpPr>
            <a:spLocks noGrp="1"/>
          </p:cNvSpPr>
          <p:nvPr>
            <p:ph type="sldNum" sz="quarter" idx="12"/>
          </p:nvPr>
        </p:nvSpPr>
        <p:spPr/>
        <p:txBody>
          <a:bodyPr/>
          <a:lstStyle/>
          <a:p>
            <a:pPr>
              <a:defRPr/>
            </a:pPr>
            <a:fld id="{4AC8934D-7EC5-4767-94BA-6AA41C7401E4}" type="slidenum">
              <a:rPr lang="he-IL" altLang="en-US" smtClean="0"/>
              <a:pPr>
                <a:defRPr/>
              </a:pPr>
              <a:t>86</a:t>
            </a:fld>
            <a:endParaRPr lang="en-US" altLang="en-US"/>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B467099C-B53D-46C3-B795-4E5ADAD433F2}"/>
                  </a:ext>
                </a:extLst>
              </p:cNvPr>
              <p:cNvSpPr/>
              <p:nvPr/>
            </p:nvSpPr>
            <p:spPr bwMode="auto">
              <a:xfrm>
                <a:off x="1818774" y="3893406"/>
                <a:ext cx="2028265" cy="384741"/>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𝐵</m:t>
                          </m:r>
                        </m:e>
                        <m:sub>
                          <m:r>
                            <a:rPr lang="en-US" b="0" i="1" smtClean="0">
                              <a:solidFill>
                                <a:srgbClr val="000000"/>
                              </a:solidFill>
                              <a:latin typeface="Cambria Math" panose="02040503050406030204" pitchFamily="18" charset="0"/>
                              <a:ea typeface="Cambria Math" panose="02040503050406030204" pitchFamily="18" charset="0"/>
                            </a:rPr>
                            <m:t>𝑖</m:t>
                          </m:r>
                        </m:sub>
                      </m:sSub>
                      <m:r>
                        <a:rPr lang="en-US" i="1">
                          <a:solidFill>
                            <a:srgbClr val="000000"/>
                          </a:solidFill>
                          <a:latin typeface="Cambria Math" panose="02040503050406030204" pitchFamily="18" charset="0"/>
                          <a:ea typeface="Cambria Math" panose="02040503050406030204" pitchFamily="18" charset="0"/>
                        </a:rPr>
                        <m:t>=</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b="0" i="1" smtClean="0">
                                  <a:solidFill>
                                    <a:srgbClr val="000000"/>
                                  </a:solidFill>
                                  <a:latin typeface="Cambria Math" panose="02040503050406030204" pitchFamily="18" charset="0"/>
                                  <a:ea typeface="Cambria Math" panose="02040503050406030204" pitchFamily="18" charset="0"/>
                                </a:rPr>
                                <m:t>𝑖</m:t>
                              </m:r>
                            </m:sub>
                            <m:sup>
                              <m:r>
                                <a:rPr lang="en-US" i="1">
                                  <a:solidFill>
                                    <a:srgbClr val="000000"/>
                                  </a:solidFill>
                                  <a:latin typeface="Cambria Math" panose="02040503050406030204" pitchFamily="18" charset="0"/>
                                  <a:ea typeface="Cambria Math" panose="02040503050406030204" pitchFamily="18" charset="0"/>
                                </a:rPr>
                                <m:t>1</m:t>
                              </m:r>
                            </m:sup>
                          </m:sSubSup>
                          <m:r>
                            <a:rPr lang="en-US" i="1">
                              <a:solidFill>
                                <a:srgbClr val="000000"/>
                              </a:solidFill>
                              <a:latin typeface="Cambria Math" panose="02040503050406030204" pitchFamily="18" charset="0"/>
                              <a:ea typeface="Cambria Math" panose="02040503050406030204" pitchFamily="18" charset="0"/>
                            </a:rPr>
                            <m:t>,</m:t>
                          </m:r>
                          <m:sSubSup>
                            <m:sSubSupPr>
                              <m:ctrlPr>
                                <a:rPr lang="en-US" i="1">
                                  <a:solidFill>
                                    <a:srgbClr val="000000"/>
                                  </a:solidFill>
                                  <a:latin typeface="Cambria Math" panose="02040503050406030204" pitchFamily="18" charset="0"/>
                                  <a:ea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𝑚</m:t>
                              </m:r>
                            </m:e>
                            <m:sub>
                              <m:r>
                                <a:rPr lang="en-US" b="0" i="1" smtClean="0">
                                  <a:solidFill>
                                    <a:srgbClr val="000000"/>
                                  </a:solidFill>
                                  <a:latin typeface="Cambria Math" panose="02040503050406030204" pitchFamily="18" charset="0"/>
                                  <a:ea typeface="Cambria Math" panose="02040503050406030204" pitchFamily="18" charset="0"/>
                                </a:rPr>
                                <m:t>𝑖</m:t>
                              </m:r>
                            </m:sub>
                            <m:sup>
                              <m:r>
                                <a:rPr lang="en-US" i="1">
                                  <a:solidFill>
                                    <a:srgbClr val="000000"/>
                                  </a:solidFill>
                                  <a:latin typeface="Cambria Math" panose="02040503050406030204" pitchFamily="18" charset="0"/>
                                  <a:ea typeface="Cambria Math" panose="02040503050406030204" pitchFamily="18" charset="0"/>
                                </a:rPr>
                                <m:t>2</m:t>
                              </m:r>
                            </m:sup>
                          </m:sSubSup>
                          <m:r>
                            <a:rPr lang="en-US" i="1">
                              <a:solidFill>
                                <a:srgbClr val="000000"/>
                              </a:solidFill>
                              <a:latin typeface="Cambria Math" panose="02040503050406030204" pitchFamily="18" charset="0"/>
                              <a:ea typeface="Cambria Math" panose="02040503050406030204" pitchFamily="18" charset="0"/>
                            </a:rPr>
                            <m:t>,…</m:t>
                          </m:r>
                        </m:e>
                      </m:d>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32" name="Rectangle 31">
                <a:extLst>
                  <a:ext uri="{FF2B5EF4-FFF2-40B4-BE49-F238E27FC236}">
                    <a16:creationId xmlns:a16="http://schemas.microsoft.com/office/drawing/2014/main" id="{B467099C-B53D-46C3-B795-4E5ADAD433F2}"/>
                  </a:ext>
                </a:extLst>
              </p:cNvPr>
              <p:cNvSpPr>
                <a:spLocks noRot="1" noChangeAspect="1" noMove="1" noResize="1" noEditPoints="1" noAdjustHandles="1" noChangeArrowheads="1" noChangeShapeType="1" noTextEdit="1"/>
              </p:cNvSpPr>
              <p:nvPr/>
            </p:nvSpPr>
            <p:spPr bwMode="auto">
              <a:xfrm>
                <a:off x="1818774" y="3893406"/>
                <a:ext cx="2028265" cy="384741"/>
              </a:xfrm>
              <a:prstGeom prst="rect">
                <a:avLst/>
              </a:prstGeom>
              <a:blipFill>
                <a:blip r:embed="rId3"/>
                <a:stretch>
                  <a:fillRect b="-4615"/>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34" name="Trapezoid 33">
            <a:extLst>
              <a:ext uri="{FF2B5EF4-FFF2-40B4-BE49-F238E27FC236}">
                <a16:creationId xmlns:a16="http://schemas.microsoft.com/office/drawing/2014/main" id="{9AA3B358-A5ED-4350-A91D-C579CF80DAC9}"/>
              </a:ext>
            </a:extLst>
          </p:cNvPr>
          <p:cNvSpPr/>
          <p:nvPr/>
        </p:nvSpPr>
        <p:spPr bwMode="auto">
          <a:xfrm rot="16200000" flipH="1" flipV="1">
            <a:off x="3251184" y="5480158"/>
            <a:ext cx="783097" cy="341542"/>
          </a:xfrm>
          <a:prstGeom prst="trapezoid">
            <a:avLst>
              <a:gd name="adj" fmla="val 9200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AD78BE9-53EE-417E-962C-A580BC4D490B}"/>
                  </a:ext>
                </a:extLst>
              </p:cNvPr>
              <p:cNvSpPr txBox="1"/>
              <p:nvPr/>
            </p:nvSpPr>
            <p:spPr>
              <a:xfrm>
                <a:off x="3367100" y="5398035"/>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oMath>
                  </m:oMathPara>
                </a14:m>
                <a:endParaRPr lang="en-US" sz="2400" dirty="0"/>
              </a:p>
            </p:txBody>
          </p:sp>
        </mc:Choice>
        <mc:Fallback xmlns="">
          <p:sp>
            <p:nvSpPr>
              <p:cNvPr id="35" name="TextBox 34">
                <a:extLst>
                  <a:ext uri="{FF2B5EF4-FFF2-40B4-BE49-F238E27FC236}">
                    <a16:creationId xmlns:a16="http://schemas.microsoft.com/office/drawing/2014/main" id="{CAD78BE9-53EE-417E-962C-A580BC4D490B}"/>
                  </a:ext>
                </a:extLst>
              </p:cNvPr>
              <p:cNvSpPr txBox="1">
                <a:spLocks noRot="1" noChangeAspect="1" noMove="1" noResize="1" noEditPoints="1" noAdjustHandles="1" noChangeArrowheads="1" noChangeShapeType="1" noTextEdit="1"/>
              </p:cNvSpPr>
              <p:nvPr/>
            </p:nvSpPr>
            <p:spPr>
              <a:xfrm>
                <a:off x="3367100" y="5398035"/>
                <a:ext cx="446404" cy="461665"/>
              </a:xfrm>
              <a:prstGeom prst="rect">
                <a:avLst/>
              </a:prstGeom>
              <a:blipFill>
                <a:blip r:embed="rId4"/>
                <a:stretch>
                  <a:fillRect/>
                </a:stretch>
              </a:blipFill>
            </p:spPr>
            <p:txBody>
              <a:bodyPr/>
              <a:lstStyle/>
              <a:p>
                <a:r>
                  <a:rPr lang="en-US">
                    <a:noFill/>
                  </a:rPr>
                  <a:t> </a:t>
                </a:r>
              </a:p>
            </p:txBody>
          </p:sp>
        </mc:Fallback>
      </mc:AlternateContent>
      <p:sp>
        <p:nvSpPr>
          <p:cNvPr id="36" name="Trapezoid 35">
            <a:extLst>
              <a:ext uri="{FF2B5EF4-FFF2-40B4-BE49-F238E27FC236}">
                <a16:creationId xmlns:a16="http://schemas.microsoft.com/office/drawing/2014/main" id="{7C4F0421-30CB-487F-87D7-C39823593F50}"/>
              </a:ext>
            </a:extLst>
          </p:cNvPr>
          <p:cNvSpPr/>
          <p:nvPr/>
        </p:nvSpPr>
        <p:spPr bwMode="auto">
          <a:xfrm flipH="1" flipV="1">
            <a:off x="1818776" y="4282953"/>
            <a:ext cx="2028264" cy="424360"/>
          </a:xfrm>
          <a:prstGeom prst="trapezoid">
            <a:avLst>
              <a:gd name="adj" fmla="val 128361"/>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C0A4DEF-0008-4CE9-8368-E4A954886DDD}"/>
                  </a:ext>
                </a:extLst>
              </p:cNvPr>
              <p:cNvSpPr txBox="1"/>
              <p:nvPr/>
            </p:nvSpPr>
            <p:spPr>
              <a:xfrm flipH="1">
                <a:off x="2497228" y="4240842"/>
                <a:ext cx="6713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ea typeface="Cambria Math" panose="02040503050406030204" pitchFamily="18" charset="0"/>
                        </a:rPr>
                        <m:t>ℳ</m:t>
                      </m:r>
                    </m:oMath>
                  </m:oMathPara>
                </a14:m>
                <a:endParaRPr lang="en-US" sz="2400" dirty="0"/>
              </a:p>
            </p:txBody>
          </p:sp>
        </mc:Choice>
        <mc:Fallback xmlns="">
          <p:sp>
            <p:nvSpPr>
              <p:cNvPr id="37" name="TextBox 36">
                <a:extLst>
                  <a:ext uri="{FF2B5EF4-FFF2-40B4-BE49-F238E27FC236}">
                    <a16:creationId xmlns:a16="http://schemas.microsoft.com/office/drawing/2014/main" id="{DC0A4DEF-0008-4CE9-8368-E4A954886DDD}"/>
                  </a:ext>
                </a:extLst>
              </p:cNvPr>
              <p:cNvSpPr txBox="1">
                <a:spLocks noRot="1" noChangeAspect="1" noMove="1" noResize="1" noEditPoints="1" noAdjustHandles="1" noChangeArrowheads="1" noChangeShapeType="1" noTextEdit="1"/>
              </p:cNvSpPr>
              <p:nvPr/>
            </p:nvSpPr>
            <p:spPr>
              <a:xfrm flipH="1">
                <a:off x="2497228" y="4240842"/>
                <a:ext cx="67136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6CAEF08E-935C-44AE-A008-29820AB3F25C}"/>
                  </a:ext>
                </a:extLst>
              </p:cNvPr>
              <p:cNvSpPr/>
              <p:nvPr/>
            </p:nvSpPr>
            <p:spPr bwMode="auto">
              <a:xfrm>
                <a:off x="2354359" y="4707737"/>
                <a:ext cx="957099" cy="336275"/>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ℳ</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39" name="Rectangle 38">
                <a:extLst>
                  <a:ext uri="{FF2B5EF4-FFF2-40B4-BE49-F238E27FC236}">
                    <a16:creationId xmlns:a16="http://schemas.microsoft.com/office/drawing/2014/main" id="{6CAEF08E-935C-44AE-A008-29820AB3F25C}"/>
                  </a:ext>
                </a:extLst>
              </p:cNvPr>
              <p:cNvSpPr>
                <a:spLocks noRot="1" noChangeAspect="1" noMove="1" noResize="1" noEditPoints="1" noAdjustHandles="1" noChangeArrowheads="1" noChangeShapeType="1" noTextEdit="1"/>
              </p:cNvSpPr>
              <p:nvPr/>
            </p:nvSpPr>
            <p:spPr bwMode="auto">
              <a:xfrm>
                <a:off x="2354359" y="4707737"/>
                <a:ext cx="957099" cy="336275"/>
              </a:xfrm>
              <a:prstGeom prst="rect">
                <a:avLst/>
              </a:prstGeom>
              <a:blipFill>
                <a:blip r:embed="rId6"/>
                <a:stretch>
                  <a:fillRect b="-24561"/>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8142038C-B4FD-46FF-A568-73983A531A77}"/>
              </a:ext>
            </a:extLst>
          </p:cNvPr>
          <p:cNvCxnSpPr>
            <a:cxnSpLocks/>
            <a:stCxn id="39" idx="2"/>
          </p:cNvCxnSpPr>
          <p:nvPr/>
        </p:nvCxnSpPr>
        <p:spPr bwMode="auto">
          <a:xfrm>
            <a:off x="2832909" y="5044012"/>
            <a:ext cx="612036" cy="41421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6B96EA2F-607B-41C1-85D6-6078804061C4}"/>
              </a:ext>
            </a:extLst>
          </p:cNvPr>
          <p:cNvCxnSpPr>
            <a:cxnSpLocks/>
            <a:stCxn id="35" idx="3"/>
          </p:cNvCxnSpPr>
          <p:nvPr/>
        </p:nvCxnSpPr>
        <p:spPr bwMode="auto">
          <a:xfrm>
            <a:off x="3813504" y="5628868"/>
            <a:ext cx="3178311" cy="792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7CFE44D-52D1-4FB3-AE2B-BB544EDA2E9C}"/>
                  </a:ext>
                </a:extLst>
              </p:cNvPr>
              <p:cNvSpPr txBox="1"/>
              <p:nvPr/>
            </p:nvSpPr>
            <p:spPr>
              <a:xfrm>
                <a:off x="3367100" y="5264121"/>
                <a:ext cx="3695425" cy="673518"/>
              </a:xfrm>
              <a:prstGeom prst="rect">
                <a:avLst/>
              </a:prstGeom>
              <a:noFill/>
            </p:spPr>
            <p:txBody>
              <a:bodyPr wrap="square">
                <a:spAutoFit/>
              </a:bodyPr>
              <a:lstStyle/>
              <a:p>
                <a:pPr lvl="1"/>
                <a14:m>
                  <m:oMath xmlns:m="http://schemas.openxmlformats.org/officeDocument/2006/math">
                    <m:sSub>
                      <m:sSubPr>
                        <m:ctrlPr>
                          <a:rPr lang="en-US" i="1" smtClean="0">
                            <a:solidFill>
                              <a:srgbClr val="FF00FF"/>
                            </a:solidFill>
                            <a:latin typeface="Cambria Math" panose="02040503050406030204" pitchFamily="18" charset="0"/>
                            <a:ea typeface="Cambria Math" panose="02040503050406030204" pitchFamily="18" charset="0"/>
                          </a:rPr>
                        </m:ctrlPr>
                      </m:sSubPr>
                      <m:e>
                        <m:r>
                          <m:rPr>
                            <m:sty m:val="p"/>
                          </m:rPr>
                          <a:rPr lang="el-GR" i="1">
                            <a:solidFill>
                              <a:srgbClr val="FF00FF"/>
                            </a:solidFill>
                            <a:latin typeface="Cambria Math" panose="02040503050406030204" pitchFamily="18" charset="0"/>
                            <a:ea typeface="Cambria Math" panose="02040503050406030204" pitchFamily="18" charset="0"/>
                          </a:rPr>
                          <m:t>Δ</m:t>
                        </m:r>
                      </m:e>
                      <m:sub>
                        <m:r>
                          <a:rPr lang="en-US" i="1">
                            <a:solidFill>
                              <a:srgbClr val="FF00FF"/>
                            </a:solidFill>
                            <a:latin typeface="Cambria Math" panose="02040503050406030204" pitchFamily="18" charset="0"/>
                            <a:ea typeface="Cambria Math" panose="02040503050406030204" pitchFamily="18" charset="0"/>
                          </a:rPr>
                          <m:t>𝑖</m:t>
                        </m:r>
                      </m:sub>
                    </m:sSub>
                    <m:r>
                      <a:rPr lang="en-US" i="1">
                        <a:solidFill>
                          <a:srgbClr val="FF00FF"/>
                        </a:solidFill>
                        <a:latin typeface="Cambria Math" panose="02040503050406030204" pitchFamily="18" charset="0"/>
                        <a:ea typeface="Cambria Math" panose="02040503050406030204" pitchFamily="18" charset="0"/>
                      </a:rPr>
                      <m:t> ,</m:t>
                    </m:r>
                    <m:r>
                      <a:rPr lang="en-US" i="1" smtClean="0">
                        <a:solidFill>
                          <a:srgbClr val="FF00FF"/>
                        </a:solidFill>
                        <a:latin typeface="Cambria Math" panose="02040503050406030204" pitchFamily="18" charset="0"/>
                        <a:ea typeface="Cambria Math" panose="02040503050406030204" pitchFamily="18" charset="0"/>
                      </a:rPr>
                      <m:t>𝑃𝑜𝑊</m:t>
                    </m:r>
                    <m:d>
                      <m:dPr>
                        <m:ctrlPr>
                          <a:rPr lang="en-US" i="1">
                            <a:solidFill>
                              <a:srgbClr val="FF00FF"/>
                            </a:solidFill>
                            <a:latin typeface="Cambria Math" panose="02040503050406030204" pitchFamily="18" charset="0"/>
                            <a:ea typeface="Cambria Math" panose="02040503050406030204" pitchFamily="18" charset="0"/>
                          </a:rPr>
                        </m:ctrlPr>
                      </m:dPr>
                      <m:e>
                        <m:sSub>
                          <m:sSubPr>
                            <m:ctrlPr>
                              <a:rPr lang="en-US" i="1">
                                <a:solidFill>
                                  <a:srgbClr val="FF00FF"/>
                                </a:solidFill>
                                <a:latin typeface="Cambria Math" panose="02040503050406030204" pitchFamily="18" charset="0"/>
                                <a:ea typeface="Cambria Math" panose="02040503050406030204" pitchFamily="18" charset="0"/>
                              </a:rPr>
                            </m:ctrlPr>
                          </m:sSubPr>
                          <m:e>
                            <m:r>
                              <a:rPr lang="en-US" i="1">
                                <a:solidFill>
                                  <a:srgbClr val="FF00FF"/>
                                </a:solidFill>
                                <a:latin typeface="Cambria Math" panose="02040503050406030204" pitchFamily="18" charset="0"/>
                                <a:ea typeface="Cambria Math" panose="02040503050406030204" pitchFamily="18" charset="0"/>
                              </a:rPr>
                              <m:t>𝑣</m:t>
                            </m:r>
                          </m:e>
                          <m:sub>
                            <m:r>
                              <a:rPr lang="en-US" i="1">
                                <a:solidFill>
                                  <a:srgbClr val="FF00FF"/>
                                </a:solidFill>
                                <a:latin typeface="Cambria Math" panose="02040503050406030204" pitchFamily="18" charset="0"/>
                                <a:ea typeface="Cambria Math" panose="02040503050406030204" pitchFamily="18" charset="0"/>
                              </a:rPr>
                              <m:t>𝑖</m:t>
                            </m:r>
                          </m:sub>
                        </m:sSub>
                        <m:r>
                          <a:rPr lang="en-US" b="0" i="1" smtClean="0">
                            <a:solidFill>
                              <a:srgbClr val="FF00FF"/>
                            </a:solidFill>
                            <a:latin typeface="Cambria Math" panose="02040503050406030204" pitchFamily="18" charset="0"/>
                            <a:ea typeface="Cambria Math" panose="02040503050406030204" pitchFamily="18" charset="0"/>
                          </a:rPr>
                          <m:t>,</m:t>
                        </m:r>
                        <m:sSub>
                          <m:sSubPr>
                            <m:ctrlPr>
                              <a:rPr lang="en-US" i="1">
                                <a:solidFill>
                                  <a:srgbClr val="FF00FF"/>
                                </a:solidFill>
                                <a:latin typeface="Cambria Math" panose="02040503050406030204" pitchFamily="18" charset="0"/>
                                <a:ea typeface="Cambria Math" panose="02040503050406030204" pitchFamily="18" charset="0"/>
                              </a:rPr>
                            </m:ctrlPr>
                          </m:sSubPr>
                          <m:e>
                            <m:r>
                              <m:rPr>
                                <m:sty m:val="p"/>
                              </m:rPr>
                              <a:rPr lang="el-GR" i="1">
                                <a:solidFill>
                                  <a:srgbClr val="FF00FF"/>
                                </a:solidFill>
                                <a:latin typeface="Cambria Math" panose="02040503050406030204" pitchFamily="18" charset="0"/>
                                <a:ea typeface="Cambria Math" panose="02040503050406030204" pitchFamily="18" charset="0"/>
                              </a:rPr>
                              <m:t>Δ</m:t>
                            </m:r>
                          </m:e>
                          <m:sub>
                            <m:r>
                              <a:rPr lang="en-US" i="1">
                                <a:solidFill>
                                  <a:srgbClr val="FF00FF"/>
                                </a:solidFill>
                                <a:latin typeface="Cambria Math" panose="02040503050406030204" pitchFamily="18" charset="0"/>
                                <a:ea typeface="Cambria Math" panose="02040503050406030204" pitchFamily="18" charset="0"/>
                              </a:rPr>
                              <m:t>𝑖</m:t>
                            </m:r>
                            <m:r>
                              <a:rPr lang="en-US" b="0" i="1" smtClean="0">
                                <a:solidFill>
                                  <a:srgbClr val="FF00FF"/>
                                </a:solidFill>
                                <a:latin typeface="Cambria Math" panose="02040503050406030204" pitchFamily="18" charset="0"/>
                                <a:ea typeface="Cambria Math" panose="02040503050406030204" pitchFamily="18" charset="0"/>
                              </a:rPr>
                              <m:t>−</m:t>
                            </m:r>
                            <m:r>
                              <a:rPr lang="en-US" b="0" i="1" smtClean="0">
                                <a:solidFill>
                                  <a:srgbClr val="FF00FF"/>
                                </a:solidFill>
                                <a:latin typeface="Cambria Math" panose="02040503050406030204" pitchFamily="18" charset="0"/>
                                <a:ea typeface="Cambria Math" panose="02040503050406030204" pitchFamily="18" charset="0"/>
                              </a:rPr>
                              <m:t>1</m:t>
                            </m:r>
                          </m:sub>
                        </m:sSub>
                      </m:e>
                    </m:d>
                    <m:r>
                      <a:rPr lang="en-US" i="1">
                        <a:solidFill>
                          <a:srgbClr val="FF00FF"/>
                        </a:solidFill>
                        <a:latin typeface="Cambria Math" panose="02040503050406030204" pitchFamily="18" charset="0"/>
                        <a:ea typeface="Cambria Math" panose="02040503050406030204" pitchFamily="18" charset="0"/>
                      </a:rPr>
                      <m:t> </m:t>
                    </m:r>
                    <m:r>
                      <a:rPr lang="en-US" b="0" i="1" smtClean="0">
                        <a:solidFill>
                          <a:srgbClr val="FF00FF"/>
                        </a:solidFill>
                        <a:latin typeface="Cambria Math" panose="02040503050406030204" pitchFamily="18" charset="0"/>
                        <a:ea typeface="Cambria Math" panose="02040503050406030204" pitchFamily="18" charset="0"/>
                      </a:rPr>
                      <m:t>, </m:t>
                    </m:r>
                    <m:sSub>
                      <m:sSubPr>
                        <m:ctrlPr>
                          <a:rPr lang="en-US" sz="1800" b="0" i="1" dirty="0" smtClean="0">
                            <a:solidFill>
                              <a:srgbClr val="FF00FF"/>
                            </a:solidFill>
                            <a:latin typeface="Cambria Math" panose="02040503050406030204" pitchFamily="18" charset="0"/>
                            <a:ea typeface="Cambria Math" panose="02040503050406030204" pitchFamily="18" charset="0"/>
                          </a:rPr>
                        </m:ctrlPr>
                      </m:sSubPr>
                      <m:e>
                        <m:r>
                          <a:rPr lang="en-US" sz="1800" i="1" dirty="0">
                            <a:solidFill>
                              <a:srgbClr val="FF00FF"/>
                            </a:solidFill>
                            <a:latin typeface="Cambria Math" panose="02040503050406030204" pitchFamily="18" charset="0"/>
                            <a:ea typeface="Cambria Math" panose="02040503050406030204" pitchFamily="18" charset="0"/>
                          </a:rPr>
                          <m:t>𝑆𝑖𝑔𝑛</m:t>
                        </m:r>
                      </m:e>
                      <m:sub>
                        <m:sSub>
                          <m:sSubPr>
                            <m:ctrlPr>
                              <a:rPr lang="en-US" sz="1800" b="0" i="1" dirty="0" smtClean="0">
                                <a:solidFill>
                                  <a:srgbClr val="FF00FF"/>
                                </a:solidFill>
                                <a:latin typeface="Cambria Math" panose="02040503050406030204" pitchFamily="18" charset="0"/>
                                <a:ea typeface="Cambria Math" panose="02040503050406030204" pitchFamily="18" charset="0"/>
                              </a:rPr>
                            </m:ctrlPr>
                          </m:sSubPr>
                          <m:e>
                            <m:r>
                              <a:rPr lang="en-US" sz="1800" b="0" i="1" dirty="0" smtClean="0">
                                <a:solidFill>
                                  <a:srgbClr val="FF00FF"/>
                                </a:solidFill>
                                <a:latin typeface="Cambria Math" panose="02040503050406030204" pitchFamily="18" charset="0"/>
                                <a:ea typeface="Cambria Math" panose="02040503050406030204" pitchFamily="18" charset="0"/>
                              </a:rPr>
                              <m:t>𝑠</m:t>
                            </m:r>
                          </m:e>
                          <m:sub>
                            <m:r>
                              <a:rPr lang="en-US" sz="1800" b="0" i="1" dirty="0" smtClean="0">
                                <a:solidFill>
                                  <a:srgbClr val="FF00FF"/>
                                </a:solidFill>
                                <a:latin typeface="Cambria Math" panose="02040503050406030204" pitchFamily="18" charset="0"/>
                                <a:ea typeface="Cambria Math" panose="02040503050406030204" pitchFamily="18" charset="0"/>
                              </a:rPr>
                              <m:t>𝑖</m:t>
                            </m:r>
                          </m:sub>
                        </m:sSub>
                      </m:sub>
                    </m:sSub>
                    <m:r>
                      <a:rPr lang="en-US" sz="1800" b="0" i="1" dirty="0" smtClean="0">
                        <a:solidFill>
                          <a:srgbClr val="FF00FF"/>
                        </a:solidFill>
                        <a:latin typeface="Cambria Math" panose="02040503050406030204" pitchFamily="18" charset="0"/>
                        <a:ea typeface="Cambria Math" panose="02040503050406030204" pitchFamily="18" charset="0"/>
                      </a:rPr>
                      <m:t>(</m:t>
                    </m:r>
                    <m:sSub>
                      <m:sSubPr>
                        <m:ctrlPr>
                          <a:rPr lang="en-US" i="1" smtClean="0">
                            <a:solidFill>
                              <a:srgbClr val="FF00FF"/>
                            </a:solidFill>
                            <a:latin typeface="Cambria Math" panose="02040503050406030204" pitchFamily="18" charset="0"/>
                            <a:ea typeface="Cambria Math" panose="02040503050406030204" pitchFamily="18" charset="0"/>
                          </a:rPr>
                        </m:ctrlPr>
                      </m:sSubPr>
                      <m:e>
                        <m:r>
                          <m:rPr>
                            <m:sty m:val="p"/>
                          </m:rPr>
                          <a:rPr lang="el-GR" i="1">
                            <a:solidFill>
                              <a:srgbClr val="FF00FF"/>
                            </a:solidFill>
                            <a:latin typeface="Cambria Math" panose="02040503050406030204" pitchFamily="18" charset="0"/>
                            <a:ea typeface="Cambria Math" panose="02040503050406030204" pitchFamily="18" charset="0"/>
                          </a:rPr>
                          <m:t>Δ</m:t>
                        </m:r>
                      </m:e>
                      <m:sub>
                        <m:r>
                          <a:rPr lang="en-US" b="0" i="1" smtClean="0">
                            <a:solidFill>
                              <a:srgbClr val="FF00FF"/>
                            </a:solidFill>
                            <a:latin typeface="Cambria Math" panose="02040503050406030204" pitchFamily="18" charset="0"/>
                            <a:ea typeface="Cambria Math" panose="02040503050406030204" pitchFamily="18" charset="0"/>
                          </a:rPr>
                          <m:t>𝑖</m:t>
                        </m:r>
                      </m:sub>
                    </m:sSub>
                  </m:oMath>
                </a14:m>
                <a:r>
                  <a:rPr lang="en-US" sz="1800" dirty="0">
                    <a:solidFill>
                      <a:srgbClr val="FF00FF"/>
                    </a:solidFill>
                  </a:rPr>
                  <a:t>)</a:t>
                </a:r>
              </a:p>
              <a:p>
                <a:pPr lvl="1"/>
                <a:r>
                  <a:rPr lang="en-US" dirty="0">
                    <a:solidFill>
                      <a:srgbClr val="FF00FF"/>
                    </a:solidFill>
                  </a:rPr>
                  <a:t>Where </a:t>
                </a:r>
                <a14:m>
                  <m:oMath xmlns:m="http://schemas.openxmlformats.org/officeDocument/2006/math">
                    <m:sSub>
                      <m:sSubPr>
                        <m:ctrlPr>
                          <a:rPr lang="en-US" i="1" smtClean="0">
                            <a:solidFill>
                              <a:srgbClr val="FF00FF"/>
                            </a:solidFill>
                            <a:latin typeface="Cambria Math" panose="02040503050406030204" pitchFamily="18" charset="0"/>
                            <a:ea typeface="Cambria Math" panose="02040503050406030204" pitchFamily="18" charset="0"/>
                          </a:rPr>
                        </m:ctrlPr>
                      </m:sSubPr>
                      <m:e>
                        <m:r>
                          <m:rPr>
                            <m:sty m:val="p"/>
                          </m:rPr>
                          <a:rPr lang="el-GR" i="1">
                            <a:solidFill>
                              <a:srgbClr val="FF00FF"/>
                            </a:solidFill>
                            <a:latin typeface="Cambria Math" panose="02040503050406030204" pitchFamily="18" charset="0"/>
                            <a:ea typeface="Cambria Math" panose="02040503050406030204" pitchFamily="18" charset="0"/>
                          </a:rPr>
                          <m:t>Δ</m:t>
                        </m:r>
                      </m:e>
                      <m:sub>
                        <m:r>
                          <a:rPr lang="en-US" b="0" i="1" smtClean="0">
                            <a:solidFill>
                              <a:srgbClr val="FF00FF"/>
                            </a:solidFill>
                            <a:latin typeface="Cambria Math" panose="02040503050406030204" pitchFamily="18" charset="0"/>
                            <a:ea typeface="Cambria Math" panose="02040503050406030204" pitchFamily="18" charset="0"/>
                          </a:rPr>
                          <m:t>𝑖</m:t>
                        </m:r>
                      </m:sub>
                    </m:sSub>
                  </m:oMath>
                </a14:m>
                <a:r>
                  <a:rPr lang="en-US" dirty="0">
                    <a:solidFill>
                      <a:srgbClr val="000000"/>
                    </a:solidFill>
                    <a:ea typeface="Cambria Math" panose="02040503050406030204" pitchFamily="18" charset="0"/>
                  </a:rPr>
                  <a:t> </a:t>
                </a:r>
                <a14:m>
                  <m:oMath xmlns:m="http://schemas.openxmlformats.org/officeDocument/2006/math">
                    <m:r>
                      <a:rPr lang="en-US" i="1" smtClean="0">
                        <a:solidFill>
                          <a:srgbClr val="FF00FF"/>
                        </a:solidFill>
                        <a:latin typeface="Cambria Math" panose="02040503050406030204" pitchFamily="18" charset="0"/>
                        <a:ea typeface="Cambria Math" panose="02040503050406030204" pitchFamily="18" charset="0"/>
                      </a:rPr>
                      <m:t>=</m:t>
                    </m:r>
                    <m:r>
                      <a:rPr lang="en-US" i="1" smtClean="0">
                        <a:solidFill>
                          <a:srgbClr val="FF00FF"/>
                        </a:solidFill>
                        <a:latin typeface="Cambria Math" panose="02040503050406030204" pitchFamily="18" charset="0"/>
                        <a:ea typeface="Cambria Math" panose="02040503050406030204" pitchFamily="18" charset="0"/>
                      </a:rPr>
                      <m:t>h</m:t>
                    </m:r>
                    <m:r>
                      <a:rPr lang="en-US" i="1" smtClean="0">
                        <a:solidFill>
                          <a:srgbClr val="FF00FF"/>
                        </a:solidFill>
                        <a:latin typeface="Cambria Math" panose="02040503050406030204" pitchFamily="18" charset="0"/>
                        <a:ea typeface="Cambria Math" panose="02040503050406030204" pitchFamily="18" charset="0"/>
                      </a:rPr>
                      <m:t>(</m:t>
                    </m:r>
                    <m:sSub>
                      <m:sSubPr>
                        <m:ctrlPr>
                          <a:rPr lang="en-US" i="1">
                            <a:solidFill>
                              <a:srgbClr val="FF00FF"/>
                            </a:solidFill>
                            <a:latin typeface="Cambria Math" panose="02040503050406030204" pitchFamily="18" charset="0"/>
                            <a:ea typeface="Cambria Math" panose="02040503050406030204" pitchFamily="18" charset="0"/>
                          </a:rPr>
                        </m:ctrlPr>
                      </m:sSubPr>
                      <m:e>
                        <m:r>
                          <m:rPr>
                            <m:sty m:val="p"/>
                          </m:rPr>
                          <a:rPr lang="el-GR" i="1">
                            <a:solidFill>
                              <a:srgbClr val="FF00FF"/>
                            </a:solidFill>
                            <a:latin typeface="Cambria Math" panose="02040503050406030204" pitchFamily="18" charset="0"/>
                            <a:ea typeface="Cambria Math" panose="02040503050406030204" pitchFamily="18" charset="0"/>
                          </a:rPr>
                          <m:t>Δ</m:t>
                        </m:r>
                      </m:e>
                      <m:sub>
                        <m:r>
                          <a:rPr lang="en-US" b="0" i="1" smtClean="0">
                            <a:solidFill>
                              <a:srgbClr val="FF00FF"/>
                            </a:solidFill>
                            <a:latin typeface="Cambria Math" panose="02040503050406030204" pitchFamily="18" charset="0"/>
                            <a:ea typeface="Cambria Math" panose="02040503050406030204" pitchFamily="18" charset="0"/>
                          </a:rPr>
                          <m:t>𝑖</m:t>
                        </m:r>
                        <m:r>
                          <a:rPr lang="en-US" b="0" i="1" smtClean="0">
                            <a:solidFill>
                              <a:srgbClr val="FF00FF"/>
                            </a:solidFill>
                            <a:latin typeface="Cambria Math" panose="02040503050406030204" pitchFamily="18" charset="0"/>
                            <a:ea typeface="Cambria Math" panose="02040503050406030204" pitchFamily="18" charset="0"/>
                          </a:rPr>
                          <m:t>−</m:t>
                        </m:r>
                        <m:r>
                          <a:rPr lang="en-US" b="0" i="1" smtClean="0">
                            <a:solidFill>
                              <a:srgbClr val="FF00FF"/>
                            </a:solidFill>
                            <a:latin typeface="Cambria Math" panose="02040503050406030204" pitchFamily="18" charset="0"/>
                            <a:ea typeface="Cambria Math" panose="02040503050406030204" pitchFamily="18" charset="0"/>
                          </a:rPr>
                          <m:t>1</m:t>
                        </m:r>
                      </m:sub>
                    </m:sSub>
                  </m:oMath>
                </a14:m>
                <a:r>
                  <a:rPr lang="en-US" dirty="0">
                    <a:solidFill>
                      <a:srgbClr val="FF00FF"/>
                    </a:solidFill>
                  </a:rPr>
                  <a:t>,</a:t>
                </a:r>
                <a14:m>
                  <m:oMath xmlns:m="http://schemas.openxmlformats.org/officeDocument/2006/math">
                    <m:r>
                      <a:rPr lang="en-US" i="1" dirty="0">
                        <a:solidFill>
                          <a:srgbClr val="FF00FF"/>
                        </a:solidFill>
                        <a:latin typeface="Cambria Math" panose="02040503050406030204" pitchFamily="18" charset="0"/>
                        <a:ea typeface="Cambria Math" panose="02040503050406030204" pitchFamily="18" charset="0"/>
                      </a:rPr>
                      <m:t>ℳ</m:t>
                    </m:r>
                    <m:r>
                      <a:rPr lang="en-US" i="1">
                        <a:solidFill>
                          <a:srgbClr val="FF00FF"/>
                        </a:solidFill>
                        <a:latin typeface="Cambria Math" panose="02040503050406030204" pitchFamily="18" charset="0"/>
                      </a:rPr>
                      <m:t>(</m:t>
                    </m:r>
                    <m:sSub>
                      <m:sSubPr>
                        <m:ctrlPr>
                          <a:rPr lang="en-US" i="1">
                            <a:solidFill>
                              <a:srgbClr val="FF00FF"/>
                            </a:solidFill>
                            <a:latin typeface="Cambria Math" panose="02040503050406030204" pitchFamily="18" charset="0"/>
                          </a:rPr>
                        </m:ctrlPr>
                      </m:sSubPr>
                      <m:e>
                        <m:r>
                          <a:rPr lang="en-US" i="1">
                            <a:solidFill>
                              <a:srgbClr val="FF00FF"/>
                            </a:solidFill>
                            <a:latin typeface="Cambria Math" panose="02040503050406030204" pitchFamily="18" charset="0"/>
                          </a:rPr>
                          <m:t>𝐵</m:t>
                        </m:r>
                      </m:e>
                      <m:sub>
                        <m:r>
                          <a:rPr lang="en-US" b="0" i="1" smtClean="0">
                            <a:solidFill>
                              <a:srgbClr val="FF00FF"/>
                            </a:solidFill>
                            <a:latin typeface="Cambria Math" panose="02040503050406030204" pitchFamily="18" charset="0"/>
                          </a:rPr>
                          <m:t>𝑖</m:t>
                        </m:r>
                      </m:sub>
                    </m:sSub>
                    <m:r>
                      <a:rPr lang="en-US" i="1">
                        <a:solidFill>
                          <a:srgbClr val="FF00FF"/>
                        </a:solidFill>
                        <a:latin typeface="Cambria Math" panose="02040503050406030204" pitchFamily="18" charset="0"/>
                      </a:rPr>
                      <m:t>)</m:t>
                    </m:r>
                  </m:oMath>
                </a14:m>
                <a:r>
                  <a:rPr lang="en-US" dirty="0">
                    <a:solidFill>
                      <a:srgbClr val="FF00FF"/>
                    </a:solidFill>
                  </a:rPr>
                  <a:t>)</a:t>
                </a:r>
                <a:endParaRPr lang="en-US" sz="1800" dirty="0">
                  <a:solidFill>
                    <a:srgbClr val="FF00FF"/>
                  </a:solidFill>
                </a:endParaRPr>
              </a:p>
            </p:txBody>
          </p:sp>
        </mc:Choice>
        <mc:Fallback xmlns="">
          <p:sp>
            <p:nvSpPr>
              <p:cNvPr id="42" name="TextBox 41">
                <a:extLst>
                  <a:ext uri="{FF2B5EF4-FFF2-40B4-BE49-F238E27FC236}">
                    <a16:creationId xmlns:a16="http://schemas.microsoft.com/office/drawing/2014/main" id="{A7CFE44D-52D1-4FB3-AE2B-BB544EDA2E9C}"/>
                  </a:ext>
                </a:extLst>
              </p:cNvPr>
              <p:cNvSpPr txBox="1">
                <a:spLocks noRot="1" noChangeAspect="1" noMove="1" noResize="1" noEditPoints="1" noAdjustHandles="1" noChangeArrowheads="1" noChangeShapeType="1" noTextEdit="1"/>
              </p:cNvSpPr>
              <p:nvPr/>
            </p:nvSpPr>
            <p:spPr>
              <a:xfrm>
                <a:off x="3367100" y="5264121"/>
                <a:ext cx="3695425" cy="673518"/>
              </a:xfrm>
              <a:prstGeom prst="rect">
                <a:avLst/>
              </a:prstGeom>
              <a:blipFill>
                <a:blip r:embed="rId7"/>
                <a:stretch>
                  <a:fillRect t="-5455" b="-14545"/>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5BF5775B-6A4A-466D-A119-CD33BD676540}"/>
              </a:ext>
            </a:extLst>
          </p:cNvPr>
          <p:cNvCxnSpPr>
            <a:cxnSpLocks/>
          </p:cNvCxnSpPr>
          <p:nvPr/>
        </p:nvCxnSpPr>
        <p:spPr bwMode="auto">
          <a:xfrm flipV="1">
            <a:off x="1438508" y="5622654"/>
            <a:ext cx="2033453" cy="282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D91ECBF-A636-489A-A035-4A5D736C9C19}"/>
                  </a:ext>
                </a:extLst>
              </p:cNvPr>
              <p:cNvSpPr txBox="1"/>
              <p:nvPr/>
            </p:nvSpPr>
            <p:spPr>
              <a:xfrm>
                <a:off x="989037" y="5273559"/>
                <a:ext cx="749043" cy="3693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i="1" smtClean="0">
                              <a:solidFill>
                                <a:srgbClr val="FF00FF"/>
                              </a:solidFill>
                              <a:latin typeface="Cambria Math" panose="02040503050406030204" pitchFamily="18" charset="0"/>
                              <a:ea typeface="Cambria Math" panose="02040503050406030204" pitchFamily="18" charset="0"/>
                            </a:rPr>
                          </m:ctrlPr>
                        </m:sSubPr>
                        <m:e>
                          <m:r>
                            <m:rPr>
                              <m:sty m:val="p"/>
                            </m:rPr>
                            <a:rPr lang="el-GR" i="1">
                              <a:solidFill>
                                <a:srgbClr val="FF00FF"/>
                              </a:solidFill>
                              <a:latin typeface="Cambria Math" panose="02040503050406030204" pitchFamily="18" charset="0"/>
                              <a:ea typeface="Cambria Math" panose="02040503050406030204" pitchFamily="18" charset="0"/>
                            </a:rPr>
                            <m:t>Δ</m:t>
                          </m:r>
                        </m:e>
                        <m:sub>
                          <m:r>
                            <a:rPr lang="en-US" i="1">
                              <a:solidFill>
                                <a:srgbClr val="FF00FF"/>
                              </a:solidFill>
                              <a:latin typeface="Cambria Math" panose="02040503050406030204" pitchFamily="18" charset="0"/>
                              <a:ea typeface="Cambria Math" panose="02040503050406030204" pitchFamily="18" charset="0"/>
                            </a:rPr>
                            <m:t>𝑖</m:t>
                          </m:r>
                          <m:r>
                            <a:rPr lang="en-US" b="0" i="1" smtClean="0">
                              <a:solidFill>
                                <a:srgbClr val="FF00FF"/>
                              </a:solidFill>
                              <a:latin typeface="Cambria Math" panose="02040503050406030204" pitchFamily="18" charset="0"/>
                              <a:ea typeface="Cambria Math" panose="02040503050406030204" pitchFamily="18" charset="0"/>
                            </a:rPr>
                            <m:t>−</m:t>
                          </m:r>
                          <m:r>
                            <a:rPr lang="en-US" b="0" i="1" smtClean="0">
                              <a:solidFill>
                                <a:srgbClr val="FF00FF"/>
                              </a:solidFill>
                              <a:latin typeface="Cambria Math" panose="02040503050406030204" pitchFamily="18" charset="0"/>
                              <a:ea typeface="Cambria Math" panose="02040503050406030204" pitchFamily="18" charset="0"/>
                            </a:rPr>
                            <m:t>1</m:t>
                          </m:r>
                        </m:sub>
                      </m:sSub>
                    </m:oMath>
                  </m:oMathPara>
                </a14:m>
                <a:endParaRPr lang="en-US" sz="1800" dirty="0">
                  <a:solidFill>
                    <a:srgbClr val="FF00FF"/>
                  </a:solidFill>
                </a:endParaRPr>
              </a:p>
            </p:txBody>
          </p:sp>
        </mc:Choice>
        <mc:Fallback xmlns="">
          <p:sp>
            <p:nvSpPr>
              <p:cNvPr id="44" name="TextBox 43">
                <a:extLst>
                  <a:ext uri="{FF2B5EF4-FFF2-40B4-BE49-F238E27FC236}">
                    <a16:creationId xmlns:a16="http://schemas.microsoft.com/office/drawing/2014/main" id="{7D91ECBF-A636-489A-A035-4A5D736C9C19}"/>
                  </a:ext>
                </a:extLst>
              </p:cNvPr>
              <p:cNvSpPr txBox="1">
                <a:spLocks noRot="1" noChangeAspect="1" noMove="1" noResize="1" noEditPoints="1" noAdjustHandles="1" noChangeArrowheads="1" noChangeShapeType="1" noTextEdit="1"/>
              </p:cNvSpPr>
              <p:nvPr/>
            </p:nvSpPr>
            <p:spPr>
              <a:xfrm>
                <a:off x="989037" y="5273559"/>
                <a:ext cx="749043" cy="369332"/>
              </a:xfrm>
              <a:prstGeom prst="rect">
                <a:avLst/>
              </a:prstGeom>
              <a:blipFill>
                <a:blip r:embed="rId8"/>
                <a:stretch>
                  <a:fillRect r="-37398" b="-1639"/>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F41E5448-FFC1-4F57-8B23-24E3C1C9CF52}"/>
              </a:ext>
            </a:extLst>
          </p:cNvPr>
          <p:cNvSpPr txBox="1"/>
          <p:nvPr/>
        </p:nvSpPr>
        <p:spPr>
          <a:xfrm>
            <a:off x="4496464" y="3148039"/>
            <a:ext cx="4190571" cy="2154436"/>
          </a:xfrm>
          <a:prstGeom prst="rect">
            <a:avLst/>
          </a:prstGeom>
          <a:solidFill>
            <a:schemeClr val="accent1">
              <a:lumMod val="20000"/>
              <a:lumOff val="80000"/>
            </a:schemeClr>
          </a:solidFill>
        </p:spPr>
        <p:txBody>
          <a:bodyPr wrap="square" rtlCol="0">
            <a:spAutoFit/>
          </a:bodyPr>
          <a:lstStyle/>
          <a:p>
            <a:pPr marL="344487" marR="0" lvl="1" algn="l" defTabSz="914400" rtl="0" eaLnBrk="0" fontAlgn="base" latinLnBrk="0" hangingPunct="0">
              <a:lnSpc>
                <a:spcPct val="100000"/>
              </a:lnSpc>
              <a:spcBef>
                <a:spcPct val="20000"/>
              </a:spcBef>
              <a:spcAft>
                <a:spcPct val="0"/>
              </a:spcAft>
              <a:buClr>
                <a:srgbClr val="3B812F"/>
              </a:buClr>
              <a:buSzPct val="60000"/>
              <a:tabLst/>
              <a:defRPr/>
            </a:pPr>
            <a:r>
              <a:rPr kumimoji="0" lang="en-US" sz="2400" b="0" i="0" u="none" strike="noStrike" kern="0" cap="none" spc="0" normalizeH="0" baseline="0" noProof="0" dirty="0">
                <a:ln>
                  <a:noFill/>
                </a:ln>
                <a:effectLst/>
                <a:uLnTx/>
                <a:uFillTx/>
                <a:latin typeface="Arial"/>
                <a:cs typeface="Arial"/>
              </a:rPr>
              <a:t>Miner is rewarded:</a:t>
            </a:r>
            <a:endParaRPr kumimoji="0" lang="en-US" sz="2400" b="1" i="0" u="none" strike="noStrike" kern="0" cap="none" spc="0" normalizeH="0" baseline="0" noProof="0" dirty="0">
              <a:ln>
                <a:noFill/>
              </a:ln>
              <a:effectLst/>
              <a:uLnTx/>
              <a:uFillTx/>
              <a:latin typeface="Arial"/>
              <a:cs typeface="Arial"/>
            </a:endParaRPr>
          </a:p>
          <a:p>
            <a:pPr marL="1022350" marR="0" lvl="2" indent="-350838"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r>
              <a:rPr kumimoji="0" lang="en-US" sz="2000" b="1" i="0" u="none" strike="noStrike" kern="0" cap="none" spc="0" normalizeH="0" baseline="0" noProof="0" dirty="0">
                <a:ln>
                  <a:noFill/>
                </a:ln>
                <a:effectLst/>
                <a:uLnTx/>
                <a:uFillTx/>
                <a:latin typeface="Arial"/>
                <a:cs typeface="Arial"/>
              </a:rPr>
              <a:t>New bitcoins</a:t>
            </a:r>
          </a:p>
          <a:p>
            <a:pPr marL="1479550" lvl="3" indent="-350838" eaLnBrk="0" hangingPunct="0">
              <a:spcBef>
                <a:spcPct val="20000"/>
              </a:spcBef>
              <a:buClr>
                <a:srgbClr val="CC9900"/>
              </a:buClr>
              <a:buSzPct val="65000"/>
              <a:buFont typeface="Wingdings" pitchFamily="2" charset="2"/>
              <a:buChar char="n"/>
              <a:defRPr/>
            </a:pPr>
            <a:r>
              <a:rPr kumimoji="0" lang="en-US" sz="2000" b="0" i="0" u="none" strike="noStrike" kern="0" cap="none" spc="0" normalizeH="0" baseline="0" noProof="0" dirty="0">
                <a:ln>
                  <a:noFill/>
                </a:ln>
                <a:effectLst/>
                <a:uLnTx/>
                <a:uFillTx/>
                <a:latin typeface="Arial"/>
                <a:cs typeface="Arial"/>
              </a:rPr>
              <a:t>Hence ‘mining’: </a:t>
            </a:r>
            <a:br>
              <a:rPr kumimoji="0" lang="en-US" sz="2000" b="0" i="0" u="none" strike="noStrike" kern="0" cap="none" spc="0" normalizeH="0" baseline="0" noProof="0" dirty="0">
                <a:ln>
                  <a:noFill/>
                </a:ln>
                <a:effectLst/>
                <a:uLnTx/>
                <a:uFillTx/>
                <a:latin typeface="Arial"/>
                <a:cs typeface="Arial"/>
              </a:rPr>
            </a:br>
            <a:r>
              <a:rPr kumimoji="0" lang="en-US" sz="2000" b="0" i="0" u="none" strike="noStrike" kern="0" cap="none" spc="0" normalizeH="0" baseline="0" noProof="0" dirty="0">
                <a:ln>
                  <a:noFill/>
                </a:ln>
                <a:effectLst/>
                <a:uLnTx/>
                <a:uFillTx/>
                <a:latin typeface="Arial"/>
                <a:cs typeface="Arial"/>
              </a:rPr>
              <a:t>miner gets ‘gold’</a:t>
            </a:r>
          </a:p>
          <a:p>
            <a:pPr marL="1022350" marR="0" lvl="2" indent="-350838"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r>
              <a:rPr kumimoji="0" lang="en-US" sz="2000" b="0" i="0" u="none" strike="noStrike" kern="0" cap="none" spc="0" normalizeH="0" baseline="0" noProof="0" dirty="0">
                <a:ln>
                  <a:noFill/>
                </a:ln>
                <a:effectLst/>
                <a:uLnTx/>
                <a:uFillTx/>
                <a:latin typeface="Arial"/>
                <a:cs typeface="Arial"/>
              </a:rPr>
              <a:t>(and fraction of payments)</a:t>
            </a:r>
          </a:p>
          <a:p>
            <a:endParaRPr lang="en-US" dirty="0"/>
          </a:p>
        </p:txBody>
      </p:sp>
    </p:spTree>
    <p:extLst>
      <p:ext uri="{BB962C8B-B14F-4D97-AF65-F5344CB8AC3E}">
        <p14:creationId xmlns:p14="http://schemas.microsoft.com/office/powerpoint/2010/main" val="279450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Oval 25"/>
              <p:cNvSpPr/>
              <p:nvPr/>
            </p:nvSpPr>
            <p:spPr bwMode="auto">
              <a:xfrm>
                <a:off x="2314866" y="1102658"/>
                <a:ext cx="2285679" cy="174915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Domain </a:t>
                </a:r>
                <a14:m>
                  <m:oMath xmlns:m="http://schemas.openxmlformats.org/officeDocument/2006/math">
                    <m:sSup>
                      <m:sSupPr>
                        <m:ctrlP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ctrlPr>
                      </m:sSupPr>
                      <m:e>
                        <m:d>
                          <m:dPr>
                            <m:begChr m:val="{"/>
                            <m:endChr m:val="}"/>
                            <m:ctrlP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ctrlPr>
                          </m:dPr>
                          <m:e>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0</m:t>
                            </m:r>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m:t>
                            </m:r>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1</m:t>
                            </m:r>
                          </m:e>
                        </m:d>
                      </m:e>
                      <m:sup>
                        <m:r>
                          <a:rPr kumimoji="0" lang="en-US" sz="1800" b="0" i="1" u="none" strike="noStrike" cap="none" normalizeH="0" baseline="0" smtClean="0">
                            <a:ln>
                              <a:noFill/>
                            </a:ln>
                            <a:solidFill>
                              <a:schemeClr val="tx1"/>
                            </a:solidFill>
                            <a:effectLst/>
                            <a:latin typeface="Cambria Math" panose="02040503050406030204" pitchFamily="18" charset="0"/>
                            <a:cs typeface="Arial" pitchFamily="34" charset="0"/>
                          </a:rPr>
                          <m:t>∗</m:t>
                        </m:r>
                      </m:sup>
                    </m:sSup>
                  </m:oMath>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26" name="Oval 25"/>
              <p:cNvSpPr>
                <a:spLocks noRot="1" noChangeAspect="1" noMove="1" noResize="1" noEditPoints="1" noAdjustHandles="1" noChangeArrowheads="1" noChangeShapeType="1" noTextEdit="1"/>
              </p:cNvSpPr>
              <p:nvPr/>
            </p:nvSpPr>
            <p:spPr bwMode="auto">
              <a:xfrm>
                <a:off x="2314866" y="1102658"/>
                <a:ext cx="2285679" cy="1749153"/>
              </a:xfrm>
              <a:prstGeom prst="ellipse">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bwMode="auto">
              <a:xfrm>
                <a:off x="6290989" y="1166462"/>
                <a:ext cx="2176460" cy="154088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kumimoji="0" lang="en-US" sz="1800" b="0" i="0" u="none" strike="noStrike" cap="none" normalizeH="0" baseline="0">
                    <a:ln>
                      <a:noFill/>
                    </a:ln>
                    <a:solidFill>
                      <a:schemeClr val="tx1"/>
                    </a:solidFill>
                    <a:effectLst/>
                    <a:latin typeface="Arial" pitchFamily="34" charset="0"/>
                    <a:cs typeface="Arial" pitchFamily="34" charset="0"/>
                  </a:rPr>
                  <a:t>Range </a:t>
                </a:r>
                <a14:m>
                  <m:oMath xmlns:m="http://schemas.openxmlformats.org/officeDocument/2006/math">
                    <m:sSup>
                      <m:sSupPr>
                        <m:ctrlPr>
                          <a:rPr lang="en-US" i="1">
                            <a:latin typeface="Cambria Math" panose="02040503050406030204" pitchFamily="18" charset="0"/>
                            <a:cs typeface="Arial" pitchFamily="34" charset="0"/>
                          </a:rPr>
                        </m:ctrlPr>
                      </m:sSupPr>
                      <m:e>
                        <m:d>
                          <m:dPr>
                            <m:begChr m:val="{"/>
                            <m:endChr m:val="}"/>
                            <m:ctrlPr>
                              <a:rPr lang="en-US" i="1">
                                <a:latin typeface="Cambria Math" panose="02040503050406030204" pitchFamily="18" charset="0"/>
                                <a:cs typeface="Arial" pitchFamily="34" charset="0"/>
                              </a:rPr>
                            </m:ctrlPr>
                          </m:dPr>
                          <m:e>
                            <m:r>
                              <a:rPr lang="en-US" i="1">
                                <a:latin typeface="Cambria Math" panose="02040503050406030204" pitchFamily="18" charset="0"/>
                                <a:cs typeface="Arial" pitchFamily="34" charset="0"/>
                              </a:rPr>
                              <m:t>0</m:t>
                            </m:r>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1</m:t>
                            </m:r>
                          </m:e>
                        </m:d>
                      </m:e>
                      <m:sup>
                        <m:r>
                          <a:rPr lang="en-US" b="0" i="1" smtClean="0">
                            <a:latin typeface="Cambria Math" panose="02040503050406030204" pitchFamily="18" charset="0"/>
                            <a:cs typeface="Arial" pitchFamily="34" charset="0"/>
                          </a:rPr>
                          <m:t>𝑛</m:t>
                        </m:r>
                      </m:sup>
                    </m:sSup>
                  </m:oMath>
                </a14:m>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25" name="Oval 24"/>
              <p:cNvSpPr>
                <a:spLocks noRot="1" noChangeAspect="1" noMove="1" noResize="1" noEditPoints="1" noAdjustHandles="1" noChangeArrowheads="1" noChangeShapeType="1" noTextEdit="1"/>
              </p:cNvSpPr>
              <p:nvPr/>
            </p:nvSpPr>
            <p:spPr bwMode="auto">
              <a:xfrm>
                <a:off x="6290989" y="1166462"/>
                <a:ext cx="2176460" cy="1540880"/>
              </a:xfrm>
              <a:prstGeom prst="ellipse">
                <a:avLst/>
              </a:prstGeom>
              <a:blipFill>
                <a:blip r:embed="rId4"/>
                <a:stretch>
                  <a:fillRect/>
                </a:stretch>
              </a:bli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B3E12B31-8FC8-4A41-9E70-D32B66C23A88}"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A0B647E9-0097-4ABD-9993-9790A29446C2}" type="slidenum">
              <a:rPr lang="he-IL" altLang="en-US"/>
              <a:pPr>
                <a:defRPr/>
              </a:pPr>
              <a:t>87</a:t>
            </a:fld>
            <a:endParaRPr lang="en-US" altLang="en-US"/>
          </a:p>
        </p:txBody>
      </p:sp>
      <p:sp>
        <p:nvSpPr>
          <p:cNvPr id="2" name="Rectangle 1"/>
          <p:cNvSpPr/>
          <p:nvPr/>
        </p:nvSpPr>
        <p:spPr bwMode="auto">
          <a:xfrm>
            <a:off x="8451273" y="5957455"/>
            <a:ext cx="235527" cy="1385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136142" y="3123013"/>
                <a:ext cx="8432894" cy="3185617"/>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a:lstStyle>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b="1" dirty="0">
                    <a:solidFill>
                      <a:srgbClr val="FF00FF"/>
                    </a:solidFill>
                  </a:rPr>
                  <a:t>Proof-of-Work (</a:t>
                </a:r>
                <a:r>
                  <a:rPr lang="en-US" altLang="en-US" sz="2400" b="1" dirty="0" err="1">
                    <a:solidFill>
                      <a:srgbClr val="FF00FF"/>
                    </a:solidFill>
                  </a:rPr>
                  <a:t>PoW</a:t>
                </a:r>
                <a:r>
                  <a:rPr lang="en-US" altLang="en-US" sz="2400" b="1" dirty="0">
                    <a:solidFill>
                      <a:srgbClr val="FF00FF"/>
                    </a:solidFill>
                  </a:rPr>
                  <a:t>) hash:</a:t>
                </a: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b="1" dirty="0">
                    <a:solidFill>
                      <a:srgbClr val="FF00FF"/>
                    </a:solidFill>
                  </a:rPr>
                  <a:t>For any prefix </a:t>
                </a:r>
                <a14:m>
                  <m:oMath xmlns:m="http://schemas.openxmlformats.org/officeDocument/2006/math">
                    <m:r>
                      <a:rPr lang="en-US" altLang="en-US" sz="2000" i="1" dirty="0">
                        <a:latin typeface="Cambria Math" panose="02040503050406030204" pitchFamily="18" charset="0"/>
                        <a:sym typeface="Wingdings" panose="05000000000000000000" pitchFamily="2" charset="2"/>
                      </a:rPr>
                      <m:t>𝑝</m:t>
                    </m:r>
                  </m:oMath>
                </a14:m>
                <a:endParaRPr lang="en-US" altLang="en-US" sz="2000" dirty="0">
                  <a:sym typeface="Wingdings" panose="05000000000000000000" pitchFamily="2" charset="2"/>
                </a:endParaRP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b="1" dirty="0">
                    <a:solidFill>
                      <a:srgbClr val="FF00FF"/>
                    </a:solidFill>
                    <a:sym typeface="Wingdings" panose="05000000000000000000" pitchFamily="2" charset="2"/>
                  </a:rPr>
                  <a:t>To find: </a:t>
                </a:r>
                <a:r>
                  <a:rPr lang="en-US" altLang="en-US" sz="2000" dirty="0"/>
                  <a:t>input </a:t>
                </a:r>
                <a14:m>
                  <m:oMath xmlns:m="http://schemas.openxmlformats.org/officeDocument/2006/math">
                    <m:r>
                      <a:rPr lang="en-US" altLang="en-US" sz="2000" i="1" dirty="0">
                        <a:latin typeface="Cambria Math" panose="02040503050406030204" pitchFamily="18" charset="0"/>
                      </a:rPr>
                      <m:t>𝑥</m:t>
                    </m:r>
                  </m:oMath>
                </a14:m>
                <a:r>
                  <a:rPr lang="en-US" altLang="en-US" sz="2000" dirty="0"/>
                  <a:t> </a:t>
                </a:r>
                <a:r>
                  <a:rPr lang="en-US" altLang="en-US" sz="2000" dirty="0" err="1"/>
                  <a:t>s.t.</a:t>
                </a:r>
                <a:r>
                  <a:rPr lang="en-US" altLang="en-US" sz="2000" dirty="0"/>
                  <a:t> </a:t>
                </a:r>
                <a14:m>
                  <m:oMath xmlns:m="http://schemas.openxmlformats.org/officeDocument/2006/math">
                    <m:r>
                      <a:rPr lang="en-US" altLang="en-US" sz="2000" i="1" dirty="0">
                        <a:latin typeface="Cambria Math" panose="02040503050406030204" pitchFamily="18" charset="0"/>
                      </a:rPr>
                      <m:t>h</m:t>
                    </m:r>
                    <m:r>
                      <a:rPr lang="en-US" altLang="en-US" sz="2000" i="1" dirty="0">
                        <a:latin typeface="Cambria Math" panose="02040503050406030204" pitchFamily="18" charset="0"/>
                      </a:rPr>
                      <m:t>(</m:t>
                    </m:r>
                    <m:r>
                      <a:rPr lang="en-US" altLang="en-US" sz="2000" i="1" dirty="0">
                        <a:latin typeface="Cambria Math" panose="02040503050406030204" pitchFamily="18" charset="0"/>
                      </a:rPr>
                      <m:t>𝑝</m:t>
                    </m:r>
                    <m:r>
                      <a:rPr lang="en-US" altLang="en-US" sz="2000" i="1" dirty="0">
                        <a:latin typeface="Cambria Math" panose="02040503050406030204" pitchFamily="18" charset="0"/>
                      </a:rPr>
                      <m:t>|</m:t>
                    </m:r>
                    <m:d>
                      <m:dPr>
                        <m:begChr m:val="|"/>
                        <m:ctrlPr>
                          <a:rPr lang="en-US" altLang="en-US" sz="2000" i="1" dirty="0">
                            <a:latin typeface="Cambria Math" panose="02040503050406030204" pitchFamily="18" charset="0"/>
                          </a:rPr>
                        </m:ctrlPr>
                      </m:dPr>
                      <m:e>
                        <m:r>
                          <a:rPr lang="en-US" altLang="en-US" sz="2000" i="1" dirty="0">
                            <a:latin typeface="Cambria Math" panose="02040503050406030204" pitchFamily="18" charset="0"/>
                          </a:rPr>
                          <m:t>𝑥</m:t>
                        </m:r>
                      </m:e>
                    </m:d>
                    <m:r>
                      <a:rPr lang="en-US" altLang="en-US" sz="2000" i="1" dirty="0">
                        <a:latin typeface="Cambria Math" panose="02040503050406030204" pitchFamily="18" charset="0"/>
                      </a:rPr>
                      <m:t>=</m:t>
                    </m:r>
                    <m:sSup>
                      <m:sSupPr>
                        <m:ctrlPr>
                          <a:rPr lang="en-US" altLang="en-US" sz="2000" i="1" dirty="0">
                            <a:latin typeface="Cambria Math" panose="02040503050406030204" pitchFamily="18" charset="0"/>
                          </a:rPr>
                        </m:ctrlPr>
                      </m:sSupPr>
                      <m:e>
                        <m:sSup>
                          <m:sSupPr>
                            <m:ctrlPr>
                              <a:rPr lang="en-US" altLang="en-US" sz="2000" i="1" dirty="0">
                                <a:latin typeface="Cambria Math" panose="02040503050406030204" pitchFamily="18" charset="0"/>
                              </a:rPr>
                            </m:ctrlPr>
                          </m:sSupPr>
                          <m:e>
                            <m:d>
                              <m:dPr>
                                <m:begChr m:val="{"/>
                                <m:endChr m:val="}"/>
                                <m:ctrlPr>
                                  <a:rPr lang="en-US" altLang="en-US" sz="2000" i="1" dirty="0">
                                    <a:latin typeface="Cambria Math" panose="02040503050406030204" pitchFamily="18" charset="0"/>
                                  </a:rPr>
                                </m:ctrlPr>
                              </m:dPr>
                              <m:e>
                                <m:r>
                                  <a:rPr lang="en-US" altLang="en-US" sz="2000" i="1" dirty="0">
                                    <a:latin typeface="Cambria Math" panose="02040503050406030204" pitchFamily="18" charset="0"/>
                                  </a:rPr>
                                  <m:t>0</m:t>
                                </m:r>
                                <m:r>
                                  <a:rPr lang="en-US" altLang="en-US" sz="2000" i="1" dirty="0">
                                    <a:latin typeface="Cambria Math" panose="02040503050406030204" pitchFamily="18" charset="0"/>
                                  </a:rPr>
                                  <m:t>,</m:t>
                                </m:r>
                                <m:r>
                                  <a:rPr lang="en-US" altLang="en-US" sz="2000" i="1" dirty="0">
                                    <a:latin typeface="Cambria Math" panose="02040503050406030204" pitchFamily="18" charset="0"/>
                                  </a:rPr>
                                  <m:t>1</m:t>
                                </m:r>
                              </m:e>
                            </m:d>
                          </m:e>
                          <m:sup>
                            <m:r>
                              <a:rPr lang="en-US" altLang="en-US" sz="2000" i="1" dirty="0">
                                <a:latin typeface="Cambria Math" panose="02040503050406030204" pitchFamily="18" charset="0"/>
                              </a:rPr>
                              <m:t>𝑛</m:t>
                            </m:r>
                            <m:r>
                              <a:rPr lang="en-US" altLang="en-US" sz="2000" i="1" dirty="0">
                                <a:latin typeface="Cambria Math" panose="02040503050406030204" pitchFamily="18" charset="0"/>
                              </a:rPr>
                              <m:t>−</m:t>
                            </m:r>
                            <m:r>
                              <a:rPr lang="en-US" altLang="en-US" sz="2000" i="1" dirty="0">
                                <a:latin typeface="Cambria Math" panose="02040503050406030204" pitchFamily="18" charset="0"/>
                              </a:rPr>
                              <m:t>𝑚</m:t>
                            </m:r>
                          </m:sup>
                        </m:sSup>
                        <m:r>
                          <a:rPr lang="en-US" altLang="en-US" sz="2000" i="1" dirty="0">
                            <a:latin typeface="Cambria Math" panose="02040503050406030204" pitchFamily="18" charset="0"/>
                          </a:rPr>
                          <m:t>||</m:t>
                        </m:r>
                        <m:r>
                          <a:rPr lang="en-US" altLang="en-US" sz="2000" i="1" dirty="0">
                            <a:latin typeface="Cambria Math" panose="02040503050406030204" pitchFamily="18" charset="0"/>
                          </a:rPr>
                          <m:t>0</m:t>
                        </m:r>
                      </m:e>
                      <m:sup>
                        <m:r>
                          <a:rPr lang="en-US" altLang="en-US" sz="2000" i="1" dirty="0">
                            <a:latin typeface="Cambria Math" panose="02040503050406030204" pitchFamily="18" charset="0"/>
                          </a:rPr>
                          <m:t>𝑚</m:t>
                        </m:r>
                      </m:sup>
                    </m:sSup>
                  </m:oMath>
                </a14:m>
                <a:r>
                  <a:rPr lang="en-US" altLang="en-US" sz="2000" dirty="0"/>
                  <a:t> </a:t>
                </a:r>
              </a:p>
              <a:p>
                <a:pPr marL="1338263" lvl="3"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800" dirty="0"/>
                  <a:t>I.e., output has </a:t>
                </a:r>
                <a14:m>
                  <m:oMath xmlns:m="http://schemas.openxmlformats.org/officeDocument/2006/math">
                    <m:r>
                      <a:rPr lang="en-US" altLang="en-US" sz="1800" i="1" dirty="0">
                        <a:latin typeface="Cambria Math" panose="02040503050406030204" pitchFamily="18" charset="0"/>
                        <a:sym typeface="Wingdings" panose="05000000000000000000" pitchFamily="2" charset="2"/>
                      </a:rPr>
                      <m:t>𝑚</m:t>
                    </m:r>
                  </m:oMath>
                </a14:m>
                <a:r>
                  <a:rPr lang="en-US" altLang="en-US" sz="1800" dirty="0"/>
                  <a:t> least-significant bits all set to zero</a:t>
                </a:r>
                <a:endParaRPr lang="en-US" altLang="en-US" sz="1800" b="1" dirty="0">
                  <a:solidFill>
                    <a:srgbClr val="FF00FF"/>
                  </a:solidFill>
                </a:endParaRP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dirty="0"/>
                  <a:t>One </a:t>
                </a:r>
                <a:r>
                  <a:rPr lang="en-US" altLang="en-US" sz="2000" b="1" dirty="0">
                    <a:solidFill>
                      <a:srgbClr val="FF00FF"/>
                    </a:solidFill>
                  </a:rPr>
                  <a:t>must do about </a:t>
                </a:r>
                <a14:m>
                  <m:oMath xmlns:m="http://schemas.openxmlformats.org/officeDocument/2006/math">
                    <m:sSup>
                      <m:sSupPr>
                        <m:ctrlPr>
                          <a:rPr lang="en-US" altLang="en-US" sz="2000" b="1" i="1">
                            <a:solidFill>
                              <a:srgbClr val="FF00FF"/>
                            </a:solidFill>
                            <a:latin typeface="Cambria Math" panose="02040503050406030204" pitchFamily="18" charset="0"/>
                          </a:rPr>
                        </m:ctrlPr>
                      </m:sSupPr>
                      <m:e>
                        <m:r>
                          <a:rPr lang="en-US" altLang="en-US" sz="2000" b="1" i="1">
                            <a:solidFill>
                              <a:srgbClr val="FF00FF"/>
                            </a:solidFill>
                            <a:latin typeface="Cambria Math" panose="02040503050406030204" pitchFamily="18" charset="0"/>
                          </a:rPr>
                          <m:t>𝟐</m:t>
                        </m:r>
                      </m:e>
                      <m:sup>
                        <m:r>
                          <a:rPr lang="en-US" altLang="en-US" sz="2000" b="1" i="1">
                            <a:solidFill>
                              <a:srgbClr val="FF00FF"/>
                            </a:solidFill>
                            <a:latin typeface="Cambria Math" panose="02040503050406030204" pitchFamily="18" charset="0"/>
                          </a:rPr>
                          <m:t>𝒎</m:t>
                        </m:r>
                      </m:sup>
                    </m:sSup>
                  </m:oMath>
                </a14:m>
                <a:r>
                  <a:rPr lang="en-US" altLang="en-US" sz="2000" dirty="0"/>
                  <a:t> hash computations</a:t>
                </a:r>
              </a:p>
              <a:p>
                <a:r>
                  <a:rPr lang="en-US" sz="1800" dirty="0"/>
                  <a:t>Hash functions are efficient, but this can still be a lot…</a:t>
                </a:r>
              </a:p>
              <a:p>
                <a:pPr lvl="1"/>
                <a:r>
                  <a:rPr lang="en-US" sz="1800" dirty="0"/>
                  <a:t>If too easy</a:t>
                </a:r>
                <a:r>
                  <a:rPr lang="en-US" sz="1800" dirty="0">
                    <a:sym typeface="Wingdings" panose="05000000000000000000" pitchFamily="2" charset="2"/>
                  </a:rPr>
                  <a:t> coins mined too quickly</a:t>
                </a:r>
              </a:p>
              <a:p>
                <a:pPr lvl="1"/>
                <a:r>
                  <a:rPr lang="en-US" sz="1800" dirty="0">
                    <a:sym typeface="Wingdings" panose="05000000000000000000" pitchFamily="2" charset="2"/>
                  </a:rPr>
                  <a:t>Bit-coin auto-adjusts </a:t>
                </a:r>
                <a14:m>
                  <m:oMath xmlns:m="http://schemas.openxmlformats.org/officeDocument/2006/math">
                    <m:r>
                      <a:rPr lang="en-US" sz="1800" i="1" dirty="0">
                        <a:latin typeface="Cambria Math" panose="02040503050406030204" pitchFamily="18" charset="0"/>
                        <a:sym typeface="Wingdings" panose="05000000000000000000" pitchFamily="2" charset="2"/>
                      </a:rPr>
                      <m:t>𝑚</m:t>
                    </m:r>
                  </m:oMath>
                </a14:m>
                <a:r>
                  <a:rPr lang="en-US" sz="1800" dirty="0">
                    <a:sym typeface="Wingdings" panose="05000000000000000000" pitchFamily="2" charset="2"/>
                  </a:rPr>
                  <a:t> to maintain rate of mining</a:t>
                </a:r>
                <a:endParaRPr lang="en-US" altLang="en-US" sz="1800" dirty="0"/>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136142" y="3123013"/>
                <a:ext cx="8432894" cy="3185617"/>
              </a:xfrm>
              <a:prstGeom prst="rect">
                <a:avLst/>
              </a:prstGeom>
              <a:blipFill>
                <a:blip r:embed="rId5"/>
                <a:stretch>
                  <a:fillRect t="-114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Rectangle 2"/>
          <p:cNvSpPr txBox="1">
            <a:spLocks noChangeArrowheads="1"/>
          </p:cNvSpPr>
          <p:nvPr/>
        </p:nvSpPr>
        <p:spPr>
          <a:xfrm>
            <a:off x="561975" y="244475"/>
            <a:ext cx="7772400" cy="79533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cs typeface="Arial" pitchFamily="34" charset="0"/>
              </a:defRPr>
            </a:lvl2pPr>
            <a:lvl3pPr algn="l" rtl="0" eaLnBrk="0" fontAlgn="base" hangingPunct="0">
              <a:spcBef>
                <a:spcPct val="0"/>
              </a:spcBef>
              <a:spcAft>
                <a:spcPct val="0"/>
              </a:spcAft>
              <a:defRPr sz="4200">
                <a:solidFill>
                  <a:schemeClr val="tx2"/>
                </a:solidFill>
                <a:latin typeface="Garamond" pitchFamily="18" charset="0"/>
                <a:cs typeface="Arial" pitchFamily="34" charset="0"/>
              </a:defRPr>
            </a:lvl3pPr>
            <a:lvl4pPr algn="l" rtl="0" eaLnBrk="0" fontAlgn="base" hangingPunct="0">
              <a:spcBef>
                <a:spcPct val="0"/>
              </a:spcBef>
              <a:spcAft>
                <a:spcPct val="0"/>
              </a:spcAft>
              <a:defRPr sz="4200">
                <a:solidFill>
                  <a:schemeClr val="tx2"/>
                </a:solidFill>
                <a:latin typeface="Garamond" pitchFamily="18" charset="0"/>
                <a:cs typeface="Arial" pitchFamily="34" charset="0"/>
              </a:defRPr>
            </a:lvl4pPr>
            <a:lvl5pPr algn="l" rtl="0" eaLnBrk="0" fontAlgn="base" hangingPunct="0">
              <a:spcBef>
                <a:spcPct val="0"/>
              </a:spcBef>
              <a:spcAft>
                <a:spcPct val="0"/>
              </a:spcAft>
              <a:defRPr sz="4200">
                <a:solidFill>
                  <a:schemeClr val="tx2"/>
                </a:solidFill>
                <a:latin typeface="Garamond" pitchFamily="18" charset="0"/>
                <a:cs typeface="Arial" pitchFamily="34" charset="0"/>
              </a:defRPr>
            </a:lvl5pPr>
            <a:lvl6pPr marL="457200" algn="l" rtl="0" fontAlgn="base">
              <a:spcBef>
                <a:spcPct val="0"/>
              </a:spcBef>
              <a:spcAft>
                <a:spcPct val="0"/>
              </a:spcAft>
              <a:defRPr sz="4200">
                <a:solidFill>
                  <a:schemeClr val="tx2"/>
                </a:solidFill>
                <a:latin typeface="Garamond" pitchFamily="18" charset="0"/>
                <a:cs typeface="Arial" pitchFamily="34" charset="0"/>
              </a:defRPr>
            </a:lvl6pPr>
            <a:lvl7pPr marL="914400" algn="l" rtl="0" fontAlgn="base">
              <a:spcBef>
                <a:spcPct val="0"/>
              </a:spcBef>
              <a:spcAft>
                <a:spcPct val="0"/>
              </a:spcAft>
              <a:defRPr sz="4200">
                <a:solidFill>
                  <a:schemeClr val="tx2"/>
                </a:solidFill>
                <a:latin typeface="Garamond" pitchFamily="18" charset="0"/>
                <a:cs typeface="Arial" pitchFamily="34" charset="0"/>
              </a:defRPr>
            </a:lvl7pPr>
            <a:lvl8pPr marL="1371600" algn="l" rtl="0" fontAlgn="base">
              <a:spcBef>
                <a:spcPct val="0"/>
              </a:spcBef>
              <a:spcAft>
                <a:spcPct val="0"/>
              </a:spcAft>
              <a:defRPr sz="4200">
                <a:solidFill>
                  <a:schemeClr val="tx2"/>
                </a:solidFill>
                <a:latin typeface="Garamond" pitchFamily="18" charset="0"/>
                <a:cs typeface="Arial" pitchFamily="34" charset="0"/>
              </a:defRPr>
            </a:lvl8pPr>
            <a:lvl9pPr marL="1828800" algn="l" rtl="0" fontAlgn="base">
              <a:spcBef>
                <a:spcPct val="0"/>
              </a:spcBef>
              <a:spcAft>
                <a:spcPct val="0"/>
              </a:spcAft>
              <a:defRPr sz="4200">
                <a:solidFill>
                  <a:schemeClr val="tx2"/>
                </a:solidFill>
                <a:latin typeface="Garamond" pitchFamily="18" charset="0"/>
                <a:cs typeface="Arial" pitchFamily="34" charset="0"/>
              </a:defRPr>
            </a:lvl9pPr>
          </a:lstStyle>
          <a:p>
            <a:pPr defTabSz="449263" eaLnBrk="1" hangingPunct="1">
              <a:buClr>
                <a:srgbClr val="CC99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400" b="1" kern="0">
                <a:solidFill>
                  <a:srgbClr val="FF00FF"/>
                </a:solidFill>
              </a:rPr>
              <a:t>Proof-of-Work (</a:t>
            </a:r>
            <a:r>
              <a:rPr lang="en-GB" altLang="en-US" sz="4400" b="1" kern="0" err="1">
                <a:solidFill>
                  <a:srgbClr val="FF00FF"/>
                </a:solidFill>
              </a:rPr>
              <a:t>PoW</a:t>
            </a:r>
            <a:r>
              <a:rPr lang="en-GB" altLang="en-US" sz="4400" b="1" kern="0">
                <a:solidFill>
                  <a:srgbClr val="FF00FF"/>
                </a:solidFill>
              </a:rPr>
              <a:t>) Hash</a:t>
            </a:r>
          </a:p>
        </p:txBody>
      </p:sp>
      <mc:AlternateContent xmlns:mc="http://schemas.openxmlformats.org/markup-compatibility/2006" xmlns:a14="http://schemas.microsoft.com/office/drawing/2010/main">
        <mc:Choice Requires="a14">
          <p:sp>
            <p:nvSpPr>
              <p:cNvPr id="13" name="TextBox 12"/>
              <p:cNvSpPr txBox="1"/>
              <p:nvPr/>
            </p:nvSpPr>
            <p:spPr>
              <a:xfrm>
                <a:off x="3111948" y="1735560"/>
                <a:ext cx="811632"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oMath>
                  </m:oMathPara>
                </a14:m>
                <a:endParaRPr lang="en-US">
                  <a:ea typeface="Cambria Math" panose="020405030504060302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111948" y="1735560"/>
                <a:ext cx="811632" cy="369332"/>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543251" y="964444"/>
                <a:ext cx="2108269" cy="923330"/>
              </a:xfrm>
              <a:prstGeom prst="rect">
                <a:avLst/>
              </a:prstGeom>
              <a:noFill/>
            </p:spPr>
            <p:txBody>
              <a:bodyPr wrap="none" rtlCol="0">
                <a:spAutoFit/>
              </a:bodyPr>
              <a:lstStyle/>
              <a:p>
                <a:r>
                  <a:rPr lang="en-US"/>
                  <a:t>Adversary must try</a:t>
                </a:r>
              </a:p>
              <a:p>
                <a:r>
                  <a:rPr lang="en-US"/>
                  <a:t> about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𝑚</m:t>
                        </m:r>
                      </m:sup>
                    </m:sSup>
                  </m:oMath>
                </a14:m>
                <a:r>
                  <a:rPr lang="en-US"/>
                  <a:t> hashes </a:t>
                </a:r>
              </a:p>
              <a:p>
                <a:r>
                  <a:rPr lang="en-US"/>
                  <a:t>to find such </a:t>
                </a:r>
                <a14:m>
                  <m:oMath xmlns:m="http://schemas.openxmlformats.org/officeDocument/2006/math">
                    <m:r>
                      <a:rPr lang="en-US" i="1" dirty="0" smtClean="0">
                        <a:latin typeface="Cambria Math" panose="02040503050406030204" pitchFamily="18" charset="0"/>
                      </a:rPr>
                      <m:t>𝑥</m:t>
                    </m:r>
                  </m:oMath>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4543251" y="964444"/>
                <a:ext cx="2108269" cy="923330"/>
              </a:xfrm>
              <a:prstGeom prst="rect">
                <a:avLst/>
              </a:prstGeom>
              <a:blipFill>
                <a:blip r:embed="rId7"/>
                <a:stretch>
                  <a:fillRect l="-2312" t="-3289" r="-2023" b="-9211"/>
                </a:stretch>
              </a:blipFill>
            </p:spPr>
            <p:txBody>
              <a:bodyPr/>
              <a:lstStyle/>
              <a:p>
                <a:r>
                  <a:rPr lang="en-US">
                    <a:noFill/>
                  </a:rPr>
                  <a:t> </a:t>
                </a:r>
              </a:p>
            </p:txBody>
          </p:sp>
        </mc:Fallback>
      </mc:AlternateContent>
      <p:sp>
        <p:nvSpPr>
          <p:cNvPr id="19" name="Right Arrow 18"/>
          <p:cNvSpPr/>
          <p:nvPr/>
        </p:nvSpPr>
        <p:spPr bwMode="auto">
          <a:xfrm flipH="1">
            <a:off x="4761122" y="2365754"/>
            <a:ext cx="1344706" cy="565877"/>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Hard</a:t>
            </a:r>
          </a:p>
        </p:txBody>
      </p:sp>
      <p:sp>
        <p:nvSpPr>
          <p:cNvPr id="20" name="Rounded Rectangle 19"/>
          <p:cNvSpPr/>
          <p:nvPr/>
        </p:nvSpPr>
        <p:spPr bwMode="auto">
          <a:xfrm>
            <a:off x="702192" y="1782390"/>
            <a:ext cx="1299882" cy="385482"/>
          </a:xfrm>
          <a:prstGeom prst="round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Adversary</a:t>
            </a:r>
          </a:p>
        </p:txBody>
      </p:sp>
      <p:sp>
        <p:nvSpPr>
          <p:cNvPr id="21" name="Down Arrow 20"/>
          <p:cNvSpPr/>
          <p:nvPr/>
        </p:nvSpPr>
        <p:spPr bwMode="auto">
          <a:xfrm>
            <a:off x="1177322" y="2209524"/>
            <a:ext cx="349624" cy="14116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2" name="Rectangle 21"/>
              <p:cNvSpPr/>
              <p:nvPr/>
            </p:nvSpPr>
            <p:spPr bwMode="auto">
              <a:xfrm>
                <a:off x="457198" y="2410787"/>
                <a:ext cx="1940314" cy="670574"/>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14:m>
                  <m:oMath xmlns:m="http://schemas.openxmlformats.org/officeDocument/2006/math">
                    <m:r>
                      <a:rPr lang="en-GB" altLang="en-US" sz="2000" i="1" kern="0" dirty="0" smtClean="0">
                        <a:latin typeface="Cambria Math" panose="02040503050406030204" pitchFamily="18" charset="0"/>
                        <a:cs typeface="Times New Roman" pitchFamily="18" charset="0"/>
                      </a:rPr>
                      <m:t>𝑥</m:t>
                    </m:r>
                  </m:oMath>
                </a14:m>
                <a:r>
                  <a:rPr lang="en-GB" altLang="en-US" sz="2000" kern="0" dirty="0"/>
                  <a:t> </a:t>
                </a:r>
                <a:r>
                  <a:rPr lang="en-GB" altLang="en-US" sz="2000" kern="0" dirty="0" err="1"/>
                  <a:t>s.t.</a:t>
                </a:r>
                <a:r>
                  <a:rPr lang="en-GB" altLang="en-US" sz="2000" kern="0" dirty="0"/>
                  <a:t> </a:t>
                </a:r>
                <a14:m>
                  <m:oMath xmlns:m="http://schemas.openxmlformats.org/officeDocument/2006/math">
                    <m:r>
                      <a:rPr lang="en-US" altLang="en-US" b="0" i="1" kern="0" smtClean="0">
                        <a:latin typeface="Cambria Math" panose="02040503050406030204" pitchFamily="18" charset="0"/>
                      </a:rPr>
                      <m:t>h</m:t>
                    </m:r>
                    <m:r>
                      <a:rPr lang="en-US" altLang="en-US" b="0" i="1" kern="0" smtClean="0">
                        <a:latin typeface="Cambria Math" panose="02040503050406030204" pitchFamily="18" charset="0"/>
                      </a:rPr>
                      <m:t>(</m:t>
                    </m:r>
                    <m:r>
                      <a:rPr lang="en-US" altLang="en-US" b="0" i="1" kern="0" smtClean="0">
                        <a:latin typeface="Cambria Math" panose="02040503050406030204" pitchFamily="18" charset="0"/>
                      </a:rPr>
                      <m:t>𝑝</m:t>
                    </m:r>
                    <m:r>
                      <a:rPr lang="en-US" altLang="en-US" b="0" i="1" kern="0" smtClean="0">
                        <a:latin typeface="Cambria Math" panose="02040503050406030204" pitchFamily="18" charset="0"/>
                      </a:rPr>
                      <m:t>||</m:t>
                    </m:r>
                    <m:r>
                      <a:rPr lang="en-US" altLang="en-US" b="0" i="1" kern="0" smtClean="0">
                        <a:latin typeface="Cambria Math" panose="02040503050406030204" pitchFamily="18" charset="0"/>
                      </a:rPr>
                      <m:t>𝑥</m:t>
                    </m:r>
                    <m:r>
                      <a:rPr lang="en-US" altLang="en-US" b="0" i="1" kern="0" smtClean="0">
                        <a:latin typeface="Cambria Math" panose="02040503050406030204" pitchFamily="18" charset="0"/>
                      </a:rPr>
                      <m:t>)∈      </m:t>
                    </m:r>
                    <m:sSup>
                      <m:sSupPr>
                        <m:ctrlPr>
                          <a:rPr lang="en-US" altLang="en-US" i="1" dirty="0">
                            <a:latin typeface="Cambria Math" panose="02040503050406030204" pitchFamily="18" charset="0"/>
                          </a:rPr>
                        </m:ctrlPr>
                      </m:sSupPr>
                      <m:e>
                        <m:sSup>
                          <m:sSupPr>
                            <m:ctrlPr>
                              <a:rPr lang="en-US" altLang="en-US" i="1" dirty="0">
                                <a:latin typeface="Cambria Math" panose="02040503050406030204" pitchFamily="18" charset="0"/>
                              </a:rPr>
                            </m:ctrlPr>
                          </m:sSupPr>
                          <m:e>
                            <m:d>
                              <m:dPr>
                                <m:begChr m:val="{"/>
                                <m:endChr m:val="}"/>
                                <m:ctrlPr>
                                  <a:rPr lang="en-US" altLang="en-US" i="1" dirty="0">
                                    <a:latin typeface="Cambria Math" panose="02040503050406030204" pitchFamily="18" charset="0"/>
                                  </a:rPr>
                                </m:ctrlPr>
                              </m:dPr>
                              <m:e>
                                <m:r>
                                  <a:rPr lang="en-US" altLang="en-US" i="1" dirty="0">
                                    <a:latin typeface="Cambria Math" panose="02040503050406030204" pitchFamily="18" charset="0"/>
                                  </a:rPr>
                                  <m:t>0</m:t>
                                </m:r>
                                <m:r>
                                  <a:rPr lang="en-US" altLang="en-US" i="1" dirty="0">
                                    <a:latin typeface="Cambria Math" panose="02040503050406030204" pitchFamily="18" charset="0"/>
                                  </a:rPr>
                                  <m:t>,</m:t>
                                </m:r>
                                <m:r>
                                  <a:rPr lang="en-US" altLang="en-US" i="1" dirty="0">
                                    <a:latin typeface="Cambria Math" panose="02040503050406030204" pitchFamily="18" charset="0"/>
                                  </a:rPr>
                                  <m:t>1</m:t>
                                </m:r>
                              </m:e>
                            </m:d>
                          </m:e>
                          <m:sup>
                            <m:r>
                              <a:rPr lang="en-US" altLang="en-US" i="1" dirty="0">
                                <a:latin typeface="Cambria Math" panose="02040503050406030204" pitchFamily="18" charset="0"/>
                              </a:rPr>
                              <m:t>𝑛</m:t>
                            </m:r>
                            <m:r>
                              <a:rPr lang="en-US" altLang="en-US" i="1" dirty="0">
                                <a:latin typeface="Cambria Math" panose="02040503050406030204" pitchFamily="18" charset="0"/>
                              </a:rPr>
                              <m:t>−</m:t>
                            </m:r>
                            <m:r>
                              <a:rPr lang="en-US" altLang="en-US" i="1" dirty="0">
                                <a:latin typeface="Cambria Math" panose="02040503050406030204" pitchFamily="18" charset="0"/>
                              </a:rPr>
                              <m:t>𝑚</m:t>
                            </m:r>
                          </m:sup>
                        </m:sSup>
                        <m:r>
                          <a:rPr lang="en-US" altLang="en-US" i="1" dirty="0">
                            <a:latin typeface="Cambria Math" panose="02040503050406030204" pitchFamily="18" charset="0"/>
                          </a:rPr>
                          <m:t>||</m:t>
                        </m:r>
                        <m:r>
                          <a:rPr lang="en-US" altLang="en-US" i="1" dirty="0">
                            <a:latin typeface="Cambria Math" panose="02040503050406030204" pitchFamily="18" charset="0"/>
                          </a:rPr>
                          <m:t>0</m:t>
                        </m:r>
                      </m:e>
                      <m:sup>
                        <m:r>
                          <a:rPr lang="en-US" altLang="en-US" i="1" dirty="0">
                            <a:latin typeface="Cambria Math" panose="02040503050406030204" pitchFamily="18" charset="0"/>
                          </a:rPr>
                          <m:t>𝑚</m:t>
                        </m:r>
                      </m:sup>
                    </m:sSup>
                  </m:oMath>
                </a14:m>
                <a:endParaRPr lang="en-GB" altLang="en-US" sz="2000" kern="0" dirty="0"/>
              </a:p>
            </p:txBody>
          </p:sp>
        </mc:Choice>
        <mc:Fallback xmlns="">
          <p:sp>
            <p:nvSpPr>
              <p:cNvPr id="22" name="Rectangle 21"/>
              <p:cNvSpPr>
                <a:spLocks noRot="1" noChangeAspect="1" noMove="1" noResize="1" noEditPoints="1" noAdjustHandles="1" noChangeArrowheads="1" noChangeShapeType="1" noTextEdit="1"/>
              </p:cNvSpPr>
              <p:nvPr/>
            </p:nvSpPr>
            <p:spPr bwMode="auto">
              <a:xfrm>
                <a:off x="457198" y="2410787"/>
                <a:ext cx="1940314" cy="670574"/>
              </a:xfrm>
              <a:prstGeom prst="rect">
                <a:avLst/>
              </a:prstGeom>
              <a:blipFill>
                <a:blip r:embed="rId8"/>
                <a:stretch>
                  <a:fillRect t="-5357" b="-9821"/>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bwMode="auto">
              <a:xfrm>
                <a:off x="1030941" y="1099912"/>
                <a:ext cx="600636" cy="439561"/>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altLang="en-US" i="1" kern="0" smtClean="0">
                          <a:latin typeface="Cambria Math" panose="02040503050406030204" pitchFamily="18" charset="0"/>
                        </a:rPr>
                        <m:t>𝑝</m:t>
                      </m:r>
                      <m:r>
                        <a:rPr lang="en-US" altLang="en-US" b="0" i="1" kern="0" smtClean="0">
                          <a:latin typeface="Cambria Math" panose="02040503050406030204" pitchFamily="18" charset="0"/>
                        </a:rPr>
                        <m:t>, </m:t>
                      </m:r>
                      <m:r>
                        <a:rPr lang="en-US" altLang="en-US" b="0" i="1" kern="0" smtClean="0">
                          <a:latin typeface="Cambria Math" panose="02040503050406030204" pitchFamily="18" charset="0"/>
                        </a:rPr>
                        <m:t>𝑚</m:t>
                      </m:r>
                    </m:oMath>
                  </m:oMathPara>
                </a14:m>
                <a:endParaRPr lang="en-US">
                  <a:latin typeface="Arial" pitchFamily="34" charset="0"/>
                  <a:cs typeface="Arial" pitchFamily="34" charset="0"/>
                </a:endParaRPr>
              </a:p>
            </p:txBody>
          </p:sp>
        </mc:Choice>
        <mc:Fallback xmlns="">
          <p:sp>
            <p:nvSpPr>
              <p:cNvPr id="23" name="Rectangle 22"/>
              <p:cNvSpPr>
                <a:spLocks noRot="1" noChangeAspect="1" noMove="1" noResize="1" noEditPoints="1" noAdjustHandles="1" noChangeArrowheads="1" noChangeShapeType="1" noTextEdit="1"/>
              </p:cNvSpPr>
              <p:nvPr/>
            </p:nvSpPr>
            <p:spPr bwMode="auto">
              <a:xfrm>
                <a:off x="1030941" y="1099912"/>
                <a:ext cx="600636" cy="439561"/>
              </a:xfrm>
              <a:prstGeom prst="rect">
                <a:avLst/>
              </a:prstGeom>
              <a:blipFill>
                <a:blip r:embed="rId9"/>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24" name="Down Arrow 23"/>
          <p:cNvSpPr/>
          <p:nvPr/>
        </p:nvSpPr>
        <p:spPr bwMode="auto">
          <a:xfrm>
            <a:off x="1177322" y="1599908"/>
            <a:ext cx="349624" cy="14116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3" name="Oval 2"/>
              <p:cNvSpPr/>
              <p:nvPr/>
            </p:nvSpPr>
            <p:spPr bwMode="auto">
              <a:xfrm>
                <a:off x="6490158" y="1742826"/>
                <a:ext cx="1219489" cy="896563"/>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14:m>
                  <m:oMath xmlns:m="http://schemas.openxmlformats.org/officeDocument/2006/math">
                    <m:sSup>
                      <m:sSupPr>
                        <m:ctrlPr>
                          <a:rPr lang="en-US" i="1" dirty="0" smtClean="0">
                            <a:latin typeface="Cambria Math" panose="02040503050406030204" pitchFamily="18" charset="0"/>
                            <a:cs typeface="Arial" pitchFamily="34" charset="0"/>
                          </a:rPr>
                        </m:ctrlPr>
                      </m:sSupPr>
                      <m:e>
                        <m:r>
                          <a:rPr lang="en-US" b="0" i="1" dirty="0" smtClean="0">
                            <a:latin typeface="Cambria Math" panose="02040503050406030204" pitchFamily="18" charset="0"/>
                            <a:cs typeface="Arial" pitchFamily="34" charset="0"/>
                          </a:rPr>
                          <m:t>2</m:t>
                        </m:r>
                      </m:e>
                      <m:sup>
                        <m:r>
                          <a:rPr lang="en-US" b="0" i="1" dirty="0" smtClean="0">
                            <a:latin typeface="Cambria Math" panose="02040503050406030204" pitchFamily="18" charset="0"/>
                            <a:cs typeface="Arial" pitchFamily="34" charset="0"/>
                          </a:rPr>
                          <m:t>𝑛</m:t>
                        </m:r>
                        <m:r>
                          <a:rPr lang="en-US" b="0" i="1" dirty="0" smtClean="0">
                            <a:latin typeface="Cambria Math" panose="02040503050406030204" pitchFamily="18" charset="0"/>
                            <a:cs typeface="Arial" pitchFamily="34" charset="0"/>
                          </a:rPr>
                          <m:t>−</m:t>
                        </m:r>
                        <m:r>
                          <a:rPr lang="en-US" b="0" i="1" dirty="0" smtClean="0">
                            <a:latin typeface="Cambria Math" panose="02040503050406030204" pitchFamily="18" charset="0"/>
                            <a:cs typeface="Arial" pitchFamily="34" charset="0"/>
                          </a:rPr>
                          <m:t>𝑚</m:t>
                        </m:r>
                      </m:sup>
                    </m:sSup>
                  </m:oMath>
                </a14:m>
                <a:r>
                  <a:rPr lang="en-US">
                    <a:latin typeface="Arial" pitchFamily="34" charset="0"/>
                    <a:cs typeface="Arial" pitchFamily="34" charset="0"/>
                  </a:rPr>
                  <a:t> values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3" name="Oval 2"/>
              <p:cNvSpPr>
                <a:spLocks noRot="1" noChangeAspect="1" noMove="1" noResize="1" noEditPoints="1" noAdjustHandles="1" noChangeArrowheads="1" noChangeShapeType="1" noTextEdit="1"/>
              </p:cNvSpPr>
              <p:nvPr/>
            </p:nvSpPr>
            <p:spPr bwMode="auto">
              <a:xfrm>
                <a:off x="6490158" y="1742826"/>
                <a:ext cx="1219489" cy="896563"/>
              </a:xfrm>
              <a:prstGeom prst="ellipse">
                <a:avLst/>
              </a:prstGeom>
              <a:blipFill>
                <a:blip r:embed="rId10"/>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16" name="Straight Arrow Connector 15"/>
          <p:cNvCxnSpPr/>
          <p:nvPr/>
        </p:nvCxnSpPr>
        <p:spPr bwMode="auto">
          <a:xfrm>
            <a:off x="3774143" y="1936376"/>
            <a:ext cx="2877377" cy="27314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4975EF09-D297-466E-8B07-5AD689CF3030}"/>
              </a:ext>
            </a:extLst>
          </p:cNvPr>
          <p:cNvSpPr txBox="1"/>
          <p:nvPr/>
        </p:nvSpPr>
        <p:spPr>
          <a:xfrm>
            <a:off x="7417838" y="3429000"/>
            <a:ext cx="1578486" cy="923330"/>
          </a:xfrm>
          <a:prstGeom prst="rect">
            <a:avLst/>
          </a:prstGeom>
          <a:solidFill>
            <a:schemeClr val="accent1">
              <a:lumMod val="20000"/>
              <a:lumOff val="80000"/>
            </a:schemeClr>
          </a:solidFill>
        </p:spPr>
        <p:txBody>
          <a:bodyPr wrap="square" rtlCol="0">
            <a:spAutoFit/>
          </a:bodyPr>
          <a:lstStyle/>
          <a:p>
            <a:r>
              <a:rPr lang="en-US" dirty="0"/>
              <a:t>There are other </a:t>
            </a:r>
            <a:r>
              <a:rPr lang="en-US" dirty="0" err="1"/>
              <a:t>PoW</a:t>
            </a:r>
            <a:r>
              <a:rPr lang="en-US" dirty="0"/>
              <a:t> designs</a:t>
            </a:r>
          </a:p>
        </p:txBody>
      </p:sp>
    </p:spTree>
    <p:extLst>
      <p:ext uri="{BB962C8B-B14F-4D97-AF65-F5344CB8AC3E}">
        <p14:creationId xmlns:p14="http://schemas.microsoft.com/office/powerpoint/2010/main" val="451739864"/>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xEl>
                                              <p:pRg st="5" end="5"/>
                                            </p:txEl>
                                          </p:spTgt>
                                        </p:tgtEl>
                                        <p:attrNameLst>
                                          <p:attrName>style.visibility</p:attrName>
                                        </p:attrNameLst>
                                      </p:cBhvr>
                                      <p:to>
                                        <p:strVal val="visible"/>
                                      </p:to>
                                    </p:set>
                                    <p:anim calcmode="lin" valueType="num">
                                      <p:cBhvr additive="base">
                                        <p:cTn id="14"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0">
                                            <p:txEl>
                                              <p:pRg st="5" end="5"/>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0">
                                            <p:txEl>
                                              <p:pRg st="6" end="6"/>
                                            </p:txEl>
                                          </p:spTgt>
                                        </p:tgtEl>
                                        <p:attrNameLst>
                                          <p:attrName>style.visibility</p:attrName>
                                        </p:attrNameLst>
                                      </p:cBhvr>
                                      <p:to>
                                        <p:strVal val="visible"/>
                                      </p:to>
                                    </p:set>
                                    <p:anim calcmode="lin" valueType="num">
                                      <p:cBhvr additive="base">
                                        <p:cTn id="18"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0">
                                            <p:txEl>
                                              <p:pRg st="6" end="6"/>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0">
                                            <p:txEl>
                                              <p:pRg st="7" end="7"/>
                                            </p:txEl>
                                          </p:spTgt>
                                        </p:tgtEl>
                                        <p:attrNameLst>
                                          <p:attrName>style.visibility</p:attrName>
                                        </p:attrNameLst>
                                      </p:cBhvr>
                                      <p:to>
                                        <p:strVal val="visible"/>
                                      </p:to>
                                    </p:set>
                                    <p:anim calcmode="lin" valueType="num">
                                      <p:cBhvr additive="base">
                                        <p:cTn id="22"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500" fill="hold"/>
                                        <p:tgtEl>
                                          <p:spTgt spid="38"/>
                                        </p:tgtEl>
                                        <p:attrNameLst>
                                          <p:attrName>ppt_x</p:attrName>
                                        </p:attrNameLst>
                                      </p:cBhvr>
                                      <p:tavLst>
                                        <p:tav tm="0">
                                          <p:val>
                                            <p:strVal val="#ppt_x"/>
                                          </p:val>
                                        </p:tav>
                                        <p:tav tm="100000">
                                          <p:val>
                                            <p:strVal val="#ppt_x"/>
                                          </p:val>
                                        </p:tav>
                                      </p:tavLst>
                                    </p:anim>
                                    <p:anim calcmode="lin" valueType="num">
                                      <p:cBhvr additive="base">
                                        <p:cTn id="29"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B3E12B31-8FC8-4A41-9E70-D32B66C23A88}"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A0B647E9-0097-4ABD-9993-9790A29446C2}" type="slidenum">
              <a:rPr lang="he-IL" altLang="en-US"/>
              <a:pPr>
                <a:defRPr/>
              </a:pPr>
              <a:t>88</a:t>
            </a:fld>
            <a:endParaRPr lang="en-US" altLang="en-US"/>
          </a:p>
        </p:txBody>
      </p:sp>
      <p:sp>
        <p:nvSpPr>
          <p:cNvPr id="2" name="Rectangle 1"/>
          <p:cNvSpPr/>
          <p:nvPr/>
        </p:nvSpPr>
        <p:spPr bwMode="auto">
          <a:xfrm>
            <a:off x="8451273" y="5957455"/>
            <a:ext cx="235527" cy="1385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147676" y="1120191"/>
                <a:ext cx="8600998" cy="510665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a:lstStyle>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solidFill>
                      <a:srgbClr val="0000FF"/>
                    </a:solidFill>
                  </a:rPr>
                  <a:t>One-way function / preimage resistance: </a:t>
                </a:r>
                <a:r>
                  <a:rPr lang="en-GB" altLang="en-US" sz="2400" dirty="0"/>
                  <a:t>given </a:t>
                </a:r>
                <a:r>
                  <a:rPr lang="en-GB" altLang="en-US" sz="2400" i="1" dirty="0">
                    <a:solidFill>
                      <a:srgbClr val="006633"/>
                    </a:solidFill>
                    <a:latin typeface="Times New Roman" pitchFamily="18" charset="0"/>
                    <a:cs typeface="Times New Roman" pitchFamily="18" charset="0"/>
                  </a:rPr>
                  <a:t>y=h(x)</a:t>
                </a:r>
                <a:r>
                  <a:rPr lang="en-GB" altLang="en-US" sz="2400" i="1" dirty="0"/>
                  <a:t> </a:t>
                </a:r>
                <a:r>
                  <a:rPr lang="en-GB" altLang="en-US" sz="2400" dirty="0"/>
                  <a:t>for random </a:t>
                </a:r>
                <a:r>
                  <a:rPr lang="en-GB" altLang="en-US" sz="2400" i="1" dirty="0">
                    <a:solidFill>
                      <a:srgbClr val="006633"/>
                    </a:solidFill>
                    <a:latin typeface="Times New Roman" pitchFamily="18" charset="0"/>
                    <a:cs typeface="Times New Roman" pitchFamily="18" charset="0"/>
                  </a:rPr>
                  <a:t>x</a:t>
                </a:r>
                <a:r>
                  <a:rPr lang="en-GB" altLang="en-US" sz="2400" dirty="0">
                    <a:solidFill>
                      <a:srgbClr val="006633"/>
                    </a:solidFill>
                    <a:latin typeface="Times New Roman" pitchFamily="18" charset="0"/>
                    <a:cs typeface="Times New Roman" pitchFamily="18" charset="0"/>
                  </a:rPr>
                  <a:t>,</a:t>
                </a:r>
                <a:r>
                  <a:rPr lang="en-GB" altLang="en-US" sz="2400" dirty="0"/>
                  <a:t> it is </a:t>
                </a:r>
                <a:r>
                  <a:rPr lang="en-GB" altLang="en-US" sz="2400" b="1" dirty="0"/>
                  <a:t>hard</a:t>
                </a:r>
                <a:r>
                  <a:rPr lang="en-GB" altLang="en-US" sz="2400" dirty="0"/>
                  <a:t> to find </a:t>
                </a:r>
                <a:r>
                  <a:rPr lang="en-GB" altLang="en-US" sz="2400" i="1" dirty="0">
                    <a:solidFill>
                      <a:srgbClr val="006633"/>
                    </a:solidFill>
                    <a:latin typeface="Times New Roman" pitchFamily="18" charset="0"/>
                    <a:cs typeface="Times New Roman" pitchFamily="18" charset="0"/>
                  </a:rPr>
                  <a:t>x</a:t>
                </a:r>
                <a:r>
                  <a:rPr lang="en-GB" altLang="en-US" sz="2400" dirty="0"/>
                  <a:t>, or any </a:t>
                </a:r>
                <a:r>
                  <a:rPr lang="en-GB" altLang="en-US" sz="2400" i="1" dirty="0">
                    <a:solidFill>
                      <a:srgbClr val="006633"/>
                    </a:solidFill>
                    <a:latin typeface="Times New Roman" pitchFamily="18" charset="0"/>
                    <a:cs typeface="Times New Roman" pitchFamily="18" charset="0"/>
                  </a:rPr>
                  <a:t>x' </a:t>
                </a:r>
                <a:r>
                  <a:rPr lang="en-GB" altLang="en-US" sz="2400" dirty="0" err="1"/>
                  <a:t>s.t.</a:t>
                </a:r>
                <a:r>
                  <a:rPr lang="en-GB" altLang="en-US" sz="2400" i="1" dirty="0"/>
                  <a:t> </a:t>
                </a:r>
                <a:r>
                  <a:rPr lang="en-GB" altLang="en-US" sz="2400" i="1" dirty="0">
                    <a:solidFill>
                      <a:srgbClr val="006633"/>
                    </a:solidFill>
                    <a:latin typeface="Times New Roman" pitchFamily="18" charset="0"/>
                    <a:cs typeface="Times New Roman" pitchFamily="18" charset="0"/>
                  </a:rPr>
                  <a:t>h(x')=h(x)</a:t>
                </a:r>
                <a:endParaRPr lang="en-GB" altLang="en-US" sz="2400" kern="0" dirty="0">
                  <a:solidFill>
                    <a:srgbClr val="0000FF"/>
                  </a:solidFill>
                </a:endParaRP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b="1" dirty="0">
                    <a:solidFill>
                      <a:srgbClr val="FF00FF"/>
                    </a:solidFill>
                  </a:rPr>
                  <a:t>How hard? </a:t>
                </a:r>
                <a:r>
                  <a:rPr lang="en-US" altLang="en-US" sz="2400" dirty="0"/>
                  <a:t>intuitively, must do about </a:t>
                </a:r>
                <a14:m>
                  <m:oMath xmlns:m="http://schemas.openxmlformats.org/officeDocument/2006/math">
                    <m:sSup>
                      <m:sSupPr>
                        <m:ctrlPr>
                          <a:rPr lang="en-US" altLang="en-US" sz="2400" i="1">
                            <a:latin typeface="Cambria Math" panose="02040503050406030204" pitchFamily="18" charset="0"/>
                          </a:rPr>
                        </m:ctrlPr>
                      </m:sSupPr>
                      <m:e>
                        <m:r>
                          <a:rPr lang="en-US" altLang="en-US" sz="2400" i="1">
                            <a:latin typeface="Cambria Math" panose="02040503050406030204" pitchFamily="18" charset="0"/>
                          </a:rPr>
                          <m:t>2</m:t>
                        </m:r>
                      </m:e>
                      <m:sup>
                        <m:r>
                          <a:rPr lang="en-US" altLang="en-US" sz="2400" b="0" i="1" smtClean="0">
                            <a:latin typeface="Cambria Math" panose="02040503050406030204" pitchFamily="18" charset="0"/>
                          </a:rPr>
                          <m:t>𝑛</m:t>
                        </m:r>
                      </m:sup>
                    </m:sSup>
                  </m:oMath>
                </a14:m>
                <a:r>
                  <a:rPr lang="en-US" altLang="en-US" sz="2400" dirty="0"/>
                  <a:t> hash computations, where </a:t>
                </a:r>
                <a14:m>
                  <m:oMath xmlns:m="http://schemas.openxmlformats.org/officeDocument/2006/math">
                    <m:r>
                      <a:rPr lang="en-US" altLang="en-US" sz="2400" i="1" dirty="0" smtClean="0">
                        <a:latin typeface="Cambria Math" panose="02040503050406030204" pitchFamily="18" charset="0"/>
                      </a:rPr>
                      <m:t>𝑛</m:t>
                    </m:r>
                  </m:oMath>
                </a14:m>
                <a:r>
                  <a:rPr lang="en-US" altLang="en-US" sz="2400" dirty="0"/>
                  <a:t> is length of output of hash</a:t>
                </a: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dirty="0"/>
                  <a:t>Typical hash, n&gt;80 </a:t>
                </a:r>
                <a:r>
                  <a:rPr lang="en-US" altLang="en-US" sz="2000" dirty="0">
                    <a:sym typeface="Wingdings" panose="05000000000000000000" pitchFamily="2" charset="2"/>
                  </a:rPr>
                  <a:t> not computationally feasible</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b="1" dirty="0">
                    <a:solidFill>
                      <a:srgbClr val="FF00FF"/>
                    </a:solidFill>
                  </a:rPr>
                  <a:t>Proof-of-Work (</a:t>
                </a:r>
                <a:r>
                  <a:rPr lang="en-US" altLang="en-US" sz="2400" b="1" dirty="0" err="1">
                    <a:solidFill>
                      <a:srgbClr val="FF00FF"/>
                    </a:solidFill>
                  </a:rPr>
                  <a:t>PoW</a:t>
                </a:r>
                <a:r>
                  <a:rPr lang="en-US" altLang="en-US" sz="2400" b="1" dirty="0">
                    <a:solidFill>
                      <a:srgbClr val="FF00FF"/>
                    </a:solidFill>
                  </a:rPr>
                  <a:t>) hash:</a:t>
                </a: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b="1" dirty="0">
                    <a:solidFill>
                      <a:srgbClr val="FF00FF"/>
                    </a:solidFill>
                  </a:rPr>
                  <a:t>For any prefix </a:t>
                </a:r>
                <a14:m>
                  <m:oMath xmlns:m="http://schemas.openxmlformats.org/officeDocument/2006/math">
                    <m:r>
                      <a:rPr lang="en-US" altLang="en-US" sz="2000" i="1" dirty="0" smtClean="0">
                        <a:latin typeface="Cambria Math" panose="02040503050406030204" pitchFamily="18" charset="0"/>
                        <a:sym typeface="Wingdings" panose="05000000000000000000" pitchFamily="2" charset="2"/>
                      </a:rPr>
                      <m:t>𝑝</m:t>
                    </m:r>
                  </m:oMath>
                </a14:m>
                <a:endParaRPr lang="en-US" altLang="en-US" sz="2000" dirty="0">
                  <a:sym typeface="Wingdings" panose="05000000000000000000" pitchFamily="2" charset="2"/>
                </a:endParaRP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b="1" dirty="0">
                    <a:solidFill>
                      <a:srgbClr val="FF00FF"/>
                    </a:solidFill>
                    <a:sym typeface="Wingdings" panose="05000000000000000000" pitchFamily="2" charset="2"/>
                  </a:rPr>
                  <a:t>To find: </a:t>
                </a:r>
                <a:r>
                  <a:rPr lang="en-US" altLang="en-US" sz="2000" dirty="0"/>
                  <a:t>input </a:t>
                </a:r>
                <a14:m>
                  <m:oMath xmlns:m="http://schemas.openxmlformats.org/officeDocument/2006/math">
                    <m:r>
                      <a:rPr lang="en-US" altLang="en-US" sz="2000" i="1" dirty="0">
                        <a:latin typeface="Cambria Math" panose="02040503050406030204" pitchFamily="18" charset="0"/>
                      </a:rPr>
                      <m:t>𝑥</m:t>
                    </m:r>
                  </m:oMath>
                </a14:m>
                <a:r>
                  <a:rPr lang="en-US" altLang="en-US" sz="2000" dirty="0"/>
                  <a:t> </a:t>
                </a:r>
                <a:r>
                  <a:rPr lang="en-US" altLang="en-US" sz="2000" dirty="0" err="1"/>
                  <a:t>s.t.</a:t>
                </a:r>
                <a:r>
                  <a:rPr lang="en-US" altLang="en-US" sz="2000" dirty="0"/>
                  <a:t> </a:t>
                </a:r>
                <a14:m>
                  <m:oMath xmlns:m="http://schemas.openxmlformats.org/officeDocument/2006/math">
                    <m:r>
                      <a:rPr lang="en-US" altLang="en-US" sz="2000" i="1" dirty="0" smtClean="0">
                        <a:latin typeface="Cambria Math" panose="02040503050406030204" pitchFamily="18" charset="0"/>
                      </a:rPr>
                      <m:t>h</m:t>
                    </m:r>
                    <m:r>
                      <a:rPr lang="en-US" altLang="en-US" sz="2000" i="1" dirty="0" smtClean="0">
                        <a:latin typeface="Cambria Math" panose="02040503050406030204" pitchFamily="18" charset="0"/>
                      </a:rPr>
                      <m:t>(</m:t>
                    </m:r>
                    <m:r>
                      <a:rPr lang="en-US" altLang="en-US" sz="2000" b="0" i="1" dirty="0" smtClean="0">
                        <a:latin typeface="Cambria Math" panose="02040503050406030204" pitchFamily="18" charset="0"/>
                      </a:rPr>
                      <m:t>𝑝</m:t>
                    </m:r>
                    <m:r>
                      <a:rPr lang="en-US" altLang="en-US" sz="2000" b="0" i="1" dirty="0" smtClean="0">
                        <a:latin typeface="Cambria Math" panose="02040503050406030204" pitchFamily="18" charset="0"/>
                      </a:rPr>
                      <m:t>|</m:t>
                    </m:r>
                    <m:d>
                      <m:dPr>
                        <m:begChr m:val="|"/>
                        <m:ctrlPr>
                          <a:rPr lang="en-US" altLang="en-US" sz="2000" b="0" i="1" dirty="0" smtClean="0">
                            <a:latin typeface="Cambria Math" panose="02040503050406030204" pitchFamily="18" charset="0"/>
                          </a:rPr>
                        </m:ctrlPr>
                      </m:dPr>
                      <m:e>
                        <m:r>
                          <a:rPr lang="en-US" altLang="en-US" sz="2000" i="1" dirty="0" smtClean="0">
                            <a:latin typeface="Cambria Math" panose="02040503050406030204" pitchFamily="18" charset="0"/>
                          </a:rPr>
                          <m:t>𝑥</m:t>
                        </m:r>
                      </m:e>
                    </m:d>
                    <m:r>
                      <a:rPr lang="en-US" altLang="en-US" sz="2000" b="0" i="1" dirty="0" smtClean="0">
                        <a:latin typeface="Cambria Math" panose="02040503050406030204" pitchFamily="18" charset="0"/>
                      </a:rPr>
                      <m:t>=</m:t>
                    </m:r>
                    <m:sSup>
                      <m:sSupPr>
                        <m:ctrlPr>
                          <a:rPr lang="en-US" altLang="en-US" sz="2000" b="0" i="1" dirty="0" smtClean="0">
                            <a:latin typeface="Cambria Math" panose="02040503050406030204" pitchFamily="18" charset="0"/>
                          </a:rPr>
                        </m:ctrlPr>
                      </m:sSupPr>
                      <m:e>
                        <m:sSup>
                          <m:sSupPr>
                            <m:ctrlPr>
                              <a:rPr lang="en-US" altLang="en-US" sz="2000" b="0" i="1" dirty="0" smtClean="0">
                                <a:latin typeface="Cambria Math" panose="02040503050406030204" pitchFamily="18" charset="0"/>
                              </a:rPr>
                            </m:ctrlPr>
                          </m:sSupPr>
                          <m:e>
                            <m:d>
                              <m:dPr>
                                <m:begChr m:val="{"/>
                                <m:endChr m:val="}"/>
                                <m:ctrlPr>
                                  <a:rPr lang="en-US" altLang="en-US" sz="2000" b="0" i="1" dirty="0" smtClean="0">
                                    <a:latin typeface="Cambria Math" panose="02040503050406030204" pitchFamily="18" charset="0"/>
                                  </a:rPr>
                                </m:ctrlPr>
                              </m:dPr>
                              <m:e>
                                <m:r>
                                  <a:rPr lang="en-US" altLang="en-US" sz="2000" b="0" i="1" dirty="0" smtClean="0">
                                    <a:latin typeface="Cambria Math" panose="02040503050406030204" pitchFamily="18" charset="0"/>
                                  </a:rPr>
                                  <m:t>0</m:t>
                                </m:r>
                                <m:r>
                                  <a:rPr lang="en-US" altLang="en-US" sz="2000" b="0" i="1" dirty="0" smtClean="0">
                                    <a:latin typeface="Cambria Math" panose="02040503050406030204" pitchFamily="18" charset="0"/>
                                  </a:rPr>
                                  <m:t>,</m:t>
                                </m:r>
                                <m:r>
                                  <a:rPr lang="en-US" altLang="en-US" sz="2000" b="0" i="1" dirty="0" smtClean="0">
                                    <a:latin typeface="Cambria Math" panose="02040503050406030204" pitchFamily="18" charset="0"/>
                                  </a:rPr>
                                  <m:t>1</m:t>
                                </m:r>
                              </m:e>
                            </m:d>
                          </m:e>
                          <m:sup>
                            <m:r>
                              <a:rPr lang="en-US" altLang="en-US" sz="2000" b="0" i="1" dirty="0" smtClean="0">
                                <a:latin typeface="Cambria Math" panose="02040503050406030204" pitchFamily="18" charset="0"/>
                              </a:rPr>
                              <m:t>𝑛</m:t>
                            </m:r>
                            <m:r>
                              <a:rPr lang="en-US" altLang="en-US" sz="2000" b="0" i="1" dirty="0" smtClean="0">
                                <a:latin typeface="Cambria Math" panose="02040503050406030204" pitchFamily="18" charset="0"/>
                              </a:rPr>
                              <m:t>−</m:t>
                            </m:r>
                            <m:r>
                              <a:rPr lang="en-US" altLang="en-US" sz="2000" b="0" i="1" dirty="0" smtClean="0">
                                <a:latin typeface="Cambria Math" panose="02040503050406030204" pitchFamily="18" charset="0"/>
                              </a:rPr>
                              <m:t>𝑚</m:t>
                            </m:r>
                          </m:sup>
                        </m:sSup>
                        <m:r>
                          <a:rPr lang="en-US" altLang="en-US" sz="2000" b="0" i="1" dirty="0" smtClean="0">
                            <a:latin typeface="Cambria Math" panose="02040503050406030204" pitchFamily="18" charset="0"/>
                          </a:rPr>
                          <m:t>||</m:t>
                        </m:r>
                        <m:r>
                          <a:rPr lang="en-US" altLang="en-US" sz="2000" b="0" i="1" dirty="0" smtClean="0">
                            <a:latin typeface="Cambria Math" panose="02040503050406030204" pitchFamily="18" charset="0"/>
                          </a:rPr>
                          <m:t>0</m:t>
                        </m:r>
                      </m:e>
                      <m:sup>
                        <m:r>
                          <a:rPr lang="en-US" altLang="en-US" sz="2000" b="0" i="1" dirty="0" smtClean="0">
                            <a:latin typeface="Cambria Math" panose="02040503050406030204" pitchFamily="18" charset="0"/>
                          </a:rPr>
                          <m:t>𝑚</m:t>
                        </m:r>
                      </m:sup>
                    </m:sSup>
                  </m:oMath>
                </a14:m>
                <a:r>
                  <a:rPr lang="en-US" altLang="en-US" sz="2000" dirty="0"/>
                  <a:t> </a:t>
                </a:r>
              </a:p>
              <a:p>
                <a:pPr marL="1338263" lvl="3"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800" dirty="0"/>
                  <a:t>I.e., output has </a:t>
                </a:r>
                <a14:m>
                  <m:oMath xmlns:m="http://schemas.openxmlformats.org/officeDocument/2006/math">
                    <m:r>
                      <a:rPr lang="en-US" altLang="en-US" sz="1800" b="0" i="1" dirty="0" smtClean="0">
                        <a:latin typeface="Cambria Math" panose="02040503050406030204" pitchFamily="18" charset="0"/>
                        <a:sym typeface="Wingdings" panose="05000000000000000000" pitchFamily="2" charset="2"/>
                      </a:rPr>
                      <m:t>𝑚</m:t>
                    </m:r>
                  </m:oMath>
                </a14:m>
                <a:r>
                  <a:rPr lang="en-US" altLang="en-US" sz="1800" dirty="0"/>
                  <a:t> least-significant bits all set to zero</a:t>
                </a:r>
                <a:endParaRPr lang="en-US" altLang="en-US" sz="1800" b="1" dirty="0">
                  <a:solidFill>
                    <a:srgbClr val="FF00FF"/>
                  </a:solidFill>
                </a:endParaRP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dirty="0"/>
                  <a:t>One </a:t>
                </a:r>
                <a:r>
                  <a:rPr lang="en-US" altLang="en-US" sz="2000" b="1" dirty="0">
                    <a:solidFill>
                      <a:srgbClr val="FF00FF"/>
                    </a:solidFill>
                  </a:rPr>
                  <a:t>must do about </a:t>
                </a:r>
                <a14:m>
                  <m:oMath xmlns:m="http://schemas.openxmlformats.org/officeDocument/2006/math">
                    <m:sSup>
                      <m:sSupPr>
                        <m:ctrlPr>
                          <a:rPr lang="en-US" altLang="en-US" sz="2000" b="1" i="1" smtClean="0">
                            <a:solidFill>
                              <a:srgbClr val="FF00FF"/>
                            </a:solidFill>
                            <a:latin typeface="Cambria Math" panose="02040503050406030204" pitchFamily="18" charset="0"/>
                          </a:rPr>
                        </m:ctrlPr>
                      </m:sSupPr>
                      <m:e>
                        <m:r>
                          <a:rPr lang="en-US" altLang="en-US" sz="2000" b="1" i="1">
                            <a:solidFill>
                              <a:srgbClr val="FF00FF"/>
                            </a:solidFill>
                            <a:latin typeface="Cambria Math" panose="02040503050406030204" pitchFamily="18" charset="0"/>
                          </a:rPr>
                          <m:t>𝟐</m:t>
                        </m:r>
                      </m:e>
                      <m:sup>
                        <m:r>
                          <a:rPr lang="en-US" altLang="en-US" sz="2000" b="1" i="1">
                            <a:solidFill>
                              <a:srgbClr val="FF00FF"/>
                            </a:solidFill>
                            <a:latin typeface="Cambria Math" panose="02040503050406030204" pitchFamily="18" charset="0"/>
                          </a:rPr>
                          <m:t>𝒎</m:t>
                        </m:r>
                      </m:sup>
                    </m:sSup>
                  </m:oMath>
                </a14:m>
                <a:r>
                  <a:rPr lang="en-US" altLang="en-US" sz="2000" dirty="0"/>
                  <a:t> hash computations</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t>Every </a:t>
                </a:r>
                <a:r>
                  <a:rPr lang="en-US" altLang="en-US" sz="2400" dirty="0" err="1"/>
                  <a:t>PoW</a:t>
                </a:r>
                <a:r>
                  <a:rPr lang="en-US" altLang="en-US" sz="2400" dirty="0"/>
                  <a:t> hash is a OWF</a:t>
                </a: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dirty="0"/>
                  <a:t>But not every OWF is a </a:t>
                </a:r>
                <a:r>
                  <a:rPr lang="en-US" altLang="en-US" sz="2000" dirty="0" err="1"/>
                  <a:t>PoW</a:t>
                </a:r>
                <a:r>
                  <a:rPr lang="en-US" altLang="en-US" sz="2000" dirty="0"/>
                  <a:t> hash! </a:t>
                </a:r>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147676" y="1120191"/>
                <a:ext cx="8600998" cy="5106655"/>
              </a:xfrm>
              <a:prstGeom prst="rect">
                <a:avLst/>
              </a:prstGeom>
              <a:blipFill>
                <a:blip r:embed="rId3"/>
                <a:stretch>
                  <a:fillRect t="-717" r="-638" b="-83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Rectangle 2"/>
          <p:cNvSpPr txBox="1">
            <a:spLocks noChangeArrowheads="1"/>
          </p:cNvSpPr>
          <p:nvPr/>
        </p:nvSpPr>
        <p:spPr>
          <a:xfrm>
            <a:off x="561975" y="244475"/>
            <a:ext cx="7772400" cy="8024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cs typeface="Arial" pitchFamily="34" charset="0"/>
              </a:defRPr>
            </a:lvl2pPr>
            <a:lvl3pPr algn="l" rtl="0" eaLnBrk="0" fontAlgn="base" hangingPunct="0">
              <a:spcBef>
                <a:spcPct val="0"/>
              </a:spcBef>
              <a:spcAft>
                <a:spcPct val="0"/>
              </a:spcAft>
              <a:defRPr sz="4200">
                <a:solidFill>
                  <a:schemeClr val="tx2"/>
                </a:solidFill>
                <a:latin typeface="Garamond" pitchFamily="18" charset="0"/>
                <a:cs typeface="Arial" pitchFamily="34" charset="0"/>
              </a:defRPr>
            </a:lvl3pPr>
            <a:lvl4pPr algn="l" rtl="0" eaLnBrk="0" fontAlgn="base" hangingPunct="0">
              <a:spcBef>
                <a:spcPct val="0"/>
              </a:spcBef>
              <a:spcAft>
                <a:spcPct val="0"/>
              </a:spcAft>
              <a:defRPr sz="4200">
                <a:solidFill>
                  <a:schemeClr val="tx2"/>
                </a:solidFill>
                <a:latin typeface="Garamond" pitchFamily="18" charset="0"/>
                <a:cs typeface="Arial" pitchFamily="34" charset="0"/>
              </a:defRPr>
            </a:lvl4pPr>
            <a:lvl5pPr algn="l" rtl="0" eaLnBrk="0" fontAlgn="base" hangingPunct="0">
              <a:spcBef>
                <a:spcPct val="0"/>
              </a:spcBef>
              <a:spcAft>
                <a:spcPct val="0"/>
              </a:spcAft>
              <a:defRPr sz="4200">
                <a:solidFill>
                  <a:schemeClr val="tx2"/>
                </a:solidFill>
                <a:latin typeface="Garamond" pitchFamily="18" charset="0"/>
                <a:cs typeface="Arial" pitchFamily="34" charset="0"/>
              </a:defRPr>
            </a:lvl5pPr>
            <a:lvl6pPr marL="457200" algn="l" rtl="0" fontAlgn="base">
              <a:spcBef>
                <a:spcPct val="0"/>
              </a:spcBef>
              <a:spcAft>
                <a:spcPct val="0"/>
              </a:spcAft>
              <a:defRPr sz="4200">
                <a:solidFill>
                  <a:schemeClr val="tx2"/>
                </a:solidFill>
                <a:latin typeface="Garamond" pitchFamily="18" charset="0"/>
                <a:cs typeface="Arial" pitchFamily="34" charset="0"/>
              </a:defRPr>
            </a:lvl6pPr>
            <a:lvl7pPr marL="914400" algn="l" rtl="0" fontAlgn="base">
              <a:spcBef>
                <a:spcPct val="0"/>
              </a:spcBef>
              <a:spcAft>
                <a:spcPct val="0"/>
              </a:spcAft>
              <a:defRPr sz="4200">
                <a:solidFill>
                  <a:schemeClr val="tx2"/>
                </a:solidFill>
                <a:latin typeface="Garamond" pitchFamily="18" charset="0"/>
                <a:cs typeface="Arial" pitchFamily="34" charset="0"/>
              </a:defRPr>
            </a:lvl7pPr>
            <a:lvl8pPr marL="1371600" algn="l" rtl="0" fontAlgn="base">
              <a:spcBef>
                <a:spcPct val="0"/>
              </a:spcBef>
              <a:spcAft>
                <a:spcPct val="0"/>
              </a:spcAft>
              <a:defRPr sz="4200">
                <a:solidFill>
                  <a:schemeClr val="tx2"/>
                </a:solidFill>
                <a:latin typeface="Garamond" pitchFamily="18" charset="0"/>
                <a:cs typeface="Arial" pitchFamily="34" charset="0"/>
              </a:defRPr>
            </a:lvl8pPr>
            <a:lvl9pPr marL="1828800" algn="l" rtl="0" fontAlgn="base">
              <a:spcBef>
                <a:spcPct val="0"/>
              </a:spcBef>
              <a:spcAft>
                <a:spcPct val="0"/>
              </a:spcAft>
              <a:defRPr sz="4200">
                <a:solidFill>
                  <a:schemeClr val="tx2"/>
                </a:solidFill>
                <a:latin typeface="Garamond" pitchFamily="18" charset="0"/>
                <a:cs typeface="Arial" pitchFamily="34" charset="0"/>
              </a:defRPr>
            </a:lvl9pPr>
          </a:lstStyle>
          <a:p>
            <a:pPr algn="ctr" defTabSz="449263" eaLnBrk="1" hangingPunct="1">
              <a:buClr>
                <a:srgbClr val="CC99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600" kern="0" dirty="0">
                <a:solidFill>
                  <a:srgbClr val="CC9900"/>
                </a:solidFill>
              </a:rPr>
              <a:t>Using OWF for </a:t>
            </a:r>
            <a:r>
              <a:rPr lang="en-GB" altLang="en-US" sz="4600" kern="0" dirty="0" err="1">
                <a:solidFill>
                  <a:srgbClr val="CC9900"/>
                </a:solidFill>
              </a:rPr>
              <a:t>PoW</a:t>
            </a:r>
            <a:r>
              <a:rPr lang="en-GB" altLang="en-US" sz="4600" kern="0" dirty="0">
                <a:solidFill>
                  <a:srgbClr val="CC9900"/>
                </a:solidFill>
              </a:rPr>
              <a:t> ? </a:t>
            </a:r>
          </a:p>
        </p:txBody>
      </p:sp>
    </p:spTree>
    <p:extLst>
      <p:ext uri="{BB962C8B-B14F-4D97-AF65-F5344CB8AC3E}">
        <p14:creationId xmlns:p14="http://schemas.microsoft.com/office/powerpoint/2010/main" val="3749987595"/>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1000"/>
                                        <p:tgtEl>
                                          <p:spTgt spid="10">
                                            <p:txEl>
                                              <p:pRg st="3" end="3"/>
                                            </p:txEl>
                                          </p:spTgt>
                                        </p:tgtEl>
                                      </p:cBhvr>
                                    </p:animEffect>
                                    <p:anim calcmode="lin" valueType="num">
                                      <p:cBhvr>
                                        <p:cTn id="8"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4" end="4"/>
                                            </p:txEl>
                                          </p:spTgt>
                                        </p:tgtEl>
                                        <p:attrNameLst>
                                          <p:attrName>style.visibility</p:attrName>
                                        </p:attrNameLst>
                                      </p:cBhvr>
                                      <p:to>
                                        <p:strVal val="visible"/>
                                      </p:to>
                                    </p:set>
                                    <p:animEffect transition="in" filter="fade">
                                      <p:cBhvr>
                                        <p:cTn id="12" dur="1000"/>
                                        <p:tgtEl>
                                          <p:spTgt spid="10">
                                            <p:txEl>
                                              <p:pRg st="4" end="4"/>
                                            </p:txEl>
                                          </p:spTgt>
                                        </p:tgtEl>
                                      </p:cBhvr>
                                    </p:animEffect>
                                    <p:anim calcmode="lin" valueType="num">
                                      <p:cBhvr>
                                        <p:cTn id="13"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animEffect transition="in" filter="fade">
                                      <p:cBhvr>
                                        <p:cTn id="17" dur="1000"/>
                                        <p:tgtEl>
                                          <p:spTgt spid="10">
                                            <p:txEl>
                                              <p:pRg st="5" end="5"/>
                                            </p:txEl>
                                          </p:spTgt>
                                        </p:tgtEl>
                                      </p:cBhvr>
                                    </p:animEffect>
                                    <p:anim calcmode="lin" valueType="num">
                                      <p:cBhvr>
                                        <p:cTn id="18"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fade">
                                      <p:cBhvr>
                                        <p:cTn id="22" dur="1000"/>
                                        <p:tgtEl>
                                          <p:spTgt spid="10">
                                            <p:txEl>
                                              <p:pRg st="6" end="6"/>
                                            </p:txEl>
                                          </p:spTgt>
                                        </p:tgtEl>
                                      </p:cBhvr>
                                    </p:animEffect>
                                    <p:anim calcmode="lin" valueType="num">
                                      <p:cBhvr>
                                        <p:cTn id="23"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10">
                                            <p:txEl>
                                              <p:pRg st="6" end="6"/>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animEffect transition="in" filter="fade">
                                      <p:cBhvr>
                                        <p:cTn id="27" dur="1000"/>
                                        <p:tgtEl>
                                          <p:spTgt spid="10">
                                            <p:txEl>
                                              <p:pRg st="7" end="7"/>
                                            </p:txEl>
                                          </p:spTgt>
                                        </p:tgtEl>
                                      </p:cBhvr>
                                    </p:animEffect>
                                    <p:anim calcmode="lin" valueType="num">
                                      <p:cBhvr>
                                        <p:cTn id="28"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29" dur="10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
                                            <p:txEl>
                                              <p:pRg st="8" end="8"/>
                                            </p:txEl>
                                          </p:spTgt>
                                        </p:tgtEl>
                                        <p:attrNameLst>
                                          <p:attrName>style.visibility</p:attrName>
                                        </p:attrNameLst>
                                      </p:cBhvr>
                                      <p:to>
                                        <p:strVal val="visible"/>
                                      </p:to>
                                    </p:set>
                                    <p:animEffect transition="in" filter="fade">
                                      <p:cBhvr>
                                        <p:cTn id="34" dur="1000"/>
                                        <p:tgtEl>
                                          <p:spTgt spid="10">
                                            <p:txEl>
                                              <p:pRg st="8" end="8"/>
                                            </p:txEl>
                                          </p:spTgt>
                                        </p:tgtEl>
                                      </p:cBhvr>
                                    </p:animEffect>
                                    <p:anim calcmode="lin" valueType="num">
                                      <p:cBhvr>
                                        <p:cTn id="35" dur="10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10">
                                            <p:txEl>
                                              <p:pRg st="8" end="8"/>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0">
                                            <p:txEl>
                                              <p:pRg st="9" end="9"/>
                                            </p:txEl>
                                          </p:spTgt>
                                        </p:tgtEl>
                                        <p:attrNameLst>
                                          <p:attrName>style.visibility</p:attrName>
                                        </p:attrNameLst>
                                      </p:cBhvr>
                                      <p:to>
                                        <p:strVal val="visible"/>
                                      </p:to>
                                    </p:set>
                                    <p:animEffect transition="in" filter="fade">
                                      <p:cBhvr>
                                        <p:cTn id="39" dur="1000"/>
                                        <p:tgtEl>
                                          <p:spTgt spid="10">
                                            <p:txEl>
                                              <p:pRg st="9" end="9"/>
                                            </p:txEl>
                                          </p:spTgt>
                                        </p:tgtEl>
                                      </p:cBhvr>
                                    </p:animEffect>
                                    <p:anim calcmode="lin" valueType="num">
                                      <p:cBhvr>
                                        <p:cTn id="40" dur="10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41" dur="1000" fill="hold"/>
                                        <p:tgtEl>
                                          <p:spTgt spid="10">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B3E12B31-8FC8-4A41-9E70-D32B66C23A88}"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A0B647E9-0097-4ABD-9993-9790A29446C2}" type="slidenum">
              <a:rPr lang="he-IL" altLang="en-US"/>
              <a:pPr>
                <a:defRPr/>
              </a:pPr>
              <a:t>89</a:t>
            </a:fld>
            <a:endParaRPr lang="en-US" altLang="en-US"/>
          </a:p>
        </p:txBody>
      </p:sp>
      <p:sp>
        <p:nvSpPr>
          <p:cNvPr id="2" name="Rectangle 1"/>
          <p:cNvSpPr/>
          <p:nvPr/>
        </p:nvSpPr>
        <p:spPr bwMode="auto">
          <a:xfrm>
            <a:off x="8451273" y="5957455"/>
            <a:ext cx="235527" cy="1385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252694" y="977648"/>
                <a:ext cx="8703058" cy="4755790"/>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a:lstStyle>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solidFill>
                      <a:srgbClr val="0000FF"/>
                    </a:solidFill>
                  </a:rPr>
                  <a:t>One-way function / preimage resistance: </a:t>
                </a:r>
                <a:r>
                  <a:rPr lang="en-GB" altLang="en-US" sz="2400"/>
                  <a:t>given </a:t>
                </a:r>
                <a:r>
                  <a:rPr lang="en-GB" altLang="en-US" sz="2400" i="1">
                    <a:solidFill>
                      <a:srgbClr val="006633"/>
                    </a:solidFill>
                    <a:latin typeface="Times New Roman" pitchFamily="18" charset="0"/>
                    <a:cs typeface="Times New Roman" pitchFamily="18" charset="0"/>
                  </a:rPr>
                  <a:t>h(x)</a:t>
                </a:r>
                <a:r>
                  <a:rPr lang="en-GB" altLang="en-US" sz="2400" i="1"/>
                  <a:t> </a:t>
                </a:r>
                <a:r>
                  <a:rPr lang="en-GB" altLang="en-US" sz="2400"/>
                  <a:t>for random </a:t>
                </a:r>
                <a:r>
                  <a:rPr lang="en-GB" altLang="en-US" sz="2400" i="1">
                    <a:solidFill>
                      <a:srgbClr val="006633"/>
                    </a:solidFill>
                    <a:latin typeface="Times New Roman" pitchFamily="18" charset="0"/>
                    <a:cs typeface="Times New Roman" pitchFamily="18" charset="0"/>
                  </a:rPr>
                  <a:t>x</a:t>
                </a:r>
                <a:r>
                  <a:rPr lang="en-GB" altLang="en-US" sz="2400">
                    <a:solidFill>
                      <a:srgbClr val="006633"/>
                    </a:solidFill>
                    <a:latin typeface="Times New Roman" pitchFamily="18" charset="0"/>
                    <a:cs typeface="Times New Roman" pitchFamily="18" charset="0"/>
                  </a:rPr>
                  <a:t>,</a:t>
                </a:r>
                <a:r>
                  <a:rPr lang="en-GB" altLang="en-US" sz="2400"/>
                  <a:t> it is hard to find </a:t>
                </a:r>
                <a:r>
                  <a:rPr lang="en-GB" altLang="en-US" sz="2400" i="1">
                    <a:solidFill>
                      <a:srgbClr val="006633"/>
                    </a:solidFill>
                    <a:latin typeface="Times New Roman" pitchFamily="18" charset="0"/>
                    <a:cs typeface="Times New Roman" pitchFamily="18" charset="0"/>
                  </a:rPr>
                  <a:t>x</a:t>
                </a:r>
                <a:r>
                  <a:rPr lang="en-GB" altLang="en-US" sz="2400"/>
                  <a:t>, or any </a:t>
                </a:r>
                <a:r>
                  <a:rPr lang="en-GB" altLang="en-US" sz="2400" i="1">
                    <a:solidFill>
                      <a:srgbClr val="006633"/>
                    </a:solidFill>
                    <a:latin typeface="Times New Roman" pitchFamily="18" charset="0"/>
                    <a:cs typeface="Times New Roman" pitchFamily="18" charset="0"/>
                  </a:rPr>
                  <a:t>x' </a:t>
                </a:r>
                <a:r>
                  <a:rPr lang="en-GB" altLang="en-US" sz="2400" err="1"/>
                  <a:t>s.t.</a:t>
                </a:r>
                <a:r>
                  <a:rPr lang="en-GB" altLang="en-US" sz="2400" i="1"/>
                  <a:t> </a:t>
                </a:r>
                <a:r>
                  <a:rPr lang="en-GB" altLang="en-US" sz="2400" i="1">
                    <a:solidFill>
                      <a:srgbClr val="006633"/>
                    </a:solidFill>
                    <a:latin typeface="Times New Roman" pitchFamily="18" charset="0"/>
                    <a:cs typeface="Times New Roman" pitchFamily="18" charset="0"/>
                  </a:rPr>
                  <a:t>h(x')=h(x)</a:t>
                </a:r>
                <a:br>
                  <a:rPr lang="en-GB" altLang="en-US" sz="2400" i="1">
                    <a:solidFill>
                      <a:srgbClr val="006633"/>
                    </a:solidFill>
                    <a:latin typeface="Times New Roman" pitchFamily="18" charset="0"/>
                    <a:cs typeface="Times New Roman" pitchFamily="18" charset="0"/>
                  </a:rPr>
                </a:br>
                <a:endParaRPr lang="en-GB" altLang="en-US" sz="2400" kern="0">
                  <a:solidFill>
                    <a:srgbClr val="0000FF"/>
                  </a:solidFill>
                </a:endParaRP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solidFill>
                      <a:srgbClr val="FF00FF"/>
                    </a:solidFill>
                  </a:rPr>
                  <a:t>Proof-of-Work (</a:t>
                </a:r>
                <a:r>
                  <a:rPr lang="en-US" altLang="en-US" sz="2400" err="1">
                    <a:solidFill>
                      <a:srgbClr val="FF00FF"/>
                    </a:solidFill>
                  </a:rPr>
                  <a:t>PoW</a:t>
                </a:r>
                <a:r>
                  <a:rPr lang="en-US" altLang="en-US" sz="2400">
                    <a:solidFill>
                      <a:srgbClr val="FF00FF"/>
                    </a:solidFill>
                  </a:rPr>
                  <a:t>): given ‘target set’ </a:t>
                </a:r>
                <a14:m>
                  <m:oMath xmlns:m="http://schemas.openxmlformats.org/officeDocument/2006/math">
                    <m:r>
                      <a:rPr lang="en-US" altLang="en-US" sz="2400" i="1" dirty="0">
                        <a:latin typeface="Cambria Math" panose="02040503050406030204" pitchFamily="18" charset="0"/>
                        <a:sym typeface="Wingdings" panose="05000000000000000000" pitchFamily="2" charset="2"/>
                      </a:rPr>
                      <m:t>𝑌</m:t>
                    </m:r>
                  </m:oMath>
                </a14:m>
                <a:r>
                  <a:rPr lang="en-US" altLang="en-US" sz="2400">
                    <a:sym typeface="Wingdings" panose="05000000000000000000" pitchFamily="2" charset="2"/>
                  </a:rPr>
                  <a:t> of size </a:t>
                </a:r>
                <a14:m>
                  <m:oMath xmlns:m="http://schemas.openxmlformats.org/officeDocument/2006/math">
                    <m:sSup>
                      <m:sSupPr>
                        <m:ctrlPr>
                          <a:rPr lang="en-US" altLang="en-US" sz="2400" i="1">
                            <a:latin typeface="Cambria Math" panose="02040503050406030204" pitchFamily="18" charset="0"/>
                          </a:rPr>
                        </m:ctrlPr>
                      </m:sSupPr>
                      <m:e>
                        <m:r>
                          <a:rPr lang="en-US" altLang="en-US" sz="2400" i="1" smtClean="0">
                            <a:latin typeface="Cambria Math" panose="02040503050406030204" pitchFamily="18" charset="0"/>
                            <a:ea typeface="Cambria Math" panose="02040503050406030204" pitchFamily="18" charset="0"/>
                          </a:rPr>
                          <m:t>≥</m:t>
                        </m:r>
                        <m:r>
                          <a:rPr lang="en-US" altLang="en-US" sz="2400" i="1">
                            <a:latin typeface="Cambria Math" panose="02040503050406030204" pitchFamily="18" charset="0"/>
                          </a:rPr>
                          <m:t>2</m:t>
                        </m:r>
                      </m:e>
                      <m:sup>
                        <m:r>
                          <a:rPr lang="en-US" altLang="en-US" sz="2400" b="0" i="1" smtClean="0">
                            <a:latin typeface="Cambria Math" panose="02040503050406030204" pitchFamily="18" charset="0"/>
                          </a:rPr>
                          <m:t>𝑛</m:t>
                        </m:r>
                        <m:r>
                          <a:rPr lang="en-US" altLang="en-US" sz="2400" b="0" i="1" smtClean="0">
                            <a:latin typeface="Cambria Math" panose="02040503050406030204" pitchFamily="18" charset="0"/>
                          </a:rPr>
                          <m:t>−</m:t>
                        </m:r>
                        <m:r>
                          <a:rPr lang="en-US" altLang="en-US" sz="2400" i="1">
                            <a:latin typeface="Cambria Math" panose="02040503050406030204" pitchFamily="18" charset="0"/>
                          </a:rPr>
                          <m:t>𝑚</m:t>
                        </m:r>
                      </m:sup>
                    </m:sSup>
                  </m:oMath>
                </a14:m>
                <a:r>
                  <a:rPr lang="en-US" altLang="en-US" sz="2400" b="1">
                    <a:sym typeface="Wingdings" panose="05000000000000000000" pitchFamily="2" charset="2"/>
                  </a:rPr>
                  <a:t>,</a:t>
                </a:r>
                <a:r>
                  <a:rPr lang="en-US" altLang="en-US" sz="2400" b="1">
                    <a:solidFill>
                      <a:srgbClr val="FF00FF"/>
                    </a:solidFill>
                    <a:sym typeface="Wingdings" panose="05000000000000000000" pitchFamily="2" charset="2"/>
                  </a:rPr>
                  <a:t> </a:t>
                </a:r>
                <a:r>
                  <a:rPr lang="en-US" altLang="en-US" sz="2400">
                    <a:solidFill>
                      <a:srgbClr val="FF00FF"/>
                    </a:solidFill>
                    <a:sym typeface="Wingdings" panose="05000000000000000000" pitchFamily="2" charset="2"/>
                  </a:rPr>
                  <a:t>it takes </a:t>
                </a:r>
                <a:r>
                  <a:rPr lang="en-US" altLang="en-US" sz="2400">
                    <a:solidFill>
                      <a:srgbClr val="FF00FF"/>
                    </a:solidFill>
                  </a:rPr>
                  <a:t>about</a:t>
                </a:r>
                <a:r>
                  <a:rPr lang="en-US" altLang="en-US" sz="2400">
                    <a:solidFill>
                      <a:srgbClr val="0000FF"/>
                    </a:solidFill>
                  </a:rPr>
                  <a:t> </a:t>
                </a:r>
                <a14:m>
                  <m:oMath xmlns:m="http://schemas.openxmlformats.org/officeDocument/2006/math">
                    <m:sSup>
                      <m:sSupPr>
                        <m:ctrlPr>
                          <a:rPr lang="en-US" altLang="en-US" sz="2400" i="1">
                            <a:latin typeface="Cambria Math" panose="02040503050406030204" pitchFamily="18" charset="0"/>
                          </a:rPr>
                        </m:ctrlPr>
                      </m:sSupPr>
                      <m:e>
                        <m:r>
                          <a:rPr lang="en-US" altLang="en-US" sz="2400" i="1">
                            <a:latin typeface="Cambria Math" panose="02040503050406030204" pitchFamily="18" charset="0"/>
                          </a:rPr>
                          <m:t>2</m:t>
                        </m:r>
                      </m:e>
                      <m:sup>
                        <m:r>
                          <a:rPr lang="en-US" altLang="en-US" sz="2400" i="1">
                            <a:latin typeface="Cambria Math" panose="02040503050406030204" pitchFamily="18" charset="0"/>
                          </a:rPr>
                          <m:t>𝑚</m:t>
                        </m:r>
                      </m:sup>
                    </m:sSup>
                  </m:oMath>
                </a14:m>
                <a:r>
                  <a:rPr lang="en-US" altLang="en-US" sz="2400"/>
                  <a:t> hash computations to find </a:t>
                </a:r>
                <a14:m>
                  <m:oMath xmlns:m="http://schemas.openxmlformats.org/officeDocument/2006/math">
                    <m:r>
                      <a:rPr lang="en-US" altLang="en-US" sz="2400" i="1" dirty="0">
                        <a:latin typeface="Cambria Math" panose="02040503050406030204" pitchFamily="18" charset="0"/>
                      </a:rPr>
                      <m:t>𝑥</m:t>
                    </m:r>
                  </m:oMath>
                </a14:m>
                <a:r>
                  <a:rPr lang="en-US" altLang="en-US" sz="2400"/>
                  <a:t> </a:t>
                </a:r>
                <a:r>
                  <a:rPr lang="en-US" altLang="en-US" sz="2400" err="1"/>
                  <a:t>s.t.</a:t>
                </a:r>
                <a:r>
                  <a:rPr lang="en-US" altLang="en-US" sz="2400"/>
                  <a:t> </a:t>
                </a:r>
                <a14:m>
                  <m:oMath xmlns:m="http://schemas.openxmlformats.org/officeDocument/2006/math">
                    <m:r>
                      <a:rPr lang="en-US" altLang="en-US" sz="2400" i="1" dirty="0">
                        <a:latin typeface="Cambria Math" panose="02040503050406030204" pitchFamily="18" charset="0"/>
                      </a:rPr>
                      <m:t>h</m:t>
                    </m:r>
                    <m:d>
                      <m:dPr>
                        <m:ctrlPr>
                          <a:rPr lang="en-US" altLang="en-US" sz="2400" i="1" dirty="0">
                            <a:latin typeface="Cambria Math" panose="02040503050406030204" pitchFamily="18" charset="0"/>
                          </a:rPr>
                        </m:ctrlPr>
                      </m:dPr>
                      <m:e>
                        <m:r>
                          <a:rPr lang="en-US" altLang="en-US" sz="2400" i="1" dirty="0">
                            <a:latin typeface="Cambria Math" panose="02040503050406030204" pitchFamily="18" charset="0"/>
                          </a:rPr>
                          <m:t>𝑥</m:t>
                        </m:r>
                      </m:e>
                    </m:d>
                    <m:r>
                      <a:rPr lang="en-US" altLang="en-US" sz="2400" i="1" dirty="0">
                        <a:latin typeface="Cambria Math" panose="02040503050406030204" pitchFamily="18" charset="0"/>
                      </a:rPr>
                      <m:t>∈</m:t>
                    </m:r>
                    <m:r>
                      <a:rPr lang="en-US" altLang="en-US" sz="2400" i="1" dirty="0">
                        <a:latin typeface="Cambria Math" panose="02040503050406030204" pitchFamily="18" charset="0"/>
                        <a:ea typeface="Cambria Math" panose="02040503050406030204" pitchFamily="18" charset="0"/>
                      </a:rPr>
                      <m:t>𝑌</m:t>
                    </m:r>
                  </m:oMath>
                </a14:m>
                <a:br>
                  <a:rPr lang="en-US" altLang="en-US" sz="2400" kern="0">
                    <a:solidFill>
                      <a:srgbClr val="0000FF"/>
                    </a:solidFill>
                  </a:rPr>
                </a:br>
                <a:endParaRPr lang="en-US" altLang="en-US" sz="2400" kern="0">
                  <a:solidFill>
                    <a:srgbClr val="0000FF"/>
                  </a:solidFill>
                </a:endParaRP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kern="0">
                    <a:solidFill>
                      <a:srgbClr val="0000FF"/>
                    </a:solidFill>
                  </a:rPr>
                  <a:t>Collision-Resistance (CR): </a:t>
                </a:r>
                <a:r>
                  <a:rPr lang="en-GB" altLang="en-US" sz="2400" kern="0"/>
                  <a:t>hard to find collision, i.e.,</a:t>
                </a:r>
                <a14:m>
                  <m:oMath xmlns:m="http://schemas.openxmlformats.org/officeDocument/2006/math">
                    <m:r>
                      <a:rPr lang="en-US" altLang="en-US" sz="2400" kern="0" dirty="0">
                        <a:solidFill>
                          <a:srgbClr val="006633"/>
                        </a:solidFill>
                        <a:latin typeface="Cambria Math" panose="02040503050406030204" pitchFamily="18" charset="0"/>
                        <a:cs typeface="Times New Roman" pitchFamily="18" charset="0"/>
                      </a:rPr>
                      <m:t> </m:t>
                    </m:r>
                    <m:d>
                      <m:dPr>
                        <m:ctrlPr>
                          <a:rPr lang="en-US" altLang="en-US" sz="2400" i="1" kern="0" dirty="0">
                            <a:solidFill>
                              <a:srgbClr val="006633"/>
                            </a:solidFill>
                            <a:latin typeface="Cambria Math" panose="02040503050406030204" pitchFamily="18" charset="0"/>
                            <a:cs typeface="Times New Roman" pitchFamily="18" charset="0"/>
                          </a:rPr>
                        </m:ctrlPr>
                      </m:dPr>
                      <m:e>
                        <m:r>
                          <a:rPr lang="en-GB" altLang="en-US" sz="2400" i="1" kern="0" dirty="0">
                            <a:solidFill>
                              <a:srgbClr val="006633"/>
                            </a:solidFill>
                            <a:latin typeface="Cambria Math" panose="02040503050406030204" pitchFamily="18" charset="0"/>
                            <a:cs typeface="Times New Roman" pitchFamily="18" charset="0"/>
                          </a:rPr>
                          <m:t>𝑥</m:t>
                        </m:r>
                        <m:r>
                          <a:rPr lang="en-US" altLang="en-US" sz="2400" i="1" kern="0" dirty="0">
                            <a:solidFill>
                              <a:srgbClr val="006633"/>
                            </a:solidFill>
                            <a:latin typeface="Cambria Math" panose="02040503050406030204" pitchFamily="18" charset="0"/>
                            <a:cs typeface="Times New Roman" pitchFamily="18" charset="0"/>
                          </a:rPr>
                          <m:t>,</m:t>
                        </m:r>
                        <m:r>
                          <a:rPr lang="en-GB" altLang="en-US" sz="2400" i="1" kern="0" dirty="0">
                            <a:solidFill>
                              <a:srgbClr val="006633"/>
                            </a:solidFill>
                            <a:latin typeface="Cambria Math" panose="02040503050406030204" pitchFamily="18" charset="0"/>
                            <a:cs typeface="Times New Roman" pitchFamily="18" charset="0"/>
                          </a:rPr>
                          <m:t>𝑥</m:t>
                        </m:r>
                        <m:r>
                          <a:rPr lang="en-GB" altLang="en-US" sz="2400" i="1" kern="0" dirty="0">
                            <a:solidFill>
                              <a:srgbClr val="006633"/>
                            </a:solidFill>
                            <a:latin typeface="Cambria Math" panose="02040503050406030204" pitchFamily="18" charset="0"/>
                            <a:cs typeface="Times New Roman" pitchFamily="18" charset="0"/>
                          </a:rPr>
                          <m:t>’</m:t>
                        </m:r>
                      </m:e>
                    </m:d>
                  </m:oMath>
                </a14:m>
                <a:r>
                  <a:rPr lang="en-GB" altLang="en-US" sz="2400" i="1" kern="0">
                    <a:solidFill>
                      <a:srgbClr val="006633"/>
                    </a:solidFill>
                    <a:latin typeface="Times New Roman" pitchFamily="18" charset="0"/>
                    <a:cs typeface="Times New Roman" pitchFamily="18" charset="0"/>
                  </a:rPr>
                  <a:t> </a:t>
                </a:r>
                <a:r>
                  <a:rPr lang="en-GB" altLang="en-US" sz="2400" kern="0" err="1"/>
                  <a:t>s.t.</a:t>
                </a:r>
                <a:r>
                  <a:rPr lang="en-GB" altLang="en-US" sz="2400" kern="0"/>
                  <a:t> </a:t>
                </a:r>
                <a:r>
                  <a:rPr lang="en-GB" altLang="en-US" sz="2400" i="1" kern="0">
                    <a:solidFill>
                      <a:srgbClr val="006633"/>
                    </a:solidFill>
                    <a:latin typeface="Times New Roman" pitchFamily="18" charset="0"/>
                    <a:cs typeface="Times New Roman" pitchFamily="18" charset="0"/>
                  </a:rPr>
                  <a:t>h(x')=h(x), </a:t>
                </a:r>
                <a14:m>
                  <m:oMath xmlns:m="http://schemas.openxmlformats.org/officeDocument/2006/math">
                    <m:r>
                      <a:rPr lang="en-GB" altLang="en-US" sz="2400" i="1" kern="0" dirty="0">
                        <a:solidFill>
                          <a:srgbClr val="006633"/>
                        </a:solidFill>
                        <a:latin typeface="Cambria Math" panose="02040503050406030204" pitchFamily="18" charset="0"/>
                        <a:cs typeface="Times New Roman" pitchFamily="18" charset="0"/>
                      </a:rPr>
                      <m:t>𝑥</m:t>
                    </m:r>
                    <m:r>
                      <a:rPr lang="en-GB" altLang="en-US" sz="2400" i="1" kern="0" dirty="0">
                        <a:solidFill>
                          <a:srgbClr val="006633"/>
                        </a:solidFill>
                        <a:latin typeface="Cambria Math" panose="02040503050406030204" pitchFamily="18" charset="0"/>
                        <a:ea typeface="Cambria Math" panose="02040503050406030204" pitchFamily="18" charset="0"/>
                        <a:cs typeface="Times New Roman" pitchFamily="18" charset="0"/>
                      </a:rPr>
                      <m:t>≠</m:t>
                    </m:r>
                    <m:r>
                      <a:rPr lang="en-GB" altLang="en-US" sz="2400" i="1" kern="0" dirty="0">
                        <a:solidFill>
                          <a:srgbClr val="006633"/>
                        </a:solidFill>
                        <a:latin typeface="Cambria Math" panose="02040503050406030204" pitchFamily="18" charset="0"/>
                        <a:cs typeface="Times New Roman" pitchFamily="18" charset="0"/>
                      </a:rPr>
                      <m:t>𝑥</m:t>
                    </m:r>
                    <m:r>
                      <a:rPr lang="en-GB" altLang="en-US" sz="2400" i="1" kern="0" dirty="0">
                        <a:solidFill>
                          <a:srgbClr val="006633"/>
                        </a:solidFill>
                        <a:latin typeface="Cambria Math" panose="02040503050406030204" pitchFamily="18" charset="0"/>
                        <a:cs typeface="Times New Roman" pitchFamily="18" charset="0"/>
                      </a:rPr>
                      <m:t>’</m:t>
                    </m:r>
                  </m:oMath>
                </a14:m>
                <a:br>
                  <a:rPr lang="en-US" altLang="en-US" sz="2400" i="1" kern="0">
                    <a:solidFill>
                      <a:srgbClr val="006633"/>
                    </a:solidFill>
                    <a:latin typeface="Times New Roman" pitchFamily="18" charset="0"/>
                    <a:cs typeface="Times New Roman" pitchFamily="18" charset="0"/>
                  </a:rPr>
                </a:br>
                <a:endParaRPr lang="en-US" altLang="en-US" sz="2400" i="1" kern="0">
                  <a:solidFill>
                    <a:srgbClr val="006633"/>
                  </a:solidFill>
                  <a:latin typeface="Times New Roman" pitchFamily="18" charset="0"/>
                  <a:cs typeface="Times New Roman" pitchFamily="18" charset="0"/>
                </a:endParaRP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solidFill>
                      <a:srgbClr val="FF00FF"/>
                    </a:solidFill>
                  </a:rPr>
                  <a:t>Randomness extraction: </a:t>
                </a:r>
                <a:r>
                  <a:rPr lang="en-US" altLang="en-US" sz="2400"/>
                  <a:t>if any</a:t>
                </a:r>
                <a14:m>
                  <m:oMath xmlns:m="http://schemas.openxmlformats.org/officeDocument/2006/math">
                    <m:r>
                      <a:rPr lang="en-US" sz="2400" b="0" i="0" dirty="0" smtClean="0">
                        <a:latin typeface="Cambria Math" panose="02040503050406030204" pitchFamily="18" charset="0"/>
                        <a:ea typeface="Cambria Math" panose="02040503050406030204" pitchFamily="18" charset="0"/>
                        <a:cs typeface="Arial" pitchFamily="34" charset="0"/>
                      </a:rPr>
                      <m:t> </m:t>
                    </m:r>
                    <m:r>
                      <a:rPr lang="en-US" sz="2400" i="1" dirty="0" smtClean="0">
                        <a:latin typeface="Cambria Math" panose="02040503050406030204" pitchFamily="18" charset="0"/>
                        <a:ea typeface="Cambria Math" panose="02040503050406030204" pitchFamily="18" charset="0"/>
                        <a:cs typeface="Arial" pitchFamily="34" charset="0"/>
                      </a:rPr>
                      <m:t>𝑚</m:t>
                    </m:r>
                  </m:oMath>
                </a14:m>
                <a:r>
                  <a:rPr lang="en-US" altLang="en-US" sz="2400"/>
                  <a:t> input bits are random </a:t>
                </a:r>
                <a:r>
                  <a:rPr lang="en-US" altLang="en-US" sz="2400">
                    <a:sym typeface="Wingdings" panose="05000000000000000000" pitchFamily="2" charset="2"/>
                  </a:rPr>
                  <a:t></a:t>
                </a:r>
                <a:r>
                  <a:rPr lang="en-US" altLang="en-US" sz="2400"/>
                  <a:t> entire output (all </a:t>
                </a:r>
                <a14:m>
                  <m:oMath xmlns:m="http://schemas.openxmlformats.org/officeDocument/2006/math">
                    <m:r>
                      <a:rPr lang="en-US" altLang="en-US" sz="2400" i="1" dirty="0">
                        <a:latin typeface="Cambria Math" panose="02040503050406030204" pitchFamily="18" charset="0"/>
                        <a:ea typeface="Cambria Math" panose="02040503050406030204" pitchFamily="18" charset="0"/>
                      </a:rPr>
                      <m:t>𝑛</m:t>
                    </m:r>
                  </m:oMath>
                </a14:m>
                <a:r>
                  <a:rPr lang="en-US" altLang="en-US" sz="2400"/>
                  <a:t> bits) is pseudorandom </a:t>
                </a:r>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252694" y="977648"/>
                <a:ext cx="8703058" cy="4755790"/>
              </a:xfrm>
              <a:prstGeom prst="rect">
                <a:avLst/>
              </a:prstGeom>
              <a:blipFill>
                <a:blip r:embed="rId3"/>
                <a:stretch>
                  <a:fillRect t="-640" r="-420" b="-14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Rectangle 2"/>
          <p:cNvSpPr txBox="1">
            <a:spLocks noChangeArrowheads="1"/>
          </p:cNvSpPr>
          <p:nvPr/>
        </p:nvSpPr>
        <p:spPr>
          <a:xfrm>
            <a:off x="561975" y="244475"/>
            <a:ext cx="7772400" cy="79533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cs typeface="Arial" pitchFamily="34" charset="0"/>
              </a:defRPr>
            </a:lvl2pPr>
            <a:lvl3pPr algn="l" rtl="0" eaLnBrk="0" fontAlgn="base" hangingPunct="0">
              <a:spcBef>
                <a:spcPct val="0"/>
              </a:spcBef>
              <a:spcAft>
                <a:spcPct val="0"/>
              </a:spcAft>
              <a:defRPr sz="4200">
                <a:solidFill>
                  <a:schemeClr val="tx2"/>
                </a:solidFill>
                <a:latin typeface="Garamond" pitchFamily="18" charset="0"/>
                <a:cs typeface="Arial" pitchFamily="34" charset="0"/>
              </a:defRPr>
            </a:lvl3pPr>
            <a:lvl4pPr algn="l" rtl="0" eaLnBrk="0" fontAlgn="base" hangingPunct="0">
              <a:spcBef>
                <a:spcPct val="0"/>
              </a:spcBef>
              <a:spcAft>
                <a:spcPct val="0"/>
              </a:spcAft>
              <a:defRPr sz="4200">
                <a:solidFill>
                  <a:schemeClr val="tx2"/>
                </a:solidFill>
                <a:latin typeface="Garamond" pitchFamily="18" charset="0"/>
                <a:cs typeface="Arial" pitchFamily="34" charset="0"/>
              </a:defRPr>
            </a:lvl4pPr>
            <a:lvl5pPr algn="l" rtl="0" eaLnBrk="0" fontAlgn="base" hangingPunct="0">
              <a:spcBef>
                <a:spcPct val="0"/>
              </a:spcBef>
              <a:spcAft>
                <a:spcPct val="0"/>
              </a:spcAft>
              <a:defRPr sz="4200">
                <a:solidFill>
                  <a:schemeClr val="tx2"/>
                </a:solidFill>
                <a:latin typeface="Garamond" pitchFamily="18" charset="0"/>
                <a:cs typeface="Arial" pitchFamily="34" charset="0"/>
              </a:defRPr>
            </a:lvl5pPr>
            <a:lvl6pPr marL="457200" algn="l" rtl="0" fontAlgn="base">
              <a:spcBef>
                <a:spcPct val="0"/>
              </a:spcBef>
              <a:spcAft>
                <a:spcPct val="0"/>
              </a:spcAft>
              <a:defRPr sz="4200">
                <a:solidFill>
                  <a:schemeClr val="tx2"/>
                </a:solidFill>
                <a:latin typeface="Garamond" pitchFamily="18" charset="0"/>
                <a:cs typeface="Arial" pitchFamily="34" charset="0"/>
              </a:defRPr>
            </a:lvl6pPr>
            <a:lvl7pPr marL="914400" algn="l" rtl="0" fontAlgn="base">
              <a:spcBef>
                <a:spcPct val="0"/>
              </a:spcBef>
              <a:spcAft>
                <a:spcPct val="0"/>
              </a:spcAft>
              <a:defRPr sz="4200">
                <a:solidFill>
                  <a:schemeClr val="tx2"/>
                </a:solidFill>
                <a:latin typeface="Garamond" pitchFamily="18" charset="0"/>
                <a:cs typeface="Arial" pitchFamily="34" charset="0"/>
              </a:defRPr>
            </a:lvl7pPr>
            <a:lvl8pPr marL="1371600" algn="l" rtl="0" fontAlgn="base">
              <a:spcBef>
                <a:spcPct val="0"/>
              </a:spcBef>
              <a:spcAft>
                <a:spcPct val="0"/>
              </a:spcAft>
              <a:defRPr sz="4200">
                <a:solidFill>
                  <a:schemeClr val="tx2"/>
                </a:solidFill>
                <a:latin typeface="Garamond" pitchFamily="18" charset="0"/>
                <a:cs typeface="Arial" pitchFamily="34" charset="0"/>
              </a:defRPr>
            </a:lvl8pPr>
            <a:lvl9pPr marL="1828800" algn="l" rtl="0" fontAlgn="base">
              <a:spcBef>
                <a:spcPct val="0"/>
              </a:spcBef>
              <a:spcAft>
                <a:spcPct val="0"/>
              </a:spcAft>
              <a:defRPr sz="4200">
                <a:solidFill>
                  <a:schemeClr val="tx2"/>
                </a:solidFill>
                <a:latin typeface="Garamond" pitchFamily="18" charset="0"/>
                <a:cs typeface="Arial" pitchFamily="34" charset="0"/>
              </a:defRPr>
            </a:lvl9pPr>
          </a:lstStyle>
          <a:p>
            <a:pPr defTabSz="449263" eaLnBrk="1" hangingPunct="1">
              <a:buClr>
                <a:srgbClr val="CC99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600" kern="0">
                <a:solidFill>
                  <a:srgbClr val="CC9900"/>
                </a:solidFill>
              </a:rPr>
              <a:t>Crypto hash functions: Goals</a:t>
            </a:r>
          </a:p>
        </p:txBody>
      </p:sp>
      <mc:AlternateContent xmlns:mc="http://schemas.openxmlformats.org/markup-compatibility/2006" xmlns:a14="http://schemas.microsoft.com/office/drawing/2010/main">
        <mc:Choice Requires="a14">
          <p:sp>
            <p:nvSpPr>
              <p:cNvPr id="8" name="Rounded Rectangle 7"/>
              <p:cNvSpPr/>
              <p:nvPr/>
            </p:nvSpPr>
            <p:spPr bwMode="auto">
              <a:xfrm>
                <a:off x="329877" y="5633056"/>
                <a:ext cx="8548692" cy="536763"/>
              </a:xfrm>
              <a:prstGeom prst="round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Arial" pitchFamily="34" charset="0"/>
                    <a:cs typeface="Arial" pitchFamily="34" charset="0"/>
                  </a:rPr>
                  <a:t>Why</a:t>
                </a:r>
                <a:r>
                  <a:rPr kumimoji="0" lang="en-US" sz="2800" b="0" i="0" u="none" strike="noStrike" cap="none" normalizeH="0">
                    <a:ln>
                      <a:noFill/>
                    </a:ln>
                    <a:solidFill>
                      <a:schemeClr val="tx1"/>
                    </a:solidFill>
                    <a:effectLst/>
                    <a:latin typeface="Arial" pitchFamily="34" charset="0"/>
                    <a:cs typeface="Arial" pitchFamily="34" charset="0"/>
                  </a:rPr>
                  <a:t> </a:t>
                </a:r>
                <a14:m>
                  <m:oMath xmlns:m="http://schemas.openxmlformats.org/officeDocument/2006/math">
                    <m:sSub>
                      <m:sSubPr>
                        <m:ctrlPr>
                          <a:rPr kumimoji="0" lang="en-US" sz="2800" b="0" i="1" u="none" strike="noStrike" cap="none" normalizeH="0" smtClean="0">
                            <a:ln>
                              <a:noFill/>
                            </a:ln>
                            <a:solidFill>
                              <a:schemeClr val="tx1"/>
                            </a:solidFill>
                            <a:effectLst/>
                            <a:latin typeface="Cambria Math" panose="02040503050406030204" pitchFamily="18" charset="0"/>
                            <a:cs typeface="Arial" pitchFamily="34" charset="0"/>
                          </a:rPr>
                        </m:ctrlPr>
                      </m:sSubPr>
                      <m:e>
                        <m:r>
                          <a:rPr kumimoji="0" lang="en-US" sz="2800" b="0" i="1" u="none" strike="noStrike" cap="none" normalizeH="0" smtClean="0">
                            <a:ln>
                              <a:noFill/>
                            </a:ln>
                            <a:solidFill>
                              <a:schemeClr val="tx1"/>
                            </a:solidFill>
                            <a:effectLst/>
                            <a:latin typeface="Cambria Math" panose="02040503050406030204" pitchFamily="18" charset="0"/>
                            <a:cs typeface="Arial" pitchFamily="34" charset="0"/>
                          </a:rPr>
                          <m:t>h</m:t>
                        </m:r>
                      </m:e>
                      <m:sub>
                        <m:r>
                          <a:rPr kumimoji="0" lang="en-US" sz="2800" b="0" i="1" u="none" strike="noStrike" cap="none" normalizeH="0" smtClean="0">
                            <a:ln>
                              <a:noFill/>
                            </a:ln>
                            <a:solidFill>
                              <a:schemeClr val="tx1"/>
                            </a:solidFill>
                            <a:effectLst/>
                            <a:latin typeface="Cambria Math" panose="02040503050406030204" pitchFamily="18" charset="0"/>
                            <a:cs typeface="Arial" pitchFamily="34" charset="0"/>
                          </a:rPr>
                          <m:t>𝐿𝑆𝐷</m:t>
                        </m:r>
                      </m:sub>
                    </m:sSub>
                    <m:d>
                      <m:dPr>
                        <m:ctrlPr>
                          <a:rPr kumimoji="0" lang="en-US" sz="2800" b="0" i="1" u="none" strike="noStrike" cap="none" normalizeH="0" smtClean="0">
                            <a:ln>
                              <a:noFill/>
                            </a:ln>
                            <a:solidFill>
                              <a:schemeClr val="tx1"/>
                            </a:solidFill>
                            <a:effectLst/>
                            <a:latin typeface="Cambria Math" panose="02040503050406030204" pitchFamily="18" charset="0"/>
                            <a:cs typeface="Arial" pitchFamily="34" charset="0"/>
                          </a:rPr>
                        </m:ctrlPr>
                      </m:dPr>
                      <m:e>
                        <m:r>
                          <a:rPr kumimoji="0" lang="en-US" sz="2800" b="0" i="1" u="none" strike="noStrike" cap="none" normalizeH="0" smtClean="0">
                            <a:ln>
                              <a:noFill/>
                            </a:ln>
                            <a:solidFill>
                              <a:schemeClr val="tx1"/>
                            </a:solidFill>
                            <a:effectLst/>
                            <a:latin typeface="Cambria Math" panose="02040503050406030204" pitchFamily="18" charset="0"/>
                            <a:cs typeface="Arial" pitchFamily="34" charset="0"/>
                          </a:rPr>
                          <m:t>𝑥</m:t>
                        </m:r>
                      </m:e>
                    </m:d>
                    <m:r>
                      <a:rPr kumimoji="0" lang="en-US" sz="2800" b="0" i="1" u="none" strike="noStrike" cap="none" normalizeH="0" smtClean="0">
                        <a:ln>
                          <a:noFill/>
                        </a:ln>
                        <a:solidFill>
                          <a:schemeClr val="tx1"/>
                        </a:solidFill>
                        <a:effectLst/>
                        <a:latin typeface="Cambria Math" panose="02040503050406030204" pitchFamily="18" charset="0"/>
                        <a:cs typeface="Arial" pitchFamily="34" charset="0"/>
                      </a:rPr>
                      <m:t>=</m:t>
                    </m:r>
                    <m:r>
                      <a:rPr kumimoji="0" lang="en-US" sz="2800" b="0" i="1" u="none" strike="noStrike" cap="none" normalizeH="0" smtClean="0">
                        <a:ln>
                          <a:noFill/>
                        </a:ln>
                        <a:solidFill>
                          <a:schemeClr val="tx1"/>
                        </a:solidFill>
                        <a:effectLst/>
                        <a:latin typeface="Cambria Math" panose="02040503050406030204" pitchFamily="18" charset="0"/>
                        <a:cs typeface="Arial" pitchFamily="34" charset="0"/>
                      </a:rPr>
                      <m:t>𝑥</m:t>
                    </m:r>
                    <m:r>
                      <a:rPr kumimoji="0" lang="en-US" sz="2800" b="0" i="1" u="none" strike="noStrike" cap="none" normalizeH="0" smtClean="0">
                        <a:ln>
                          <a:noFill/>
                        </a:ln>
                        <a:solidFill>
                          <a:schemeClr val="tx1"/>
                        </a:solidFill>
                        <a:effectLst/>
                        <a:latin typeface="Cambria Math" panose="02040503050406030204" pitchFamily="18" charset="0"/>
                        <a:cs typeface="Arial" pitchFamily="34" charset="0"/>
                      </a:rPr>
                      <m:t> </m:t>
                    </m:r>
                    <m:r>
                      <a:rPr kumimoji="0" lang="en-US" sz="2800" b="0" i="1" u="none" strike="noStrike" cap="none" normalizeH="0" smtClean="0">
                        <a:ln>
                          <a:noFill/>
                        </a:ln>
                        <a:solidFill>
                          <a:schemeClr val="tx1"/>
                        </a:solidFill>
                        <a:effectLst/>
                        <a:latin typeface="Cambria Math" panose="02040503050406030204" pitchFamily="18" charset="0"/>
                        <a:cs typeface="Arial" pitchFamily="34" charset="0"/>
                      </a:rPr>
                      <m:t>𝑚𝑜𝑑</m:t>
                    </m:r>
                    <m:r>
                      <a:rPr kumimoji="0" lang="en-US" sz="2800" b="0" i="1" u="none" strike="noStrike" cap="none" normalizeH="0" smtClean="0">
                        <a:ln>
                          <a:noFill/>
                        </a:ln>
                        <a:solidFill>
                          <a:schemeClr val="tx1"/>
                        </a:solidFill>
                        <a:effectLst/>
                        <a:latin typeface="Cambria Math" panose="02040503050406030204" pitchFamily="18" charset="0"/>
                        <a:cs typeface="Arial" pitchFamily="34" charset="0"/>
                      </a:rPr>
                      <m:t> </m:t>
                    </m:r>
                    <m:r>
                      <a:rPr kumimoji="0" lang="en-US" sz="2800" b="0" i="1" u="none" strike="noStrike" cap="none" normalizeH="0" smtClean="0">
                        <a:ln>
                          <a:noFill/>
                        </a:ln>
                        <a:solidFill>
                          <a:schemeClr val="tx1"/>
                        </a:solidFill>
                        <a:effectLst/>
                        <a:latin typeface="Cambria Math" panose="02040503050406030204" pitchFamily="18" charset="0"/>
                        <a:cs typeface="Arial" pitchFamily="34" charset="0"/>
                      </a:rPr>
                      <m:t>10</m:t>
                    </m:r>
                  </m:oMath>
                </a14:m>
                <a:r>
                  <a:rPr kumimoji="0" lang="en-US" sz="2800" b="0" i="0" u="none" strike="noStrike" cap="none" normalizeH="0">
                    <a:ln>
                      <a:noFill/>
                    </a:ln>
                    <a:solidFill>
                      <a:schemeClr val="tx1"/>
                    </a:solidFill>
                    <a:effectLst/>
                    <a:latin typeface="Arial" pitchFamily="34" charset="0"/>
                    <a:cs typeface="Arial" pitchFamily="34" charset="0"/>
                  </a:rPr>
                  <a:t> fails to meet </a:t>
                </a:r>
                <a:r>
                  <a:rPr kumimoji="0" lang="en-US" sz="2800" b="0" i="0" u="sng" strike="noStrike" cap="none" normalizeH="0">
                    <a:ln>
                      <a:noFill/>
                    </a:ln>
                    <a:solidFill>
                      <a:schemeClr val="tx1"/>
                    </a:solidFill>
                    <a:effectLst/>
                    <a:latin typeface="Arial" pitchFamily="34" charset="0"/>
                    <a:cs typeface="Arial" pitchFamily="34" charset="0"/>
                  </a:rPr>
                  <a:t>each</a:t>
                </a:r>
                <a:r>
                  <a:rPr kumimoji="0" lang="en-US" sz="2800" b="0" i="0" u="none" strike="noStrike" cap="none" normalizeH="0">
                    <a:ln>
                      <a:noFill/>
                    </a:ln>
                    <a:solidFill>
                      <a:schemeClr val="tx1"/>
                    </a:solidFill>
                    <a:effectLst/>
                    <a:latin typeface="Arial" pitchFamily="34" charset="0"/>
                    <a:cs typeface="Arial" pitchFamily="34" charset="0"/>
                  </a:rPr>
                  <a:t> goal? </a:t>
                </a:r>
                <a:endParaRPr kumimoji="0" lang="en-US" sz="2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8" name="Rounded Rectangle 7"/>
              <p:cNvSpPr>
                <a:spLocks noRot="1" noChangeAspect="1" noMove="1" noResize="1" noEditPoints="1" noAdjustHandles="1" noChangeArrowheads="1" noChangeShapeType="1" noTextEdit="1"/>
              </p:cNvSpPr>
              <p:nvPr/>
            </p:nvSpPr>
            <p:spPr bwMode="auto">
              <a:xfrm>
                <a:off x="329877" y="5633056"/>
                <a:ext cx="8548692" cy="536763"/>
              </a:xfrm>
              <a:prstGeom prst="roundRect">
                <a:avLst/>
              </a:prstGeom>
              <a:blipFill>
                <a:blip r:embed="rId4"/>
                <a:stretch>
                  <a:fillRect t="-8889" b="-2888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p:cNvSpPr/>
              <p:nvPr/>
            </p:nvSpPr>
            <p:spPr bwMode="auto">
              <a:xfrm>
                <a:off x="457200" y="1772986"/>
                <a:ext cx="8548692" cy="536763"/>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altLang="en-US" sz="2800"/>
                  <a:t>given </a:t>
                </a:r>
                <a:r>
                  <a:rPr lang="en-GB" altLang="en-US" sz="2800" i="1">
                    <a:solidFill>
                      <a:srgbClr val="006633"/>
                    </a:solidFill>
                    <a:latin typeface="Times New Roman" pitchFamily="18" charset="0"/>
                    <a:cs typeface="Times New Roman" pitchFamily="18" charset="0"/>
                  </a:rPr>
                  <a:t>y=h(x)</a:t>
                </a:r>
                <a:r>
                  <a:rPr lang="en-GB" altLang="en-US" sz="2800" i="1"/>
                  <a:t>, </a:t>
                </a:r>
                <a:r>
                  <a:rPr lang="en-GB" altLang="en-US" sz="2800"/>
                  <a:t>let </a:t>
                </a:r>
                <a:r>
                  <a:rPr lang="en-GB" altLang="en-US" sz="2800" i="1">
                    <a:solidFill>
                      <a:srgbClr val="006633"/>
                    </a:solidFill>
                    <a:latin typeface="Times New Roman" pitchFamily="18" charset="0"/>
                    <a:cs typeface="Times New Roman" pitchFamily="18" charset="0"/>
                  </a:rPr>
                  <a:t>x’=y=h(x)</a:t>
                </a:r>
                <a:r>
                  <a:rPr lang="en-GB" altLang="en-US" sz="2800" i="1"/>
                  <a:t> </a:t>
                </a:r>
                <a:r>
                  <a:rPr lang="en-GB" altLang="en-US" sz="2800"/>
                  <a:t>then </a:t>
                </a:r>
                <a14:m>
                  <m:oMath xmlns:m="http://schemas.openxmlformats.org/officeDocument/2006/math">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h</m:t>
                        </m:r>
                      </m:e>
                      <m:sub>
                        <m:r>
                          <a:rPr lang="en-US" sz="2800" i="1">
                            <a:latin typeface="Cambria Math" panose="02040503050406030204" pitchFamily="18" charset="0"/>
                            <a:cs typeface="Arial" pitchFamily="34" charset="0"/>
                          </a:rPr>
                          <m:t>𝐿𝑆𝐷</m:t>
                        </m:r>
                      </m:sub>
                    </m:sSub>
                    <m:d>
                      <m:dPr>
                        <m:ctrlPr>
                          <a:rPr lang="en-US" sz="2800" i="1">
                            <a:latin typeface="Cambria Math" panose="02040503050406030204" pitchFamily="18" charset="0"/>
                            <a:cs typeface="Arial" pitchFamily="34" charset="0"/>
                          </a:rPr>
                        </m:ctrlPr>
                      </m:dPr>
                      <m:e>
                        <m:r>
                          <a:rPr lang="en-US" sz="2800" i="1">
                            <a:latin typeface="Cambria Math" panose="02040503050406030204" pitchFamily="18" charset="0"/>
                            <a:cs typeface="Arial" pitchFamily="34" charset="0"/>
                          </a:rPr>
                          <m:t>𝑥</m:t>
                        </m:r>
                        <m:r>
                          <a:rPr lang="en-US" sz="2800" b="0" i="1" smtClean="0">
                            <a:latin typeface="Cambria Math" panose="02040503050406030204" pitchFamily="18" charset="0"/>
                            <a:cs typeface="Arial" pitchFamily="34" charset="0"/>
                          </a:rPr>
                          <m:t>′</m:t>
                        </m:r>
                      </m:e>
                    </m:d>
                    <m:r>
                      <a:rPr lang="en-US" sz="2800" i="1">
                        <a:latin typeface="Cambria Math" panose="02040503050406030204" pitchFamily="18" charset="0"/>
                        <a:cs typeface="Arial" pitchFamily="34" charset="0"/>
                      </a:rPr>
                      <m:t>=</m:t>
                    </m:r>
                    <m:r>
                      <a:rPr lang="en-US" sz="2800" i="1">
                        <a:latin typeface="Cambria Math" panose="02040503050406030204" pitchFamily="18" charset="0"/>
                        <a:cs typeface="Arial" pitchFamily="34" charset="0"/>
                      </a:rPr>
                      <m:t>𝑥</m:t>
                    </m:r>
                    <m:r>
                      <a:rPr lang="en-US" sz="2800" i="1">
                        <a:latin typeface="Cambria Math" panose="02040503050406030204" pitchFamily="18" charset="0"/>
                        <a:cs typeface="Arial" pitchFamily="34" charset="0"/>
                      </a:rPr>
                      <m:t> </m:t>
                    </m:r>
                    <m:r>
                      <a:rPr lang="en-US" sz="2800" i="1">
                        <a:latin typeface="Cambria Math" panose="02040503050406030204" pitchFamily="18" charset="0"/>
                        <a:cs typeface="Arial" pitchFamily="34" charset="0"/>
                      </a:rPr>
                      <m:t>𝑚𝑜𝑑</m:t>
                    </m:r>
                    <m:r>
                      <a:rPr lang="en-US" sz="2800" i="1">
                        <a:latin typeface="Cambria Math" panose="02040503050406030204" pitchFamily="18" charset="0"/>
                        <a:cs typeface="Arial" pitchFamily="34" charset="0"/>
                      </a:rPr>
                      <m:t> </m:t>
                    </m:r>
                    <m:r>
                      <a:rPr lang="en-US" sz="2800" i="1">
                        <a:latin typeface="Cambria Math" panose="02040503050406030204" pitchFamily="18" charset="0"/>
                        <a:cs typeface="Arial" pitchFamily="34" charset="0"/>
                      </a:rPr>
                      <m:t>10</m:t>
                    </m:r>
                  </m:oMath>
                </a14:m>
                <a:r>
                  <a:rPr lang="en-US" sz="2800">
                    <a:latin typeface="Arial" pitchFamily="34" charset="0"/>
                    <a:cs typeface="Arial" pitchFamily="34" charset="0"/>
                  </a:rPr>
                  <a:t> </a:t>
                </a:r>
                <a:r>
                  <a:rPr lang="en-GB" altLang="en-US" sz="2800"/>
                  <a:t> </a:t>
                </a:r>
                <a:endParaRPr kumimoji="0" lang="en-US" sz="2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11" name="Rounded Rectangle 10"/>
              <p:cNvSpPr>
                <a:spLocks noRot="1" noChangeAspect="1" noMove="1" noResize="1" noEditPoints="1" noAdjustHandles="1" noChangeArrowheads="1" noChangeShapeType="1" noTextEdit="1"/>
              </p:cNvSpPr>
              <p:nvPr/>
            </p:nvSpPr>
            <p:spPr bwMode="auto">
              <a:xfrm>
                <a:off x="457200" y="1772986"/>
                <a:ext cx="8548692" cy="536763"/>
              </a:xfrm>
              <a:prstGeom prst="roundRect">
                <a:avLst/>
              </a:prstGeom>
              <a:blipFill>
                <a:blip r:embed="rId5"/>
                <a:stretch>
                  <a:fillRect l="-142" t="-10000" b="-27778"/>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p:cNvSpPr/>
              <p:nvPr/>
            </p:nvSpPr>
            <p:spPr bwMode="auto">
              <a:xfrm>
                <a:off x="457200" y="3036971"/>
                <a:ext cx="8548692" cy="536763"/>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en-US" sz="2800"/>
                  <a:t>Same – for any </a:t>
                </a:r>
                <a14:m>
                  <m:oMath xmlns:m="http://schemas.openxmlformats.org/officeDocument/2006/math">
                    <m:r>
                      <a:rPr lang="en-US" altLang="en-US" sz="2800" b="0" i="1" dirty="0" smtClean="0">
                        <a:latin typeface="Cambria Math" panose="02040503050406030204" pitchFamily="18" charset="0"/>
                      </a:rPr>
                      <m:t>𝑦</m:t>
                    </m:r>
                    <m:r>
                      <a:rPr lang="en-US" altLang="en-US" sz="2800" i="1" dirty="0">
                        <a:latin typeface="Cambria Math" panose="02040503050406030204" pitchFamily="18" charset="0"/>
                      </a:rPr>
                      <m:t>∈</m:t>
                    </m:r>
                    <m:r>
                      <a:rPr lang="en-US" altLang="en-US" sz="2800" i="1" dirty="0">
                        <a:latin typeface="Cambria Math" panose="02040503050406030204" pitchFamily="18" charset="0"/>
                        <a:ea typeface="Cambria Math" panose="02040503050406030204" pitchFamily="18" charset="0"/>
                      </a:rPr>
                      <m:t>𝑌</m:t>
                    </m:r>
                  </m:oMath>
                </a14:m>
                <a:endParaRPr kumimoji="0" lang="en-US" sz="28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12" name="Rounded Rectangle 11"/>
              <p:cNvSpPr>
                <a:spLocks noRot="1" noChangeAspect="1" noMove="1" noResize="1" noEditPoints="1" noAdjustHandles="1" noChangeArrowheads="1" noChangeShapeType="1" noTextEdit="1"/>
              </p:cNvSpPr>
              <p:nvPr/>
            </p:nvSpPr>
            <p:spPr bwMode="auto">
              <a:xfrm>
                <a:off x="457200" y="3036971"/>
                <a:ext cx="8548692" cy="536763"/>
              </a:xfrm>
              <a:prstGeom prst="roundRect">
                <a:avLst/>
              </a:prstGeom>
              <a:blipFill>
                <a:blip r:embed="rId6"/>
                <a:stretch>
                  <a:fillRect t="-8889" b="-2888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13" name="Rounded Rectangle 12"/>
          <p:cNvSpPr/>
          <p:nvPr/>
        </p:nvSpPr>
        <p:spPr bwMode="auto">
          <a:xfrm>
            <a:off x="457200" y="4300956"/>
            <a:ext cx="8548692" cy="536763"/>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en-US" sz="2800" dirty="0"/>
              <a:t>Not even weakly-CR; same example as for OWF</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4" name="Rounded Rectangle 13"/>
              <p:cNvSpPr/>
              <p:nvPr/>
            </p:nvSpPr>
            <p:spPr bwMode="auto">
              <a:xfrm>
                <a:off x="329877" y="5633056"/>
                <a:ext cx="8548692" cy="536763"/>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400"/>
                  <a:t>Let </a:t>
                </a:r>
                <a14:m>
                  <m:oMath xmlns:m="http://schemas.openxmlformats.org/officeDocument/2006/math">
                    <m:r>
                      <a:rPr lang="en-US" sz="2400" i="1" dirty="0" smtClean="0">
                        <a:latin typeface="Cambria Math" panose="02040503050406030204" pitchFamily="18" charset="0"/>
                      </a:rPr>
                      <m:t>𝑥</m:t>
                    </m:r>
                    <m:r>
                      <a:rPr lang="en-US" sz="240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0</m:t>
                    </m:r>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1</m:t>
                    </m:r>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9</m:t>
                    </m:r>
                    <m:r>
                      <a:rPr lang="en-US" sz="2400" b="0" i="1" dirty="0" smtClean="0">
                        <a:latin typeface="Cambria Math" panose="02040503050406030204" pitchFamily="18" charset="0"/>
                        <a:ea typeface="Cambria Math" panose="02040503050406030204" pitchFamily="18" charset="0"/>
                      </a:rPr>
                      <m:t>}</m:t>
                    </m:r>
                  </m:oMath>
                </a14:m>
                <a:r>
                  <a:rPr lang="en-US" sz="2400"/>
                  <a:t>; for any </a:t>
                </a:r>
                <a14:m>
                  <m:oMath xmlns:m="http://schemas.openxmlformats.org/officeDocument/2006/math">
                    <m:r>
                      <a:rPr lang="en-US" sz="2400" i="1" dirty="0" smtClean="0">
                        <a:latin typeface="Cambria Math" panose="02040503050406030204" pitchFamily="18" charset="0"/>
                      </a:rPr>
                      <m:t>𝑚</m:t>
                    </m:r>
                  </m:oMath>
                </a14:m>
                <a:r>
                  <a:rPr lang="en-US" sz="2400"/>
                  <a:t>-bit integer </a:t>
                </a:r>
                <a14:m>
                  <m:oMath xmlns:m="http://schemas.openxmlformats.org/officeDocument/2006/math">
                    <m:r>
                      <a:rPr lang="en-US" sz="2400" i="1" dirty="0" smtClean="0">
                        <a:latin typeface="Cambria Math" panose="02040503050406030204" pitchFamily="18" charset="0"/>
                      </a:rPr>
                      <m:t>𝑟</m:t>
                    </m:r>
                    <m:r>
                      <a:rPr lang="en-US" sz="2400" i="1" dirty="0" smtClean="0">
                        <a:latin typeface="Cambria Math" panose="02040503050406030204" pitchFamily="18" charset="0"/>
                      </a:rPr>
                      <m:t>: </m:t>
                    </m:r>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m:t>
                        </m:r>
                        <m:r>
                          <a:rPr lang="en-US" sz="2400" i="1" dirty="0" smtClean="0">
                            <a:latin typeface="Cambria Math" panose="02040503050406030204" pitchFamily="18" charset="0"/>
                          </a:rPr>
                          <m:t>10</m:t>
                        </m:r>
                        <m:r>
                          <a:rPr lang="en-US" sz="2400" i="1" dirty="0" smtClean="0">
                            <a:latin typeface="Cambria Math" panose="02040503050406030204" pitchFamily="18" charset="0"/>
                          </a:rPr>
                          <m:t>𝑟</m:t>
                        </m:r>
                      </m:e>
                    </m:d>
                    <m:r>
                      <a:rPr lang="en-US" sz="2400" b="0" i="1" dirty="0" smtClean="0">
                        <a:latin typeface="Cambria Math" panose="02040503050406030204" pitchFamily="18" charset="0"/>
                      </a:rPr>
                      <m:t>=</m:t>
                    </m:r>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𝑥</m:t>
                    </m:r>
                    <m:r>
                      <a:rPr lang="en-US" sz="2400" i="1" dirty="0" smtClean="0">
                        <a:latin typeface="Cambria Math" panose="02040503050406030204" pitchFamily="18" charset="0"/>
                      </a:rPr>
                      <m:t>)</m:t>
                    </m:r>
                  </m:oMath>
                </a14:m>
                <a:endParaRPr kumimoji="0" lang="en-US" sz="2400" b="0" i="0" u="none" strike="noStrike" cap="none" normalizeH="0" baseline="0">
                  <a:ln>
                    <a:noFill/>
                  </a:ln>
                  <a:solidFill>
                    <a:schemeClr val="tx1"/>
                  </a:solidFill>
                  <a:effectLst/>
                  <a:latin typeface="Arial" pitchFamily="34" charset="0"/>
                  <a:cs typeface="Arial" pitchFamily="34" charset="0"/>
                </a:endParaRP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329877" y="5633056"/>
                <a:ext cx="8548692" cy="536763"/>
              </a:xfrm>
              <a:prstGeom prst="roundRect">
                <a:avLst/>
              </a:prstGeom>
              <a:blipFill>
                <a:blip r:embed="rId7"/>
                <a:stretch>
                  <a:fillRect b="-1888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Tree>
    <p:extLst>
      <p:ext uri="{BB962C8B-B14F-4D97-AF65-F5344CB8AC3E}">
        <p14:creationId xmlns:p14="http://schemas.microsoft.com/office/powerpoint/2010/main" val="1098504653"/>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xit" presetSubtype="0" fill="hold" grpId="0" nodeType="clickEffect">
                                  <p:stCondLst>
                                    <p:cond delay="0"/>
                                  </p:stCondLst>
                                  <p:childTnLst>
                                    <p:animEffect transition="out" filter="wipe(down)">
                                      <p:cBhvr>
                                        <p:cTn id="24" dur="180" accel="50000">
                                          <p:stCondLst>
                                            <p:cond delay="1820"/>
                                          </p:stCondLst>
                                        </p:cTn>
                                        <p:tgtEl>
                                          <p:spTgt spid="8"/>
                                        </p:tgtEl>
                                      </p:cBhvr>
                                    </p:animEffect>
                                    <p:anim calcmode="lin" valueType="num">
                                      <p:cBhvr>
                                        <p:cTn id="25" dur="1822" tmFilter="0,0; 0.14,0.31; 0.43,0.73; 0.71,0.91; 1.0,1.0">
                                          <p:stCondLst>
                                            <p:cond delay="0"/>
                                          </p:stCondLst>
                                        </p:cTn>
                                        <p:tgtEl>
                                          <p:spTgt spid="8"/>
                                        </p:tgtEl>
                                        <p:attrNameLst>
                                          <p:attrName>ppt_x</p:attrName>
                                        </p:attrNameLst>
                                      </p:cBhvr>
                                      <p:tavLst>
                                        <p:tav tm="0">
                                          <p:val>
                                            <p:strVal val="ppt_x"/>
                                          </p:val>
                                        </p:tav>
                                        <p:tav tm="100000">
                                          <p:val>
                                            <p:strVal val="#ppt_x+0.25"/>
                                          </p:val>
                                        </p:tav>
                                      </p:tavLst>
                                    </p:anim>
                                    <p:anim calcmode="lin" valueType="num">
                                      <p:cBhvr>
                                        <p:cTn id="26" dur="178">
                                          <p:stCondLst>
                                            <p:cond delay="1822"/>
                                          </p:stCondLst>
                                        </p:cTn>
                                        <p:tgtEl>
                                          <p:spTgt spid="8"/>
                                        </p:tgtEl>
                                        <p:attrNameLst>
                                          <p:attrName>ppt_x</p:attrName>
                                        </p:attrNameLst>
                                      </p:cBhvr>
                                      <p:tavLst>
                                        <p:tav tm="0">
                                          <p:val>
                                            <p:strVal val="ppt_x"/>
                                          </p:val>
                                        </p:tav>
                                        <p:tav tm="100000">
                                          <p:val>
                                            <p:strVal val="ppt_x"/>
                                          </p:val>
                                        </p:tav>
                                      </p:tavLst>
                                    </p:anim>
                                    <p:anim calcmode="lin" valueType="num">
                                      <p:cBhvr>
                                        <p:cTn id="27" dur="664" tmFilter="0.0,0.0;0.25,0.07;0.50,0.2;0.75,0.467;1.0,1.0">
                                          <p:stCondLst>
                                            <p:cond delay="0"/>
                                          </p:stCondLst>
                                        </p:cTn>
                                        <p:tgtEl>
                                          <p:spTgt spid="8"/>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8" dur="664" tmFilter="0, 0; 0.125,0.2665; 0.25,0.4; 0.375,0.465; 0.5,0.5;  0.625,0.535; 0.75,0.6; 0.875,0.7335; 1,1">
                                          <p:stCondLst>
                                            <p:cond delay="664"/>
                                          </p:stCondLst>
                                        </p:cTn>
                                        <p:tgtEl>
                                          <p:spTgt spid="8"/>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9" dur="332" tmFilter="0, 0; 0.125,0.2665; 0.25,0.4; 0.375,0.465; 0.5,0.5;  0.625,0.535; 0.75,0.6; 0.875,0.7335; 1,1">
                                          <p:stCondLst>
                                            <p:cond delay="1324"/>
                                          </p:stCondLst>
                                        </p:cTn>
                                        <p:tgtEl>
                                          <p:spTgt spid="8"/>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0" dur="164" tmFilter="0, 0; 0.125,0.2665; 0.25,0.4; 0.375,0.465; 0.5,0.5;  0.625,0.535; 0.75,0.6; 0.875,0.7335; 1,1">
                                          <p:stCondLst>
                                            <p:cond delay="1656"/>
                                          </p:stCondLst>
                                        </p:cTn>
                                        <p:tgtEl>
                                          <p:spTgt spid="8"/>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1" dur="180" accel="50000">
                                          <p:stCondLst>
                                            <p:cond delay="1820"/>
                                          </p:stCondLst>
                                        </p:cTn>
                                        <p:tgtEl>
                                          <p:spTgt spid="8"/>
                                        </p:tgtEl>
                                        <p:attrNameLst>
                                          <p:attrName>ppt_y</p:attrName>
                                        </p:attrNameLst>
                                      </p:cBhvr>
                                      <p:tavLst>
                                        <p:tav tm="0">
                                          <p:val>
                                            <p:strVal val="ppt_y"/>
                                          </p:val>
                                        </p:tav>
                                        <p:tav tm="100000">
                                          <p:val>
                                            <p:strVal val="ppt_y+ppt_h"/>
                                          </p:val>
                                        </p:tav>
                                      </p:tavLst>
                                    </p:anim>
                                    <p:animScale>
                                      <p:cBhvr>
                                        <p:cTn id="32" dur="26">
                                          <p:stCondLst>
                                            <p:cond delay="620"/>
                                          </p:stCondLst>
                                        </p:cTn>
                                        <p:tgtEl>
                                          <p:spTgt spid="8"/>
                                        </p:tgtEl>
                                      </p:cBhvr>
                                      <p:to x="100000" y="60000"/>
                                    </p:animScale>
                                    <p:animScale>
                                      <p:cBhvr>
                                        <p:cTn id="33" dur="166" decel="50000">
                                          <p:stCondLst>
                                            <p:cond delay="646"/>
                                          </p:stCondLst>
                                        </p:cTn>
                                        <p:tgtEl>
                                          <p:spTgt spid="8"/>
                                        </p:tgtEl>
                                      </p:cBhvr>
                                      <p:to x="100000" y="100000"/>
                                    </p:animScale>
                                    <p:animScale>
                                      <p:cBhvr>
                                        <p:cTn id="34" dur="26">
                                          <p:stCondLst>
                                            <p:cond delay="1312"/>
                                          </p:stCondLst>
                                        </p:cTn>
                                        <p:tgtEl>
                                          <p:spTgt spid="8"/>
                                        </p:tgtEl>
                                      </p:cBhvr>
                                      <p:to x="100000" y="80000"/>
                                    </p:animScale>
                                    <p:animScale>
                                      <p:cBhvr>
                                        <p:cTn id="35" dur="166" decel="50000">
                                          <p:stCondLst>
                                            <p:cond delay="1338"/>
                                          </p:stCondLst>
                                        </p:cTn>
                                        <p:tgtEl>
                                          <p:spTgt spid="8"/>
                                        </p:tgtEl>
                                      </p:cBhvr>
                                      <p:to x="100000" y="100000"/>
                                    </p:animScale>
                                    <p:animScale>
                                      <p:cBhvr>
                                        <p:cTn id="36" dur="26">
                                          <p:stCondLst>
                                            <p:cond delay="1642"/>
                                          </p:stCondLst>
                                        </p:cTn>
                                        <p:tgtEl>
                                          <p:spTgt spid="8"/>
                                        </p:tgtEl>
                                      </p:cBhvr>
                                      <p:to x="100000" y="90000"/>
                                    </p:animScale>
                                    <p:animScale>
                                      <p:cBhvr>
                                        <p:cTn id="37" dur="166" decel="50000">
                                          <p:stCondLst>
                                            <p:cond delay="1668"/>
                                          </p:stCondLst>
                                        </p:cTn>
                                        <p:tgtEl>
                                          <p:spTgt spid="8"/>
                                        </p:tgtEl>
                                      </p:cBhvr>
                                      <p:to x="100000" y="100000"/>
                                    </p:animScale>
                                    <p:animScale>
                                      <p:cBhvr>
                                        <p:cTn id="38" dur="26">
                                          <p:stCondLst>
                                            <p:cond delay="1808"/>
                                          </p:stCondLst>
                                        </p:cTn>
                                        <p:tgtEl>
                                          <p:spTgt spid="8"/>
                                        </p:tgtEl>
                                      </p:cBhvr>
                                      <p:to x="100000" y="95000"/>
                                    </p:animScale>
                                    <p:animScale>
                                      <p:cBhvr>
                                        <p:cTn id="39" dur="166" decel="50000">
                                          <p:stCondLst>
                                            <p:cond delay="1834"/>
                                          </p:stCondLst>
                                        </p:cTn>
                                        <p:tgtEl>
                                          <p:spTgt spid="8"/>
                                        </p:tgtEl>
                                      </p:cBhvr>
                                      <p:to x="100000" y="100000"/>
                                    </p:animScale>
                                    <p:set>
                                      <p:cBhvr>
                                        <p:cTn id="40" dur="1" fill="hold">
                                          <p:stCondLst>
                                            <p:cond delay="1999"/>
                                          </p:stCondLst>
                                        </p:cTn>
                                        <p:tgtEl>
                                          <p:spTgt spid="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Collision Resistance Hash Function (CRHF)</a:t>
            </a:r>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3069" y="883644"/>
                <a:ext cx="8380272" cy="1822449"/>
              </a:xfrm>
            </p:spPr>
            <p:txBody>
              <a:bodyPr/>
              <a:lstStyle/>
              <a:p>
                <a:r>
                  <a:rPr lang="en-US" sz="2400">
                    <a:solidFill>
                      <a:srgbClr val="0000FF"/>
                    </a:solidFill>
                  </a:rPr>
                  <a:t>A </a:t>
                </a:r>
                <a:r>
                  <a:rPr lang="en-US" sz="2400" b="1">
                    <a:solidFill>
                      <a:srgbClr val="0000FF"/>
                    </a:solidFill>
                  </a:rPr>
                  <a:t>collision: </a:t>
                </a:r>
                <a:r>
                  <a:rPr lang="en-US" sz="2400">
                    <a:solidFill>
                      <a:srgbClr val="0000FF"/>
                    </a:solidFill>
                  </a:rPr>
                  <a:t>two inputs (e.g. names) with same hash: </a:t>
                </a:r>
                <a14:m>
                  <m:oMath xmlns:m="http://schemas.openxmlformats.org/officeDocument/2006/math">
                    <m:r>
                      <a:rPr lang="en-US" sz="2400" i="1" dirty="0">
                        <a:latin typeface="Cambria Math" panose="02040503050406030204" pitchFamily="18" charset="0"/>
                        <a:cs typeface="Arial" pitchFamily="34" charset="0"/>
                      </a:rPr>
                      <m:t>h</m:t>
                    </m:r>
                    <m:d>
                      <m:dPr>
                        <m:ctrlPr>
                          <a:rPr lang="en-US" sz="2400" i="1" dirty="0">
                            <a:latin typeface="Cambria Math" panose="02040503050406030204" pitchFamily="18" charset="0"/>
                            <a:cs typeface="Arial" pitchFamily="34" charset="0"/>
                          </a:rPr>
                        </m:ctrlPr>
                      </m:dPr>
                      <m:e>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cs typeface="Arial" pitchFamily="34" charset="0"/>
                          </a:rPr>
                          <m:t>𝐵𝑜𝑏</m:t>
                        </m:r>
                        <m:r>
                          <a:rPr lang="en-US" sz="2400" i="1" dirty="0">
                            <a:latin typeface="Cambria Math" panose="02040503050406030204" pitchFamily="18" charset="0"/>
                            <a:cs typeface="Arial" pitchFamily="34" charset="0"/>
                          </a:rPr>
                          <m:t>′</m:t>
                        </m:r>
                      </m:e>
                    </m:d>
                  </m:oMath>
                </a14:m>
                <a:r>
                  <a:rPr lang="en-US" sz="2400" i="1" kern="1200">
                    <a:latin typeface="Times New Roman" panose="02020603050405020304" pitchFamily="18" charset="0"/>
                    <a:cs typeface="Times New Roman" panose="02020603050405020304" pitchFamily="18" charset="0"/>
                  </a:rPr>
                  <a:t>=</a:t>
                </a:r>
                <a14:m>
                  <m:oMath xmlns:m="http://schemas.openxmlformats.org/officeDocument/2006/math">
                    <m:r>
                      <a:rPr lang="en-US" sz="2400" i="1" dirty="0">
                        <a:latin typeface="Cambria Math" panose="02040503050406030204" pitchFamily="18" charset="0"/>
                        <a:cs typeface="Arial" pitchFamily="34" charset="0"/>
                      </a:rPr>
                      <m:t>h</m:t>
                    </m:r>
                    <m:d>
                      <m:dPr>
                        <m:ctrlPr>
                          <a:rPr lang="en-US" sz="2400" i="1" dirty="0">
                            <a:latin typeface="Cambria Math" panose="02040503050406030204" pitchFamily="18" charset="0"/>
                            <a:cs typeface="Arial" pitchFamily="34" charset="0"/>
                          </a:rPr>
                        </m:ctrlPr>
                      </m:dPr>
                      <m:e>
                        <m:r>
                          <a:rPr lang="en-US" sz="2400" b="0" i="1" dirty="0" smtClean="0">
                            <a:latin typeface="Cambria Math" panose="02040503050406030204" pitchFamily="18" charset="0"/>
                            <a:cs typeface="Arial" pitchFamily="34" charset="0"/>
                          </a:rPr>
                          <m:t>′</m:t>
                        </m:r>
                        <m:r>
                          <a:rPr lang="en-US" sz="2400" b="0" i="1" dirty="0" smtClean="0">
                            <a:latin typeface="Cambria Math" panose="02040503050406030204" pitchFamily="18" charset="0"/>
                            <a:cs typeface="Arial" pitchFamily="34" charset="0"/>
                          </a:rPr>
                          <m:t>𝑃</m:t>
                        </m:r>
                        <m:r>
                          <a:rPr lang="en-US" sz="2400" b="0" i="1" dirty="0" smtClean="0">
                            <a:latin typeface="Cambria Math" panose="02040503050406030204" pitchFamily="18" charset="0"/>
                            <a:cs typeface="Arial" pitchFamily="34" charset="0"/>
                          </a:rPr>
                          <m:t>h</m:t>
                        </m:r>
                        <m:r>
                          <a:rPr lang="en-US" sz="2400" b="0" i="1" dirty="0" smtClean="0">
                            <a:latin typeface="Cambria Math" panose="02040503050406030204" pitchFamily="18" charset="0"/>
                            <a:cs typeface="Arial" pitchFamily="34" charset="0"/>
                          </a:rPr>
                          <m:t>𝑖𝑙</m:t>
                        </m:r>
                        <m:r>
                          <a:rPr lang="en-US" sz="2400" b="0" i="1" dirty="0" smtClean="0">
                            <a:latin typeface="Cambria Math" panose="02040503050406030204" pitchFamily="18" charset="0"/>
                            <a:cs typeface="Arial" pitchFamily="34" charset="0"/>
                          </a:rPr>
                          <m:t>′</m:t>
                        </m:r>
                      </m:e>
                    </m:d>
                  </m:oMath>
                </a14:m>
                <a:endParaRPr lang="en-US" sz="2400">
                  <a:solidFill>
                    <a:srgbClr val="0000FF"/>
                  </a:solidFill>
                </a:endParaRPr>
              </a:p>
              <a:p>
                <a:pPr lvl="1"/>
                <a:r>
                  <a:rPr lang="en-US" sz="2000"/>
                  <a:t>Every hash has collisions, since |Domain|&gt;|Range| </a:t>
                </a:r>
              </a:p>
              <a:p>
                <a:pPr lvl="1"/>
                <a:r>
                  <a:rPr lang="en-US" sz="2000"/>
                  <a:t>For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𝐿𝑆𝐷</m:t>
                        </m:r>
                      </m:sub>
                    </m:sSub>
                  </m:oMath>
                </a14:m>
                <a:r>
                  <a:rPr lang="en-US" sz="200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𝑆</m:t>
                        </m:r>
                        <m:r>
                          <a:rPr lang="en-US" sz="2000" b="0" i="1" smtClean="0">
                            <a:latin typeface="Cambria Math" panose="02040503050406030204" pitchFamily="18" charset="0"/>
                          </a:rPr>
                          <m:t>𝑢𝑚</m:t>
                        </m:r>
                      </m:sub>
                    </m:sSub>
                  </m:oMath>
                </a14:m>
                <a:r>
                  <a:rPr lang="en-US" sz="2000"/>
                  <a:t> it is easy to find collisions </a:t>
                </a:r>
                <a:endParaRPr lang="en-US" sz="2400"/>
              </a:p>
              <a:p>
                <a14:m>
                  <m:oMath xmlns:m="http://schemas.openxmlformats.org/officeDocument/2006/math">
                    <m:r>
                      <a:rPr lang="en-US" sz="2400" i="1" dirty="0">
                        <a:latin typeface="Cambria Math" panose="02040503050406030204" pitchFamily="18" charset="0"/>
                        <a:cs typeface="Arial" pitchFamily="34" charset="0"/>
                      </a:rPr>
                      <m:t>h</m:t>
                    </m:r>
                  </m:oMath>
                </a14:m>
                <a:r>
                  <a:rPr lang="en-US" sz="2400">
                    <a:solidFill>
                      <a:srgbClr val="0000FF"/>
                    </a:solidFill>
                  </a:rPr>
                  <a:t> is CRHF if it is hard to </a:t>
                </a:r>
                <a:r>
                  <a:rPr lang="en-US" sz="2400" b="1">
                    <a:solidFill>
                      <a:srgbClr val="0000FF"/>
                    </a:solidFill>
                  </a:rPr>
                  <a:t>find</a:t>
                </a:r>
                <a:r>
                  <a:rPr lang="en-US" sz="2400">
                    <a:solidFill>
                      <a:srgbClr val="0000FF"/>
                    </a:solidFill>
                  </a:rPr>
                  <a:t> collisions </a:t>
                </a:r>
                <a14:m>
                  <m:oMath xmlns:m="http://schemas.openxmlformats.org/officeDocument/2006/math">
                    <m:r>
                      <a:rPr lang="en-US" sz="2400" i="1" dirty="0" smtClean="0">
                        <a:latin typeface="Cambria Math" panose="02040503050406030204" pitchFamily="18" charset="0"/>
                        <a:cs typeface="Arial" pitchFamily="34" charset="0"/>
                      </a:rPr>
                      <m:t>h</m:t>
                    </m:r>
                    <m:d>
                      <m:dPr>
                        <m:ctrlPr>
                          <a:rPr lang="en-US" sz="2400" i="1" dirty="0">
                            <a:latin typeface="Cambria Math" panose="02040503050406030204" pitchFamily="18" charset="0"/>
                            <a:cs typeface="Arial" pitchFamily="34" charset="0"/>
                          </a:rPr>
                        </m:ctrlPr>
                      </m:dPr>
                      <m:e>
                        <m:r>
                          <a:rPr lang="en-US" sz="2400" b="0" i="1" dirty="0" smtClean="0">
                            <a:latin typeface="Cambria Math" panose="02040503050406030204" pitchFamily="18" charset="0"/>
                            <a:cs typeface="Arial" pitchFamily="34" charset="0"/>
                          </a:rPr>
                          <m:t>𝑥</m:t>
                        </m:r>
                      </m:e>
                    </m:d>
                  </m:oMath>
                </a14:m>
                <a:r>
                  <a:rPr lang="en-US" sz="2400" i="1" kern="1200">
                    <a:latin typeface="Times New Roman" panose="02020603050405020304" pitchFamily="18" charset="0"/>
                    <a:cs typeface="Times New Roman" panose="02020603050405020304" pitchFamily="18" charset="0"/>
                  </a:rPr>
                  <a:t>=</a:t>
                </a:r>
                <a14:m>
                  <m:oMath xmlns:m="http://schemas.openxmlformats.org/officeDocument/2006/math">
                    <m:r>
                      <a:rPr lang="en-US" sz="2400" i="1" dirty="0">
                        <a:latin typeface="Cambria Math" panose="02040503050406030204" pitchFamily="18" charset="0"/>
                        <a:cs typeface="Arial" pitchFamily="34" charset="0"/>
                      </a:rPr>
                      <m:t>h</m:t>
                    </m:r>
                    <m:d>
                      <m:dPr>
                        <m:ctrlPr>
                          <a:rPr lang="en-US" sz="2400" i="1" dirty="0">
                            <a:latin typeface="Cambria Math" panose="02040503050406030204" pitchFamily="18" charset="0"/>
                            <a:cs typeface="Arial" pitchFamily="34" charset="0"/>
                          </a:rPr>
                        </m:ctrlPr>
                      </m:dPr>
                      <m:e>
                        <m:r>
                          <a:rPr lang="en-US" sz="2400" b="0" i="1" dirty="0" smtClean="0">
                            <a:latin typeface="Cambria Math" panose="02040503050406030204" pitchFamily="18" charset="0"/>
                            <a:cs typeface="Arial" pitchFamily="34" charset="0"/>
                          </a:rPr>
                          <m:t>𝑥</m:t>
                        </m:r>
                        <m:r>
                          <a:rPr lang="en-US" sz="2400" i="1" dirty="0">
                            <a:latin typeface="Cambria Math" panose="02040503050406030204" pitchFamily="18" charset="0"/>
                            <a:cs typeface="Arial" pitchFamily="34" charset="0"/>
                          </a:rPr>
                          <m:t>′</m:t>
                        </m:r>
                      </m:e>
                    </m:d>
                  </m:oMath>
                </a14:m>
                <a:endParaRPr lang="en-US" sz="2400">
                  <a:solidFill>
                    <a:srgbClr val="0000FF"/>
                  </a:solidFill>
                </a:endParaRPr>
              </a:p>
              <a:p>
                <a:pPr lvl="1"/>
                <a:r>
                  <a:rPr lang="en-US" sz="1800">
                    <a:solidFill>
                      <a:srgbClr val="0000FF"/>
                    </a:solidFill>
                  </a:rPr>
                  <a:t>Note: attacker can always try inputs randomly till finding collisions</a:t>
                </a:r>
              </a:p>
              <a:p>
                <a:pPr lvl="1"/>
                <a:r>
                  <a:rPr lang="en-US" sz="1800">
                    <a:solidFill>
                      <a:srgbClr val="0000FF"/>
                    </a:solidFill>
                  </a:rPr>
                  <a:t>But this should be ineffective: must try about </a:t>
                </a:r>
                <a14:m>
                  <m:oMath xmlns:m="http://schemas.openxmlformats.org/officeDocument/2006/math">
                    <m:r>
                      <a:rPr lang="en-US" sz="1800" b="0" i="1" dirty="0" smtClean="0">
                        <a:latin typeface="Cambria Math" panose="02040503050406030204" pitchFamily="18" charset="0"/>
                        <a:ea typeface="Cambria Math" panose="02040503050406030204" pitchFamily="18" charset="0"/>
                        <a:cs typeface="Arial" pitchFamily="34" charset="0"/>
                      </a:rPr>
                      <m:t>|</m:t>
                    </m:r>
                    <m:r>
                      <a:rPr lang="en-US" sz="1800" b="0" i="1" dirty="0" smtClean="0">
                        <a:latin typeface="Cambria Math" panose="02040503050406030204" pitchFamily="18" charset="0"/>
                        <a:ea typeface="Cambria Math" panose="02040503050406030204" pitchFamily="18" charset="0"/>
                        <a:cs typeface="Arial" pitchFamily="34" charset="0"/>
                      </a:rPr>
                      <m:t>𝑅𝑎𝑛𝑔𝑒</m:t>
                    </m:r>
                    <m:r>
                      <a:rPr lang="en-US" sz="1800" b="0" i="1" dirty="0" smtClean="0">
                        <a:latin typeface="Cambria Math" panose="02040503050406030204" pitchFamily="18" charset="0"/>
                        <a:ea typeface="Cambria Math" panose="02040503050406030204" pitchFamily="18" charset="0"/>
                        <a:cs typeface="Arial" pitchFamily="34" charset="0"/>
                      </a:rPr>
                      <m:t>|</m:t>
                    </m:r>
                  </m:oMath>
                </a14:m>
                <a:r>
                  <a:rPr lang="en-US" sz="1800">
                    <a:solidFill>
                      <a:srgbClr val="0000FF"/>
                    </a:solidFill>
                  </a:rPr>
                  <a:t> values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3069" y="883644"/>
                <a:ext cx="8380272" cy="1822449"/>
              </a:xfrm>
              <a:blipFill>
                <a:blip r:embed="rId3"/>
                <a:stretch>
                  <a:fillRect l="-291" t="-2341" b="-5083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9A89AF81-86C8-42BE-9FE7-8344B2A8D9CC}" type="datetime1">
              <a:rPr lang="en-US" smtClean="0"/>
              <a:pPr>
                <a:defRPr/>
              </a:pPr>
              <a:t>1/5/2021</a:t>
            </a:fld>
            <a:endParaRPr lang="en-US" altLang="en-US"/>
          </a:p>
        </p:txBody>
      </p:sp>
      <p:sp>
        <p:nvSpPr>
          <p:cNvPr id="5" name="Slide Number Placeholder 4"/>
          <p:cNvSpPr>
            <a:spLocks noGrp="1"/>
          </p:cNvSpPr>
          <p:nvPr>
            <p:ph type="sldNum" sz="quarter" idx="12"/>
          </p:nvPr>
        </p:nvSpPr>
        <p:spPr/>
        <p:txBody>
          <a:bodyPr/>
          <a:lstStyle/>
          <a:p>
            <a:pPr>
              <a:defRPr/>
            </a:pPr>
            <a:fld id="{4AC8934D-7EC5-4767-94BA-6AA41C7401E4}" type="slidenum">
              <a:rPr lang="he-IL" altLang="en-US" smtClean="0"/>
              <a:pPr>
                <a:defRPr/>
              </a:pPr>
              <a:t>9</a:t>
            </a:fld>
            <a:endParaRPr lang="en-US" altLang="en-US"/>
          </a:p>
        </p:txBody>
      </p:sp>
      <p:grpSp>
        <p:nvGrpSpPr>
          <p:cNvPr id="60" name="Group 8"/>
          <p:cNvGrpSpPr>
            <a:grpSpLocks/>
          </p:cNvGrpSpPr>
          <p:nvPr/>
        </p:nvGrpSpPr>
        <p:grpSpPr bwMode="auto">
          <a:xfrm>
            <a:off x="114447" y="3589611"/>
            <a:ext cx="3488845" cy="2420470"/>
            <a:chOff x="2879" y="1649"/>
            <a:chExt cx="957" cy="1319"/>
          </a:xfrm>
        </p:grpSpPr>
        <p:sp>
          <p:nvSpPr>
            <p:cNvPr id="61" name="Oval 9"/>
            <p:cNvSpPr>
              <a:spLocks noChangeArrowheads="1"/>
            </p:cNvSpPr>
            <p:nvPr/>
          </p:nvSpPr>
          <p:spPr bwMode="auto">
            <a:xfrm>
              <a:off x="2879" y="1649"/>
              <a:ext cx="958" cy="1320"/>
            </a:xfrm>
            <a:prstGeom prst="ellipse">
              <a:avLst/>
            </a:prstGeom>
            <a:solidFill>
              <a:srgbClr val="CCFF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cs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cs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cs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cs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cs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9pPr>
            </a:lstStyle>
            <a:p>
              <a:pPr eaLnBrk="1" hangingPunct="1">
                <a:spcBef>
                  <a:spcPct val="0"/>
                </a:spcBef>
                <a:buClrTx/>
                <a:buSzTx/>
                <a:buFontTx/>
                <a:buNone/>
              </a:pPr>
              <a:endParaRPr lang="he-IL" altLang="en-US" sz="1800"/>
            </a:p>
          </p:txBody>
        </p:sp>
        <p:sp>
          <p:nvSpPr>
            <p:cNvPr id="62" name="Oval 10"/>
            <p:cNvSpPr>
              <a:spLocks noChangeArrowheads="1"/>
            </p:cNvSpPr>
            <p:nvPr/>
          </p:nvSpPr>
          <p:spPr bwMode="auto">
            <a:xfrm>
              <a:off x="2879" y="1649"/>
              <a:ext cx="958" cy="1320"/>
            </a:xfrm>
            <a:prstGeom prst="ellipse">
              <a:avLst/>
            </a:prstGeom>
            <a:noFill/>
            <a:ln w="111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cs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cs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cs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cs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cs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9pPr>
            </a:lstStyle>
            <a:p>
              <a:pPr eaLnBrk="1" hangingPunct="1">
                <a:spcBef>
                  <a:spcPct val="0"/>
                </a:spcBef>
                <a:buClrTx/>
                <a:buSzTx/>
                <a:buFontTx/>
                <a:buNone/>
              </a:pPr>
              <a:endParaRPr lang="he-IL" altLang="en-US" sz="1800"/>
            </a:p>
          </p:txBody>
        </p:sp>
      </p:grpSp>
      <p:sp>
        <p:nvSpPr>
          <p:cNvPr id="63" name="Rectangle 11"/>
          <p:cNvSpPr>
            <a:spLocks noChangeArrowheads="1"/>
          </p:cNvSpPr>
          <p:nvPr/>
        </p:nvSpPr>
        <p:spPr bwMode="auto">
          <a:xfrm>
            <a:off x="1275880" y="5136980"/>
            <a:ext cx="743793"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r>
              <a:rPr lang="en-GB" altLang="en-US" sz="1800">
                <a:solidFill>
                  <a:srgbClr val="000000"/>
                </a:solidFill>
                <a:latin typeface="Times New Roman" pitchFamily="18" charset="0"/>
              </a:rPr>
              <a:t>Domain</a:t>
            </a:r>
          </a:p>
        </p:txBody>
      </p:sp>
      <p:sp>
        <p:nvSpPr>
          <p:cNvPr id="73" name="Oval 21"/>
          <p:cNvSpPr>
            <a:spLocks noChangeArrowheads="1"/>
          </p:cNvSpPr>
          <p:nvPr/>
        </p:nvSpPr>
        <p:spPr bwMode="auto">
          <a:xfrm>
            <a:off x="4729163" y="4045847"/>
            <a:ext cx="3177708" cy="1473199"/>
          </a:xfrm>
          <a:prstGeom prst="ellipse">
            <a:avLst/>
          </a:prstGeom>
          <a:solidFill>
            <a:srgbClr val="CCFF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cs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cs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cs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cs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cs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9pPr>
          </a:lstStyle>
          <a:p>
            <a:pPr eaLnBrk="1" hangingPunct="1">
              <a:spcBef>
                <a:spcPct val="0"/>
              </a:spcBef>
              <a:buClrTx/>
              <a:buSzTx/>
              <a:buFontTx/>
              <a:buNone/>
            </a:pPr>
            <a:endParaRPr lang="he-IL" altLang="en-US" sz="1800"/>
          </a:p>
        </p:txBody>
      </p:sp>
      <p:sp>
        <p:nvSpPr>
          <p:cNvPr id="75" name="Rectangle 23"/>
          <p:cNvSpPr>
            <a:spLocks noChangeArrowheads="1"/>
          </p:cNvSpPr>
          <p:nvPr/>
        </p:nvSpPr>
        <p:spPr bwMode="auto">
          <a:xfrm>
            <a:off x="5673058" y="5136980"/>
            <a:ext cx="5857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r>
              <a:rPr lang="en-GB" altLang="en-US" sz="1800">
                <a:solidFill>
                  <a:srgbClr val="000000"/>
                </a:solidFill>
                <a:latin typeface="Times New Roman" pitchFamily="18" charset="0"/>
              </a:rPr>
              <a:t>Range</a:t>
            </a:r>
          </a:p>
        </p:txBody>
      </p:sp>
      <p:sp>
        <p:nvSpPr>
          <p:cNvPr id="82" name="Freeform 30"/>
          <p:cNvSpPr>
            <a:spLocks noChangeArrowheads="1"/>
          </p:cNvSpPr>
          <p:nvPr/>
        </p:nvSpPr>
        <p:spPr bwMode="auto">
          <a:xfrm>
            <a:off x="2633663" y="4372873"/>
            <a:ext cx="2333625" cy="173037"/>
          </a:xfrm>
          <a:custGeom>
            <a:avLst/>
            <a:gdLst>
              <a:gd name="T0" fmla="*/ 2147483647 w 3144"/>
              <a:gd name="T1" fmla="*/ 0 h 234"/>
              <a:gd name="T2" fmla="*/ 2147483647 w 3144"/>
              <a:gd name="T3" fmla="*/ 2147483647 h 234"/>
              <a:gd name="T4" fmla="*/ 2147483647 w 3144"/>
              <a:gd name="T5" fmla="*/ 2147483647 h 234"/>
              <a:gd name="T6" fmla="*/ 2147483647 w 3144"/>
              <a:gd name="T7" fmla="*/ 2147483647 h 234"/>
              <a:gd name="T8" fmla="*/ 2147483647 w 3144"/>
              <a:gd name="T9" fmla="*/ 2147483647 h 234"/>
              <a:gd name="T10" fmla="*/ 0 w 3144"/>
              <a:gd name="T11" fmla="*/ 2147483647 h 234"/>
              <a:gd name="T12" fmla="*/ 2147483647 w 3144"/>
              <a:gd name="T13" fmla="*/ 0 h 234"/>
              <a:gd name="T14" fmla="*/ 2147483647 w 3144"/>
              <a:gd name="T15" fmla="*/ 2147483647 h 234"/>
              <a:gd name="T16" fmla="*/ 2147483647 w 3144"/>
              <a:gd name="T17" fmla="*/ 2147483647 h 234"/>
              <a:gd name="T18" fmla="*/ 2147483647 w 3144"/>
              <a:gd name="T19" fmla="*/ 2147483647 h 234"/>
              <a:gd name="T20" fmla="*/ 2147483647 w 3144"/>
              <a:gd name="T21" fmla="*/ 2147483647 h 234"/>
              <a:gd name="T22" fmla="*/ 2147483647 w 3144"/>
              <a:gd name="T23" fmla="*/ 2147483647 h 234"/>
              <a:gd name="T24" fmla="*/ 2147483647 w 3144"/>
              <a:gd name="T25" fmla="*/ 2147483647 h 234"/>
              <a:gd name="T26" fmla="*/ 2147483647 w 3144"/>
              <a:gd name="T27" fmla="*/ 2147483647 h 234"/>
              <a:gd name="T28" fmla="*/ 2147483647 w 3144"/>
              <a:gd name="T29" fmla="*/ 2147483647 h 234"/>
              <a:gd name="T30" fmla="*/ 2147483647 w 3144"/>
              <a:gd name="T31" fmla="*/ 2147483647 h 234"/>
              <a:gd name="T32" fmla="*/ 2147483647 w 3144"/>
              <a:gd name="T33" fmla="*/ 2147483647 h 2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44" h="234">
                <a:moveTo>
                  <a:pt x="9" y="0"/>
                </a:moveTo>
                <a:lnTo>
                  <a:pt x="3129" y="192"/>
                </a:lnTo>
                <a:cubicBezTo>
                  <a:pt x="3133" y="192"/>
                  <a:pt x="3137" y="196"/>
                  <a:pt x="3137" y="200"/>
                </a:cubicBezTo>
                <a:cubicBezTo>
                  <a:pt x="3136" y="204"/>
                  <a:pt x="3132" y="208"/>
                  <a:pt x="3128" y="207"/>
                </a:cubicBezTo>
                <a:lnTo>
                  <a:pt x="8" y="16"/>
                </a:lnTo>
                <a:cubicBezTo>
                  <a:pt x="4" y="16"/>
                  <a:pt x="0" y="12"/>
                  <a:pt x="0" y="8"/>
                </a:cubicBezTo>
                <a:cubicBezTo>
                  <a:pt x="1" y="4"/>
                  <a:pt x="5" y="0"/>
                  <a:pt x="9" y="0"/>
                </a:cubicBezTo>
                <a:close/>
                <a:moveTo>
                  <a:pt x="3087" y="162"/>
                </a:moveTo>
                <a:lnTo>
                  <a:pt x="3144" y="200"/>
                </a:lnTo>
                <a:lnTo>
                  <a:pt x="3082" y="232"/>
                </a:lnTo>
                <a:cubicBezTo>
                  <a:pt x="3079" y="234"/>
                  <a:pt x="3074" y="232"/>
                  <a:pt x="3072" y="228"/>
                </a:cubicBezTo>
                <a:cubicBezTo>
                  <a:pt x="3070" y="224"/>
                  <a:pt x="3071" y="219"/>
                  <a:pt x="3075" y="217"/>
                </a:cubicBezTo>
                <a:lnTo>
                  <a:pt x="3125" y="192"/>
                </a:lnTo>
                <a:lnTo>
                  <a:pt x="3124" y="206"/>
                </a:lnTo>
                <a:lnTo>
                  <a:pt x="3078" y="175"/>
                </a:lnTo>
                <a:cubicBezTo>
                  <a:pt x="3074" y="173"/>
                  <a:pt x="3073" y="168"/>
                  <a:pt x="3076" y="164"/>
                </a:cubicBezTo>
                <a:cubicBezTo>
                  <a:pt x="3078" y="160"/>
                  <a:pt x="3083" y="160"/>
                  <a:pt x="3087" y="162"/>
                </a:cubicBezTo>
                <a:close/>
              </a:path>
            </a:pathLst>
          </a:custGeom>
          <a:solidFill>
            <a:srgbClr val="000000"/>
          </a:solidFill>
          <a:ln w="11160">
            <a:solidFill>
              <a:srgbClr val="000000"/>
            </a:solid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 name="Freeform 31"/>
          <p:cNvSpPr>
            <a:spLocks noChangeArrowheads="1"/>
          </p:cNvSpPr>
          <p:nvPr/>
        </p:nvSpPr>
        <p:spPr bwMode="auto">
          <a:xfrm>
            <a:off x="2706125" y="4560199"/>
            <a:ext cx="2261164" cy="766444"/>
          </a:xfrm>
          <a:custGeom>
            <a:avLst/>
            <a:gdLst>
              <a:gd name="T0" fmla="*/ 2147483647 w 3017"/>
              <a:gd name="T1" fmla="*/ 2147483647 h 1234"/>
              <a:gd name="T2" fmla="*/ 2147483647 w 3017"/>
              <a:gd name="T3" fmla="*/ 2147483647 h 1234"/>
              <a:gd name="T4" fmla="*/ 2147483647 w 3017"/>
              <a:gd name="T5" fmla="*/ 2147483647 h 1234"/>
              <a:gd name="T6" fmla="*/ 2147483647 w 3017"/>
              <a:gd name="T7" fmla="*/ 2147483647 h 1234"/>
              <a:gd name="T8" fmla="*/ 2147483647 w 3017"/>
              <a:gd name="T9" fmla="*/ 2147483647 h 1234"/>
              <a:gd name="T10" fmla="*/ 818573207 w 3017"/>
              <a:gd name="T11" fmla="*/ 2147483647 h 1234"/>
              <a:gd name="T12" fmla="*/ 2147483647 w 3017"/>
              <a:gd name="T13" fmla="*/ 2147483647 h 1234"/>
              <a:gd name="T14" fmla="*/ 2147483647 w 3017"/>
              <a:gd name="T15" fmla="*/ 0 h 1234"/>
              <a:gd name="T16" fmla="*/ 2147483647 w 3017"/>
              <a:gd name="T17" fmla="*/ 2147483647 h 1234"/>
              <a:gd name="T18" fmla="*/ 2147483647 w 3017"/>
              <a:gd name="T19" fmla="*/ 2147483647 h 1234"/>
              <a:gd name="T20" fmla="*/ 2147483647 w 3017"/>
              <a:gd name="T21" fmla="*/ 2147483647 h 1234"/>
              <a:gd name="T22" fmla="*/ 2147483647 w 3017"/>
              <a:gd name="T23" fmla="*/ 2147483647 h 1234"/>
              <a:gd name="T24" fmla="*/ 2147483647 w 3017"/>
              <a:gd name="T25" fmla="*/ 2147483647 h 1234"/>
              <a:gd name="T26" fmla="*/ 2147483647 w 3017"/>
              <a:gd name="T27" fmla="*/ 2147483647 h 1234"/>
              <a:gd name="T28" fmla="*/ 2147483647 w 3017"/>
              <a:gd name="T29" fmla="*/ 2147483647 h 1234"/>
              <a:gd name="T30" fmla="*/ 2147483647 w 3017"/>
              <a:gd name="T31" fmla="*/ 2147483647 h 1234"/>
              <a:gd name="T32" fmla="*/ 2147483647 w 3017"/>
              <a:gd name="T33" fmla="*/ 0 h 12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017" h="1234">
                <a:moveTo>
                  <a:pt x="6" y="1217"/>
                </a:moveTo>
                <a:lnTo>
                  <a:pt x="3000" y="9"/>
                </a:lnTo>
                <a:cubicBezTo>
                  <a:pt x="3004" y="7"/>
                  <a:pt x="3008" y="9"/>
                  <a:pt x="3010" y="13"/>
                </a:cubicBezTo>
                <a:cubicBezTo>
                  <a:pt x="3012" y="17"/>
                  <a:pt x="3010" y="22"/>
                  <a:pt x="3006" y="24"/>
                </a:cubicBezTo>
                <a:lnTo>
                  <a:pt x="12" y="1232"/>
                </a:lnTo>
                <a:cubicBezTo>
                  <a:pt x="8" y="1234"/>
                  <a:pt x="4" y="1232"/>
                  <a:pt x="2" y="1228"/>
                </a:cubicBezTo>
                <a:cubicBezTo>
                  <a:pt x="0" y="1224"/>
                  <a:pt x="2" y="1219"/>
                  <a:pt x="6" y="1217"/>
                </a:cubicBezTo>
                <a:close/>
                <a:moveTo>
                  <a:pt x="2949" y="0"/>
                </a:moveTo>
                <a:lnTo>
                  <a:pt x="3017" y="10"/>
                </a:lnTo>
                <a:lnTo>
                  <a:pt x="2975" y="65"/>
                </a:lnTo>
                <a:cubicBezTo>
                  <a:pt x="2972" y="68"/>
                  <a:pt x="2967" y="69"/>
                  <a:pt x="2964" y="66"/>
                </a:cubicBezTo>
                <a:cubicBezTo>
                  <a:pt x="2960" y="64"/>
                  <a:pt x="2960" y="59"/>
                  <a:pt x="2962" y="55"/>
                </a:cubicBezTo>
                <a:lnTo>
                  <a:pt x="2996" y="11"/>
                </a:lnTo>
                <a:lnTo>
                  <a:pt x="3001" y="24"/>
                </a:lnTo>
                <a:lnTo>
                  <a:pt x="2946" y="16"/>
                </a:lnTo>
                <a:cubicBezTo>
                  <a:pt x="2942" y="15"/>
                  <a:pt x="2939" y="11"/>
                  <a:pt x="2940" y="7"/>
                </a:cubicBezTo>
                <a:cubicBezTo>
                  <a:pt x="2940" y="3"/>
                  <a:pt x="2944" y="0"/>
                  <a:pt x="2949" y="0"/>
                </a:cubicBezTo>
                <a:close/>
              </a:path>
            </a:pathLst>
          </a:custGeom>
          <a:solidFill>
            <a:srgbClr val="000000"/>
          </a:solidFill>
          <a:ln w="11160">
            <a:solidFill>
              <a:srgbClr val="000000"/>
            </a:solid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84" name="Group 32"/>
          <p:cNvGrpSpPr>
            <a:grpSpLocks/>
          </p:cNvGrpSpPr>
          <p:nvPr/>
        </p:nvGrpSpPr>
        <p:grpSpPr bwMode="auto">
          <a:xfrm>
            <a:off x="2449513" y="4283973"/>
            <a:ext cx="406400" cy="234950"/>
            <a:chOff x="3179" y="2021"/>
            <a:chExt cx="118" cy="148"/>
          </a:xfrm>
        </p:grpSpPr>
        <p:sp>
          <p:nvSpPr>
            <p:cNvPr id="85" name="Rectangle 33"/>
            <p:cNvSpPr>
              <a:spLocks noChangeArrowheads="1"/>
            </p:cNvSpPr>
            <p:nvPr/>
          </p:nvSpPr>
          <p:spPr bwMode="auto">
            <a:xfrm>
              <a:off x="3179" y="2021"/>
              <a:ext cx="119" cy="149"/>
            </a:xfrm>
            <a:prstGeom prst="rect">
              <a:avLst/>
            </a:prstGeom>
            <a:solidFill>
              <a:srgbClr val="00CC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cs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cs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cs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cs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cs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9pPr>
            </a:lstStyle>
            <a:p>
              <a:pPr eaLnBrk="1" hangingPunct="1">
                <a:spcBef>
                  <a:spcPct val="0"/>
                </a:spcBef>
                <a:buClrTx/>
                <a:buSzTx/>
                <a:buFontTx/>
                <a:buNone/>
              </a:pPr>
              <a:endParaRPr lang="he-IL" altLang="en-US" sz="1800"/>
            </a:p>
          </p:txBody>
        </p:sp>
        <p:sp>
          <p:nvSpPr>
            <p:cNvPr id="86" name="Rectangle 34"/>
            <p:cNvSpPr>
              <a:spLocks noChangeArrowheads="1"/>
            </p:cNvSpPr>
            <p:nvPr/>
          </p:nvSpPr>
          <p:spPr bwMode="auto">
            <a:xfrm>
              <a:off x="3179" y="2021"/>
              <a:ext cx="119" cy="149"/>
            </a:xfrm>
            <a:prstGeom prst="rect">
              <a:avLst/>
            </a:prstGeom>
            <a:noFill/>
            <a:ln w="111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cs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cs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cs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cs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cs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9pPr>
            </a:lstStyle>
            <a:p>
              <a:pPr eaLnBrk="1" hangingPunct="1">
                <a:spcBef>
                  <a:spcPct val="0"/>
                </a:spcBef>
                <a:buClrTx/>
                <a:buSzTx/>
                <a:buFontTx/>
                <a:buNone/>
              </a:pPr>
              <a:endParaRPr lang="he-IL" altLang="en-US" sz="1800"/>
            </a:p>
          </p:txBody>
        </p:sp>
      </p:grpSp>
      <p:sp>
        <p:nvSpPr>
          <p:cNvPr id="87" name="Rectangle 35"/>
          <p:cNvSpPr>
            <a:spLocks noChangeArrowheads="1"/>
          </p:cNvSpPr>
          <p:nvPr/>
        </p:nvSpPr>
        <p:spPr bwMode="auto">
          <a:xfrm>
            <a:off x="2514600" y="4312548"/>
            <a:ext cx="288541"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r>
              <a:rPr lang="en-GB" altLang="en-US" sz="1500" i="1">
                <a:solidFill>
                  <a:srgbClr val="000000"/>
                </a:solidFill>
                <a:latin typeface="Times New Roman" pitchFamily="18" charset="0"/>
              </a:rPr>
              <a:t>342</a:t>
            </a:r>
          </a:p>
        </p:txBody>
      </p:sp>
      <p:grpSp>
        <p:nvGrpSpPr>
          <p:cNvPr id="100" name="Group 48"/>
          <p:cNvGrpSpPr>
            <a:grpSpLocks/>
          </p:cNvGrpSpPr>
          <p:nvPr/>
        </p:nvGrpSpPr>
        <p:grpSpPr bwMode="auto">
          <a:xfrm>
            <a:off x="2328249" y="5198701"/>
            <a:ext cx="364286" cy="236537"/>
            <a:chOff x="3213" y="2709"/>
            <a:chExt cx="144" cy="149"/>
          </a:xfrm>
        </p:grpSpPr>
        <p:sp>
          <p:nvSpPr>
            <p:cNvPr id="101" name="Rectangle 49"/>
            <p:cNvSpPr>
              <a:spLocks noChangeArrowheads="1"/>
            </p:cNvSpPr>
            <p:nvPr/>
          </p:nvSpPr>
          <p:spPr bwMode="auto">
            <a:xfrm>
              <a:off x="3213" y="2709"/>
              <a:ext cx="145" cy="150"/>
            </a:xfrm>
            <a:prstGeom prst="rect">
              <a:avLst/>
            </a:prstGeom>
            <a:solidFill>
              <a:srgbClr val="00CC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cs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cs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cs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cs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cs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9pPr>
            </a:lstStyle>
            <a:p>
              <a:pPr eaLnBrk="1" hangingPunct="1">
                <a:spcBef>
                  <a:spcPct val="0"/>
                </a:spcBef>
                <a:buClrTx/>
                <a:buSzTx/>
                <a:buFontTx/>
                <a:buNone/>
              </a:pPr>
              <a:endParaRPr lang="he-IL" altLang="en-US" sz="1800"/>
            </a:p>
          </p:txBody>
        </p:sp>
        <p:sp>
          <p:nvSpPr>
            <p:cNvPr id="102" name="Rectangle 50"/>
            <p:cNvSpPr>
              <a:spLocks noChangeArrowheads="1"/>
            </p:cNvSpPr>
            <p:nvPr/>
          </p:nvSpPr>
          <p:spPr bwMode="auto">
            <a:xfrm>
              <a:off x="3213" y="2709"/>
              <a:ext cx="145" cy="150"/>
            </a:xfrm>
            <a:prstGeom prst="rect">
              <a:avLst/>
            </a:prstGeom>
            <a:noFill/>
            <a:ln w="111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cs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cs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cs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cs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cs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9pPr>
            </a:lstStyle>
            <a:p>
              <a:pPr eaLnBrk="1" hangingPunct="1">
                <a:spcBef>
                  <a:spcPct val="0"/>
                </a:spcBef>
                <a:buClrTx/>
                <a:buSzTx/>
                <a:buFontTx/>
                <a:buNone/>
              </a:pPr>
              <a:endParaRPr lang="he-IL" altLang="en-US" sz="1800"/>
            </a:p>
          </p:txBody>
        </p:sp>
      </p:grpSp>
      <mc:AlternateContent xmlns:mc="http://schemas.openxmlformats.org/markup-compatibility/2006" xmlns:a14="http://schemas.microsoft.com/office/drawing/2010/main">
        <mc:Choice Requires="a14">
          <p:sp>
            <p:nvSpPr>
              <p:cNvPr id="105" name="Rectangle 53"/>
              <p:cNvSpPr>
                <a:spLocks noChangeArrowheads="1"/>
              </p:cNvSpPr>
              <p:nvPr/>
            </p:nvSpPr>
            <p:spPr bwMode="auto">
              <a:xfrm>
                <a:off x="3614351" y="4413908"/>
                <a:ext cx="735586" cy="36933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rgbClr val="808080"/>
                      </a:outerShdw>
                    </a:effectLst>
                  </a14:hiddenEffects>
                </a:ext>
              </a:extLst>
            </p:spPr>
            <p:txBody>
              <a:bodyPr wrap="none" lIns="0" tIns="0" rIns="0" bIns="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𝑆𝑢𝑚</m:t>
                          </m:r>
                        </m:sub>
                      </m:sSub>
                    </m:oMath>
                  </m:oMathPara>
                </a14:m>
                <a:endParaRPr lang="en-GB" altLang="en-US" sz="2300" i="1">
                  <a:solidFill>
                    <a:srgbClr val="000000"/>
                  </a:solidFill>
                  <a:latin typeface="Times New Roman" pitchFamily="18" charset="0"/>
                </a:endParaRPr>
              </a:p>
            </p:txBody>
          </p:sp>
        </mc:Choice>
        <mc:Fallback xmlns="">
          <p:sp>
            <p:nvSpPr>
              <p:cNvPr id="105" name="Rectangle 53"/>
              <p:cNvSpPr>
                <a:spLocks noRot="1" noChangeAspect="1" noMove="1" noResize="1" noEditPoints="1" noAdjustHandles="1" noChangeArrowheads="1" noChangeShapeType="1" noTextEdit="1"/>
              </p:cNvSpPr>
              <p:nvPr/>
            </p:nvSpPr>
            <p:spPr bwMode="auto">
              <a:xfrm>
                <a:off x="3614351" y="4413908"/>
                <a:ext cx="735586" cy="369332"/>
              </a:xfrm>
              <a:prstGeom prst="rect">
                <a:avLst/>
              </a:prstGeom>
              <a:blipFill>
                <a:blip r:embed="rId4"/>
                <a:stretch>
                  <a:fillRect l="-9091" r="-2479" b="-16393"/>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p:grpSp>
        <p:nvGrpSpPr>
          <p:cNvPr id="37" name="Group 48"/>
          <p:cNvGrpSpPr>
            <a:grpSpLocks/>
          </p:cNvGrpSpPr>
          <p:nvPr/>
        </p:nvGrpSpPr>
        <p:grpSpPr bwMode="auto">
          <a:xfrm>
            <a:off x="4978347" y="4417483"/>
            <a:ext cx="2659581" cy="379814"/>
            <a:chOff x="3213" y="2709"/>
            <a:chExt cx="144" cy="149"/>
          </a:xfrm>
        </p:grpSpPr>
        <p:sp>
          <p:nvSpPr>
            <p:cNvPr id="38" name="Rectangle 49"/>
            <p:cNvSpPr>
              <a:spLocks noChangeArrowheads="1"/>
            </p:cNvSpPr>
            <p:nvPr/>
          </p:nvSpPr>
          <p:spPr bwMode="auto">
            <a:xfrm>
              <a:off x="3213" y="2709"/>
              <a:ext cx="145" cy="150"/>
            </a:xfrm>
            <a:prstGeom prst="rect">
              <a:avLst/>
            </a:prstGeom>
            <a:solidFill>
              <a:srgbClr val="00CC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cs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cs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cs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cs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cs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9pPr>
            </a:lstStyle>
            <a:p>
              <a:pPr eaLnBrk="1" hangingPunct="1">
                <a:spcBef>
                  <a:spcPct val="0"/>
                </a:spcBef>
                <a:buClrTx/>
                <a:buSzTx/>
                <a:buFontTx/>
                <a:buNone/>
              </a:pPr>
              <a:endParaRPr lang="he-IL" altLang="en-US" sz="1800"/>
            </a:p>
          </p:txBody>
        </p:sp>
        <p:sp>
          <p:nvSpPr>
            <p:cNvPr id="39" name="Rectangle 50"/>
            <p:cNvSpPr>
              <a:spLocks noChangeArrowheads="1"/>
            </p:cNvSpPr>
            <p:nvPr/>
          </p:nvSpPr>
          <p:spPr bwMode="auto">
            <a:xfrm>
              <a:off x="3213" y="2709"/>
              <a:ext cx="145" cy="150"/>
            </a:xfrm>
            <a:prstGeom prst="rect">
              <a:avLst/>
            </a:prstGeom>
            <a:noFill/>
            <a:ln w="111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cs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cs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cs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cs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cs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9pPr>
            </a:lstStyle>
            <a:p>
              <a:pPr eaLnBrk="1" hangingPunct="1">
                <a:spcBef>
                  <a:spcPct val="0"/>
                </a:spcBef>
                <a:buClrTx/>
                <a:buSzTx/>
                <a:buFontTx/>
                <a:buNone/>
              </a:pPr>
              <a:endParaRPr lang="he-IL" altLang="en-US" sz="1800"/>
            </a:p>
          </p:txBody>
        </p:sp>
      </p:grpSp>
      <mc:AlternateContent xmlns:mc="http://schemas.openxmlformats.org/markup-compatibility/2006" xmlns:a14="http://schemas.microsoft.com/office/drawing/2010/main">
        <mc:Choice Requires="a14">
          <p:sp>
            <p:nvSpPr>
              <p:cNvPr id="6" name="Rectangle 5"/>
              <p:cNvSpPr/>
              <p:nvPr/>
            </p:nvSpPr>
            <p:spPr>
              <a:xfrm>
                <a:off x="5191125" y="4427964"/>
                <a:ext cx="2517549" cy="338554"/>
              </a:xfrm>
              <a:prstGeom prst="rect">
                <a:avLst/>
              </a:prstGeom>
            </p:spPr>
            <p:txBody>
              <a:bodyPr wrap="none">
                <a:spAutoFit/>
              </a:bodyPr>
              <a:lstStyle/>
              <a:p>
                <a:pPr>
                  <a:buClr>
                    <a:srgbClr val="000000"/>
                  </a:buClr>
                  <a:buSzPct val="100000"/>
                </a:pP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__=</m:t>
                        </m:r>
                        <m:r>
                          <a:rPr lang="en-US" sz="1600" i="1">
                            <a:latin typeface="Cambria Math" panose="02040503050406030204" pitchFamily="18" charset="0"/>
                          </a:rPr>
                          <m:t>h</m:t>
                        </m:r>
                      </m:e>
                      <m:sub>
                        <m:r>
                          <a:rPr lang="en-US" sz="1600" i="1">
                            <a:latin typeface="Cambria Math" panose="02040503050406030204" pitchFamily="18" charset="0"/>
                          </a:rPr>
                          <m:t>𝑆𝑢𝑚</m:t>
                        </m:r>
                      </m:sub>
                    </m:sSub>
                  </m:oMath>
                </a14:m>
                <a:r>
                  <a:rPr lang="en-GB" altLang="en-US" sz="1600" i="1">
                    <a:solidFill>
                      <a:srgbClr val="000000"/>
                    </a:solidFill>
                    <a:latin typeface="Times New Roman" pitchFamily="18" charset="0"/>
                  </a:rPr>
                  <a:t>(342)=</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𝑆𝑢𝑚</m:t>
                        </m:r>
                      </m:sub>
                    </m:sSub>
                  </m:oMath>
                </a14:m>
                <a:r>
                  <a:rPr lang="en-GB" altLang="en-US" sz="1600" i="1">
                    <a:solidFill>
                      <a:srgbClr val="000000"/>
                    </a:solidFill>
                    <a:latin typeface="Times New Roman" pitchFamily="18" charset="0"/>
                  </a:rPr>
                  <a:t>(___)</a:t>
                </a:r>
              </a:p>
            </p:txBody>
          </p:sp>
        </mc:Choice>
        <mc:Fallback xmlns="">
          <p:sp>
            <p:nvSpPr>
              <p:cNvPr id="6" name="Rectangle 5"/>
              <p:cNvSpPr>
                <a:spLocks noRot="1" noChangeAspect="1" noMove="1" noResize="1" noEditPoints="1" noAdjustHandles="1" noChangeArrowheads="1" noChangeShapeType="1" noTextEdit="1"/>
              </p:cNvSpPr>
              <p:nvPr/>
            </p:nvSpPr>
            <p:spPr>
              <a:xfrm>
                <a:off x="5191125" y="4427964"/>
                <a:ext cx="2517549" cy="338554"/>
              </a:xfrm>
              <a:prstGeom prst="rect">
                <a:avLst/>
              </a:prstGeom>
              <a:blipFill>
                <a:blip r:embed="rId5"/>
                <a:stretch>
                  <a:fillRect t="-5357" b="-21429"/>
                </a:stretch>
              </a:blipFill>
            </p:spPr>
            <p:txBody>
              <a:bodyPr/>
              <a:lstStyle/>
              <a:p>
                <a:r>
                  <a:rPr lang="en-US">
                    <a:noFill/>
                  </a:rPr>
                  <a:t> </a:t>
                </a:r>
              </a:p>
            </p:txBody>
          </p:sp>
        </mc:Fallback>
      </mc:AlternateContent>
      <p:sp>
        <p:nvSpPr>
          <p:cNvPr id="41" name="Rectangle 35"/>
          <p:cNvSpPr>
            <a:spLocks noChangeArrowheads="1"/>
          </p:cNvSpPr>
          <p:nvPr/>
        </p:nvSpPr>
        <p:spPr bwMode="auto">
          <a:xfrm>
            <a:off x="2449513" y="5221570"/>
            <a:ext cx="292258"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r>
              <a:rPr lang="en-GB" altLang="en-US" sz="1500" i="1" dirty="0">
                <a:solidFill>
                  <a:srgbClr val="000000"/>
                </a:solidFill>
                <a:latin typeface="Times New Roman" pitchFamily="18" charset="0"/>
              </a:rPr>
              <a:t>63</a:t>
            </a:r>
          </a:p>
        </p:txBody>
      </p:sp>
      <p:sp>
        <p:nvSpPr>
          <p:cNvPr id="42" name="Rectangle 35"/>
          <p:cNvSpPr>
            <a:spLocks noChangeArrowheads="1"/>
          </p:cNvSpPr>
          <p:nvPr/>
        </p:nvSpPr>
        <p:spPr bwMode="auto">
          <a:xfrm>
            <a:off x="5311298" y="4493248"/>
            <a:ext cx="159286"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r>
              <a:rPr lang="en-GB" altLang="en-US" sz="1500" i="1">
                <a:solidFill>
                  <a:srgbClr val="000000"/>
                </a:solidFill>
                <a:latin typeface="Times New Roman" pitchFamily="18" charset="0"/>
              </a:rPr>
              <a:t>9</a:t>
            </a:r>
          </a:p>
        </p:txBody>
      </p:sp>
      <p:sp>
        <p:nvSpPr>
          <p:cNvPr id="43" name="Rectangle 35"/>
          <p:cNvSpPr>
            <a:spLocks noChangeArrowheads="1"/>
          </p:cNvSpPr>
          <p:nvPr/>
        </p:nvSpPr>
        <p:spPr bwMode="auto">
          <a:xfrm>
            <a:off x="7277448" y="4470262"/>
            <a:ext cx="192360"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chemeClr val="tx1"/>
                </a:solidFill>
                <a:latin typeface="Arial" charset="0"/>
                <a:cs typeface="Arial" charset="0"/>
              </a:defRPr>
            </a:lvl1pPr>
            <a:lvl2pPr marL="742950" indent="-285750" defTabSz="449263" eaLnBrk="0" hangingPunct="0">
              <a:spcBef>
                <a:spcPct val="20000"/>
              </a:spcBef>
              <a:buClr>
                <a:schemeClr val="accent2"/>
              </a:buClr>
              <a:buSzPct val="6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Arial" charset="0"/>
                <a:cs typeface="Arial" charset="0"/>
              </a:defRPr>
            </a:lvl2pPr>
            <a:lvl3pPr marL="1143000" indent="-228600" defTabSz="449263" eaLnBrk="0" hangingPunct="0">
              <a:spcBef>
                <a:spcPct val="20000"/>
              </a:spcBef>
              <a:buClr>
                <a:schemeClr val="accent1"/>
              </a:buClr>
              <a:buSzPct val="65000"/>
              <a:buFont typeface="Wingding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charset="0"/>
                <a:cs typeface="Arial" charset="0"/>
              </a:defRPr>
            </a:lvl3pPr>
            <a:lvl4pPr marL="1600200" indent="-228600" defTabSz="449263" eaLnBrk="0" hangingPunct="0">
              <a:spcBef>
                <a:spcPct val="20000"/>
              </a:spcBef>
              <a:buClr>
                <a:schemeClr val="accent2"/>
              </a:buClr>
              <a:buSzPct val="70000"/>
              <a:buFont typeface="Wingdings" pitchFamily="2" charset="2"/>
              <a:buChar char="q"/>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4pPr>
            <a:lvl5pPr marL="2057400" indent="-228600" defTabSz="449263" eaLnBrk="0" hangingPunct="0">
              <a:spcBef>
                <a:spcPct val="20000"/>
              </a:spcBef>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5pPr>
            <a:lvl6pPr marL="25146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6pPr>
            <a:lvl7pPr marL="29718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7pPr>
            <a:lvl8pPr marL="34290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8pPr>
            <a:lvl9pPr marL="3886200" indent="-228600" defTabSz="449263" eaLnBrk="0" fontAlgn="base" hangingPunct="0">
              <a:spcBef>
                <a:spcPct val="20000"/>
              </a:spcBef>
              <a:spcAft>
                <a:spcPct val="0"/>
              </a:spcAft>
              <a:buClr>
                <a:schemeClr val="accent1"/>
              </a:buClr>
              <a:buSzPct val="75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charset="0"/>
                <a:cs typeface="Arial" charset="0"/>
              </a:defRPr>
            </a:lvl9pPr>
          </a:lstStyle>
          <a:p>
            <a:pPr eaLnBrk="1" hangingPunct="1">
              <a:spcBef>
                <a:spcPct val="0"/>
              </a:spcBef>
              <a:buClr>
                <a:srgbClr val="000000"/>
              </a:buClr>
              <a:buSzPct val="100000"/>
              <a:buFont typeface="Times New Roman" pitchFamily="18" charset="0"/>
              <a:buNone/>
            </a:pPr>
            <a:r>
              <a:rPr lang="en-GB" altLang="en-US" sz="1500" i="1">
                <a:solidFill>
                  <a:srgbClr val="000000"/>
                </a:solidFill>
                <a:latin typeface="Times New Roman" pitchFamily="18" charset="0"/>
              </a:rPr>
              <a:t>63</a:t>
            </a:r>
          </a:p>
        </p:txBody>
      </p:sp>
      <p:sp>
        <p:nvSpPr>
          <p:cNvPr id="7" name="TextBox 6">
            <a:extLst>
              <a:ext uri="{FF2B5EF4-FFF2-40B4-BE49-F238E27FC236}">
                <a16:creationId xmlns:a16="http://schemas.microsoft.com/office/drawing/2014/main" id="{1A4871B1-B1A3-4C55-AEA9-40E91C029196}"/>
              </a:ext>
            </a:extLst>
          </p:cNvPr>
          <p:cNvSpPr txBox="1"/>
          <p:nvPr/>
        </p:nvSpPr>
        <p:spPr>
          <a:xfrm>
            <a:off x="423069" y="26731"/>
            <a:ext cx="1056700" cy="369332"/>
          </a:xfrm>
          <a:prstGeom prst="rect">
            <a:avLst/>
          </a:prstGeom>
          <a:noFill/>
        </p:spPr>
        <p:txBody>
          <a:bodyPr wrap="none" rtlCol="0">
            <a:spAutoFit/>
          </a:bodyPr>
          <a:lstStyle/>
          <a:p>
            <a:r>
              <a:rPr lang="en-US" b="1" dirty="0">
                <a:solidFill>
                  <a:srgbClr val="0000FF"/>
                </a:solidFill>
              </a:rPr>
              <a:t>Keyless</a:t>
            </a:r>
          </a:p>
        </p:txBody>
      </p:sp>
      <p:pic>
        <p:nvPicPr>
          <p:cNvPr id="9" name="Picture 8">
            <a:extLst>
              <a:ext uri="{FF2B5EF4-FFF2-40B4-BE49-F238E27FC236}">
                <a16:creationId xmlns:a16="http://schemas.microsoft.com/office/drawing/2014/main" id="{EE3BB7AB-B434-439B-89DA-8F67F63AECDB}"/>
              </a:ext>
            </a:extLst>
          </p:cNvPr>
          <p:cNvPicPr>
            <a:picLocks noChangeAspect="1"/>
          </p:cNvPicPr>
          <p:nvPr/>
        </p:nvPicPr>
        <p:blipFill>
          <a:blip r:embed="rId6"/>
          <a:stretch>
            <a:fillRect/>
          </a:stretch>
        </p:blipFill>
        <p:spPr>
          <a:xfrm>
            <a:off x="573703" y="5535807"/>
            <a:ext cx="7996594" cy="576678"/>
          </a:xfrm>
          <a:prstGeom prst="rect">
            <a:avLst/>
          </a:prstGeom>
        </p:spPr>
      </p:pic>
    </p:spTree>
    <p:extLst>
      <p:ext uri="{BB962C8B-B14F-4D97-AF65-F5344CB8AC3E}">
        <p14:creationId xmlns:p14="http://schemas.microsoft.com/office/powerpoint/2010/main" val="299349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ppt_x"/>
                                          </p:val>
                                        </p:tav>
                                        <p:tav tm="100000">
                                          <p:val>
                                            <p:strVal val="#ppt_x"/>
                                          </p:val>
                                        </p:tav>
                                      </p:tavLst>
                                    </p:anim>
                                    <p:anim calcmode="lin" valueType="num">
                                      <p:cBhvr additive="base">
                                        <p:cTn id="12" dur="500" fill="hold"/>
                                        <p:tgtEl>
                                          <p:spTgt spid="4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B3E12B31-8FC8-4A41-9E70-D32B66C23A88}"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A0B647E9-0097-4ABD-9993-9790A29446C2}" type="slidenum">
              <a:rPr lang="he-IL" altLang="en-US"/>
              <a:pPr>
                <a:defRPr/>
              </a:pPr>
              <a:t>90</a:t>
            </a:fld>
            <a:endParaRPr lang="en-US" altLang="en-US"/>
          </a:p>
        </p:txBody>
      </p:sp>
      <p:sp>
        <p:nvSpPr>
          <p:cNvPr id="69637" name="Rectangle 2"/>
          <p:cNvSpPr>
            <a:spLocks noGrp="1" noChangeArrowheads="1"/>
          </p:cNvSpPr>
          <p:nvPr>
            <p:ph type="title"/>
          </p:nvPr>
        </p:nvSpPr>
        <p:spPr>
          <a:xfrm>
            <a:off x="561975" y="244475"/>
            <a:ext cx="7772400" cy="795338"/>
          </a:xfr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pPr defTabSz="449263" eaLnBrk="1" hangingPunct="1">
              <a:buClr>
                <a:srgbClr val="CC99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600">
                <a:solidFill>
                  <a:srgbClr val="CC9900"/>
                </a:solidFill>
              </a:rPr>
              <a:t>Standard crypto hash functions</a:t>
            </a:r>
          </a:p>
        </p:txBody>
      </p:sp>
      <p:sp>
        <p:nvSpPr>
          <p:cNvPr id="69638" name="Rectangle 3"/>
          <p:cNvSpPr>
            <a:spLocks noGrp="1" noChangeArrowheads="1"/>
          </p:cNvSpPr>
          <p:nvPr>
            <p:ph type="body" idx="1"/>
          </p:nvPr>
        </p:nvSpPr>
        <p:spPr>
          <a:xfrm>
            <a:off x="379412" y="1090121"/>
            <a:ext cx="8307388" cy="1888338"/>
          </a:xfrm>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p>
            <a:pPr marL="341313" indent="-341313" defTabSz="449263" eaLnBrk="1" hangingPunct="1">
              <a:lnSpc>
                <a:spcPct val="90000"/>
              </a:lnSpc>
              <a:spcBef>
                <a:spcPts val="5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500"/>
              <a:t>Standards crypto-hash functions: all </a:t>
            </a:r>
            <a:r>
              <a:rPr lang="en-GB" altLang="en-US" sz="2500" u="sng"/>
              <a:t>keyless</a:t>
            </a:r>
            <a:endParaRPr lang="en-GB" altLang="en-US" sz="2500"/>
          </a:p>
          <a:p>
            <a:pPr marL="668338" lvl="1" defTabSz="449263" eaLnBrk="1" hangingPunct="1">
              <a:lnSpc>
                <a:spcPct val="9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t>Efficient, free implementations, open spec/standard</a:t>
            </a:r>
          </a:p>
          <a:p>
            <a:pPr marL="668338" lvl="1" indent="-341313" defTabSz="449263" eaLnBrk="1" hangingPunct="1">
              <a:lnSpc>
                <a:spcPct val="90000"/>
              </a:lnSpc>
              <a:spcBef>
                <a:spcPts val="5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100"/>
              <a:t>Some examples: MD5, SHA-1/2/3, RIPEMD…</a:t>
            </a:r>
          </a:p>
          <a:p>
            <a:pPr marL="668338" lvl="1" defTabSz="449263" eaLnBrk="1" hangingPunct="1">
              <a:lnSpc>
                <a:spcPct val="9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t>Security by failed cryptanalysis</a:t>
            </a:r>
          </a:p>
          <a:p>
            <a:pPr marL="1020763" lvl="2" defTabSz="449263" eaLnBrk="1" hangingPunct="1">
              <a:lnSpc>
                <a:spcPct val="90000"/>
              </a:lnSpc>
              <a:spcBef>
                <a:spcPts val="5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700"/>
              <a:t>Or not - collisions found in MD5, SHA1, RIPEMD</a:t>
            </a:r>
          </a:p>
        </p:txBody>
      </p:sp>
      <p:sp>
        <p:nvSpPr>
          <p:cNvPr id="2" name="Rectangle 1"/>
          <p:cNvSpPr/>
          <p:nvPr/>
        </p:nvSpPr>
        <p:spPr bwMode="auto">
          <a:xfrm>
            <a:off x="8451273" y="5957455"/>
            <a:ext cx="235527" cy="1385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 name="Rectangle 3"/>
          <p:cNvSpPr txBox="1">
            <a:spLocks noChangeArrowheads="1"/>
          </p:cNvSpPr>
          <p:nvPr/>
        </p:nvSpPr>
        <p:spPr bwMode="auto">
          <a:xfrm>
            <a:off x="379412" y="2978459"/>
            <a:ext cx="8307388" cy="2254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a:lstStyle>
          <a:p>
            <a:pPr marL="341313" indent="-341313" defTabSz="449263" eaLnBrk="1" hangingPunct="1">
              <a:lnSpc>
                <a:spcPct val="90000"/>
              </a:lnSpc>
              <a:spcBef>
                <a:spcPts val="5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500" kern="0" dirty="0"/>
              <a:t>Requirements in standards: </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kern="0" dirty="0">
                <a:solidFill>
                  <a:srgbClr val="0000FF"/>
                </a:solidFill>
              </a:rPr>
              <a:t>Collision-Resistance (CR)</a:t>
            </a: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kern="0" dirty="0">
                <a:solidFill>
                  <a:srgbClr val="0000FF"/>
                </a:solidFill>
              </a:rPr>
              <a:t>And a weaker notion: Second-preimage resistance (SPR)</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kern="0" dirty="0">
                <a:solidFill>
                  <a:srgbClr val="0000FF"/>
                </a:solidFill>
              </a:rPr>
              <a:t>Preimage resistance, aka One-Way Function (OWF) </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kern="0" dirty="0"/>
              <a:t>Not in standards: </a:t>
            </a:r>
            <a:r>
              <a:rPr lang="en-GB" altLang="en-US" sz="2400" kern="0" dirty="0" err="1">
                <a:solidFill>
                  <a:srgbClr val="0000FF"/>
                </a:solidFill>
              </a:rPr>
              <a:t>PoW</a:t>
            </a:r>
            <a:r>
              <a:rPr lang="en-GB" altLang="en-US" sz="2400" kern="0" dirty="0">
                <a:solidFill>
                  <a:srgbClr val="0000FF"/>
                </a:solidFill>
              </a:rPr>
              <a:t>, randomness extraction</a:t>
            </a:r>
          </a:p>
        </p:txBody>
      </p:sp>
    </p:spTree>
    <p:extLst>
      <p:ext uri="{BB962C8B-B14F-4D97-AF65-F5344CB8AC3E}">
        <p14:creationId xmlns:p14="http://schemas.microsoft.com/office/powerpoint/2010/main" val="1883479414"/>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B3E12B31-8FC8-4A41-9E70-D32B66C23A88}" type="datetime1">
              <a:rPr lang="en-US"/>
              <a:pPr>
                <a:defRPr/>
              </a:pPr>
              <a:t>1/5/2021</a:t>
            </a:fld>
            <a:endParaRPr lang="en-US" altLang="en-US"/>
          </a:p>
        </p:txBody>
      </p:sp>
      <p:sp>
        <p:nvSpPr>
          <p:cNvPr id="6" name="Slide Number Placeholder 5"/>
          <p:cNvSpPr>
            <a:spLocks noGrp="1"/>
          </p:cNvSpPr>
          <p:nvPr>
            <p:ph type="sldNum" sz="quarter" idx="12"/>
          </p:nvPr>
        </p:nvSpPr>
        <p:spPr/>
        <p:txBody>
          <a:bodyPr/>
          <a:lstStyle/>
          <a:p>
            <a:pPr>
              <a:defRPr/>
            </a:pPr>
            <a:fld id="{A0B647E9-0097-4ABD-9993-9790A29446C2}" type="slidenum">
              <a:rPr lang="he-IL" altLang="en-US"/>
              <a:pPr>
                <a:defRPr/>
              </a:pPr>
              <a:t>91</a:t>
            </a:fld>
            <a:endParaRPr lang="en-US" altLang="en-US"/>
          </a:p>
        </p:txBody>
      </p:sp>
      <p:sp>
        <p:nvSpPr>
          <p:cNvPr id="69637" name="Rectangle 2"/>
          <p:cNvSpPr>
            <a:spLocks noGrp="1" noChangeArrowheads="1"/>
          </p:cNvSpPr>
          <p:nvPr>
            <p:ph type="title"/>
          </p:nvPr>
        </p:nvSpPr>
        <p:spPr>
          <a:xfrm>
            <a:off x="561975" y="244475"/>
            <a:ext cx="7772400" cy="795338"/>
          </a:xfr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pPr defTabSz="449263" eaLnBrk="1" hangingPunct="1">
              <a:buClr>
                <a:srgbClr val="CC99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600">
                <a:solidFill>
                  <a:srgbClr val="CC9900"/>
                </a:solidFill>
              </a:rPr>
              <a:t>Standard crypto hash functions</a:t>
            </a:r>
          </a:p>
        </p:txBody>
      </p:sp>
      <p:sp>
        <p:nvSpPr>
          <p:cNvPr id="69638" name="Rectangle 3"/>
          <p:cNvSpPr>
            <a:spLocks noGrp="1" noChangeArrowheads="1"/>
          </p:cNvSpPr>
          <p:nvPr>
            <p:ph type="body" idx="1"/>
          </p:nvPr>
        </p:nvSpPr>
        <p:spPr>
          <a:xfrm>
            <a:off x="379412" y="1090121"/>
            <a:ext cx="8307388" cy="1888338"/>
          </a:xfrm>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p>
            <a:pPr marL="341313" indent="-341313" defTabSz="449263" eaLnBrk="1" hangingPunct="1">
              <a:lnSpc>
                <a:spcPct val="90000"/>
              </a:lnSpc>
              <a:spcBef>
                <a:spcPts val="5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500"/>
              <a:t>Standards crypto-hash functions: all </a:t>
            </a:r>
            <a:r>
              <a:rPr lang="en-GB" altLang="en-US" sz="2500" u="sng"/>
              <a:t>keyless</a:t>
            </a:r>
            <a:endParaRPr lang="en-GB" altLang="en-US" sz="2500"/>
          </a:p>
          <a:p>
            <a:pPr marL="668338" lvl="1" defTabSz="449263" eaLnBrk="1" hangingPunct="1">
              <a:lnSpc>
                <a:spcPct val="9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t>Efficient, free implementations, open spec/standard</a:t>
            </a:r>
          </a:p>
          <a:p>
            <a:pPr marL="668338" lvl="1" indent="-341313" defTabSz="449263" eaLnBrk="1" hangingPunct="1">
              <a:lnSpc>
                <a:spcPct val="90000"/>
              </a:lnSpc>
              <a:spcBef>
                <a:spcPts val="5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100"/>
              <a:t>Some examples: MD5, SHA-1/2/3, RIPEMD…</a:t>
            </a:r>
          </a:p>
          <a:p>
            <a:pPr marL="668338" lvl="1" defTabSz="449263" eaLnBrk="1" hangingPunct="1">
              <a:lnSpc>
                <a:spcPct val="9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t>Security by failed cryptanalysis</a:t>
            </a:r>
          </a:p>
          <a:p>
            <a:pPr marL="1020763" lvl="2" defTabSz="449263" eaLnBrk="1" hangingPunct="1">
              <a:lnSpc>
                <a:spcPct val="90000"/>
              </a:lnSpc>
              <a:spcBef>
                <a:spcPts val="5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700"/>
              <a:t>Or not - collisions found in MD5, SHA1, RIPEMD</a:t>
            </a:r>
          </a:p>
        </p:txBody>
      </p:sp>
      <p:sp>
        <p:nvSpPr>
          <p:cNvPr id="2" name="Rectangle 1"/>
          <p:cNvSpPr/>
          <p:nvPr/>
        </p:nvSpPr>
        <p:spPr bwMode="auto">
          <a:xfrm>
            <a:off x="8451273" y="5957455"/>
            <a:ext cx="235527" cy="1385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 name="Rectangle 3"/>
          <p:cNvSpPr txBox="1">
            <a:spLocks noChangeArrowheads="1"/>
          </p:cNvSpPr>
          <p:nvPr/>
        </p:nvSpPr>
        <p:spPr bwMode="auto">
          <a:xfrm>
            <a:off x="379412" y="2978459"/>
            <a:ext cx="8307388" cy="326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a:lstStyle>
          <a:p>
            <a:pPr marL="341313" indent="-341313" defTabSz="449263" eaLnBrk="1" hangingPunct="1">
              <a:lnSpc>
                <a:spcPct val="90000"/>
              </a:lnSpc>
              <a:spcBef>
                <a:spcPts val="5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500" kern="0" dirty="0"/>
              <a:t>Requirements in standards: </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kern="0" dirty="0">
                <a:solidFill>
                  <a:srgbClr val="0000FF"/>
                </a:solidFill>
              </a:rPr>
              <a:t>Collision-Resistance (CR)</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kern="0" dirty="0">
                <a:solidFill>
                  <a:srgbClr val="0000FF"/>
                </a:solidFill>
              </a:rPr>
              <a:t>Second-preimage resistance (SPR)</a:t>
            </a:r>
          </a:p>
          <a:p>
            <a:pPr marL="1020763" lvl="2"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kern="0" dirty="0">
                <a:solidFill>
                  <a:srgbClr val="0000FF"/>
                </a:solidFill>
              </a:rPr>
              <a:t>Aka weak collision resistance</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kern="0" dirty="0">
                <a:solidFill>
                  <a:srgbClr val="0000FF"/>
                </a:solidFill>
              </a:rPr>
              <a:t>Preimage resistance, aka One-Way Function (OWF) </a:t>
            </a:r>
          </a:p>
          <a:p>
            <a:pPr marL="668338" lvl="1"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kern="0" dirty="0"/>
              <a:t>Not in standards: </a:t>
            </a:r>
            <a:r>
              <a:rPr lang="en-GB" altLang="en-US" sz="2400" kern="0" dirty="0">
                <a:solidFill>
                  <a:srgbClr val="0000FF"/>
                </a:solidFill>
              </a:rPr>
              <a:t>randomness extraction</a:t>
            </a:r>
          </a:p>
          <a:p>
            <a:pPr marL="341313" defTabSz="449263" eaLnBrk="1" hangingPunct="1">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kern="0" dirty="0"/>
              <a:t>Simplification: </a:t>
            </a:r>
            <a:r>
              <a:rPr lang="en-GB" altLang="en-US" sz="2800" kern="0" dirty="0">
                <a:solidFill>
                  <a:srgbClr val="0000FF"/>
                </a:solidFill>
              </a:rPr>
              <a:t>Random Oracle Methodology</a:t>
            </a:r>
          </a:p>
        </p:txBody>
      </p:sp>
    </p:spTree>
    <p:extLst>
      <p:ext uri="{BB962C8B-B14F-4D97-AF65-F5344CB8AC3E}">
        <p14:creationId xmlns:p14="http://schemas.microsoft.com/office/powerpoint/2010/main" val="580551049"/>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Edge</Template>
  <TotalTime>20209</TotalTime>
  <Words>11441</Words>
  <Application>Microsoft Office PowerPoint</Application>
  <PresentationFormat>On-screen Show (4:3)</PresentationFormat>
  <Paragraphs>1755</Paragraphs>
  <Slides>91</Slides>
  <Notes>48</Notes>
  <HiddenSlides>15</HiddenSlides>
  <MMClips>0</MMClip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Edge</vt:lpstr>
      <vt:lpstr>CSE3400 Intro to Cybersecurity:  Crypto-Hash Functions and their applications</vt:lpstr>
      <vt:lpstr>Crypto-Hash Functions: Overview</vt:lpstr>
      <vt:lpstr>Hash functions</vt:lpstr>
      <vt:lpstr>Hash functions: simple examples</vt:lpstr>
      <vt:lpstr>Hashing for efficiency</vt:lpstr>
      <vt:lpstr>Hashing for efficiency</vt:lpstr>
      <vt:lpstr>Goal: Collision Resistance </vt:lpstr>
      <vt:lpstr>Crypto-Hashing &amp; Blockchains</vt:lpstr>
      <vt:lpstr>Collision Resistance Hash Function (CRHF)</vt:lpstr>
      <vt:lpstr>PowerPoint Presentation</vt:lpstr>
      <vt:lpstr>Keyed CRHF</vt:lpstr>
      <vt:lpstr>PowerPoint Presentation</vt:lpstr>
      <vt:lpstr>The birthday attack (‘paradox’)</vt:lpstr>
      <vt:lpstr>PowerPoint Presentation</vt:lpstr>
      <vt:lpstr>Target CRHF (TCR hash)</vt:lpstr>
      <vt:lpstr>Target birthday collision probability?</vt:lpstr>
      <vt:lpstr>We (mostly) focus on keyless hash… </vt:lpstr>
      <vt:lpstr>CRHF applied to software distribution</vt:lpstr>
      <vt:lpstr>CRHF: secure, efficient SW distribution</vt:lpstr>
      <vt:lpstr>Collision-Resistance: Applications</vt:lpstr>
      <vt:lpstr>The Hash-then-Sign Paradigm</vt:lpstr>
      <vt:lpstr>Recall: Public Key Signatures </vt:lpstr>
      <vt:lpstr>PowerPoint Presentation</vt:lpstr>
      <vt:lpstr>2nd-Preimage-Resistant Hash (SPR)</vt:lpstr>
      <vt:lpstr>CRHF/SPR vs. Applications</vt:lpstr>
      <vt:lpstr>SPR: collisions to chosen message</vt:lpstr>
      <vt:lpstr>SPR &amp; Chosen-prefix vulnerability</vt:lpstr>
      <vt:lpstr>Chosen-prefix attack </vt:lpstr>
      <vt:lpstr>Chosen-prefix attack on PDF files</vt:lpstr>
      <vt:lpstr>Crypto-Hash functions</vt:lpstr>
      <vt:lpstr>PowerPoint Presentation</vt:lpstr>
      <vt:lpstr>Exercise</vt:lpstr>
      <vt:lpstr>Exercise</vt:lpstr>
      <vt:lpstr>PowerPoint Presentation</vt:lpstr>
      <vt:lpstr>Recall: Public Key Signatures </vt:lpstr>
      <vt:lpstr>PowerPoint Presentation</vt:lpstr>
      <vt:lpstr>PowerPoint Presentation</vt:lpstr>
      <vt:lpstr>PowerPoint Presentation</vt:lpstr>
      <vt:lpstr>PowerPoint Presentation</vt:lpstr>
      <vt:lpstr>Recycling One-Time Signatures?</vt:lpstr>
      <vt:lpstr>Crypto-Hash functions</vt:lpstr>
      <vt:lpstr>PowerPoint Presentation</vt:lpstr>
      <vt:lpstr>PowerPoint Presentation</vt:lpstr>
      <vt:lpstr>PowerPoint Presentation</vt:lpstr>
      <vt:lpstr>PowerPoint Presentation</vt:lpstr>
      <vt:lpstr>PowerPoint Presentation</vt:lpstr>
      <vt:lpstr>KDF: Salted Randomness Extraction</vt:lpstr>
      <vt:lpstr>PowerPoint Presentation</vt:lpstr>
      <vt:lpstr>Random Oracle Method</vt:lpstr>
      <vt:lpstr>Hash based MAC</vt:lpstr>
      <vt:lpstr>NMAC: MAC from Keyed Hash</vt:lpstr>
      <vt:lpstr>Hash-based MAC: HMAC</vt:lpstr>
      <vt:lpstr>HMAC, NMAC: Usage, Properties</vt:lpstr>
      <vt:lpstr>Digest Schemes</vt:lpstr>
      <vt:lpstr>Digest-Chain Schemes </vt:lpstr>
      <vt:lpstr> The Merkle-Damgard Digest Function</vt:lpstr>
      <vt:lpstr>VIL CRHF from FIL CRHF </vt:lpstr>
      <vt:lpstr>Merkle - Damgard Length-Padding</vt:lpstr>
      <vt:lpstr>Merkle – Damgard: Collision extension</vt:lpstr>
      <vt:lpstr>The Digest-Chain Extend Function</vt:lpstr>
      <vt:lpstr> The Merkle-Damgard Extend Function</vt:lpstr>
      <vt:lpstr>CRHF Applications</vt:lpstr>
      <vt:lpstr>Merkle Digest Schemes</vt:lpstr>
      <vt:lpstr>Merkle digest scheme: definition</vt:lpstr>
      <vt:lpstr>Merkle digest: correctness and security</vt:lpstr>
      <vt:lpstr>Proof of Consistency (PoC)</vt:lpstr>
      <vt:lpstr>Secure Proof of Consistency</vt:lpstr>
      <vt:lpstr>Two-layered Merkle tree</vt:lpstr>
      <vt:lpstr>Two-layered Merkle tree</vt:lpstr>
      <vt:lpstr>To verify inclusion of m_2…</vt:lpstr>
      <vt:lpstr>The Merkle Tree Construction</vt:lpstr>
      <vt:lpstr>Merkle Tree: Proof of Inclusion (PoI)</vt:lpstr>
      <vt:lpstr>Any prefix/suffix collision attack on Merkle Tree</vt:lpstr>
      <vt:lpstr>Any prefix/suffix attack on Merkle Tree</vt:lpstr>
      <vt:lpstr>Pseudo-collisions </vt:lpstr>
      <vt:lpstr>Blockchain Schemes and Bitcoin</vt:lpstr>
      <vt:lpstr>Blockchain digest B </vt:lpstr>
      <vt:lpstr>Blockchain Digest</vt:lpstr>
      <vt:lpstr>Blockchain Proof-of-Inclusion (PoI)</vt:lpstr>
      <vt:lpstr>Blockchain as a ledger</vt:lpstr>
      <vt:lpstr>Ledger of transfers of ownership</vt:lpstr>
      <vt:lpstr>Blockchain control mechanisms</vt:lpstr>
      <vt:lpstr>Permissionless blockchain (e.g. Bitcoin)</vt:lpstr>
      <vt:lpstr>Permissionless blockchain (e.g. Bitcoin)</vt:lpstr>
      <vt:lpstr>Permissionless blockchain (e.g. Bitcoin)</vt:lpstr>
      <vt:lpstr>The Bitcoin Blockchain: Mining </vt:lpstr>
      <vt:lpstr>PowerPoint Presentation</vt:lpstr>
      <vt:lpstr>PowerPoint Presentation</vt:lpstr>
      <vt:lpstr>PowerPoint Presentation</vt:lpstr>
      <vt:lpstr>Standard crypto hash functions</vt:lpstr>
      <vt:lpstr>Standard crypto hash functions</vt:lpstr>
    </vt:vector>
  </TitlesOfParts>
  <Company>CS dept, Bar Ilan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 Hashing</dc:title>
  <dc:creator>Amir Herzberg</dc:creator>
  <cp:lastModifiedBy>Herzberg, Amir</cp:lastModifiedBy>
  <cp:revision>2</cp:revision>
  <cp:lastPrinted>1601-01-01T00:00:00Z</cp:lastPrinted>
  <dcterms:created xsi:type="dcterms:W3CDTF">2003-03-23T06:19:47Z</dcterms:created>
  <dcterms:modified xsi:type="dcterms:W3CDTF">2021-01-05T20:44:55Z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3</vt:i4>
  </property>
</Properties>
</file>